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5"/>
  </p:notesMasterIdLst>
  <p:sldIdLst>
    <p:sldId id="256" r:id="rId2"/>
    <p:sldId id="257" r:id="rId3"/>
    <p:sldId id="274" r:id="rId4"/>
    <p:sldId id="258" r:id="rId5"/>
    <p:sldId id="272" r:id="rId6"/>
    <p:sldId id="259" r:id="rId7"/>
    <p:sldId id="260" r:id="rId8"/>
    <p:sldId id="261" r:id="rId9"/>
    <p:sldId id="262" r:id="rId10"/>
    <p:sldId id="263" r:id="rId11"/>
    <p:sldId id="265" r:id="rId12"/>
    <p:sldId id="266" r:id="rId13"/>
    <p:sldId id="267" r:id="rId14"/>
    <p:sldId id="381" r:id="rId15"/>
    <p:sldId id="269" r:id="rId16"/>
    <p:sldId id="273" r:id="rId17"/>
    <p:sldId id="275" r:id="rId18"/>
    <p:sldId id="382" r:id="rId19"/>
    <p:sldId id="276" r:id="rId20"/>
    <p:sldId id="277" r:id="rId21"/>
    <p:sldId id="383" r:id="rId22"/>
    <p:sldId id="278" r:id="rId23"/>
    <p:sldId id="384" r:id="rId24"/>
    <p:sldId id="279" r:id="rId25"/>
    <p:sldId id="280" r:id="rId26"/>
    <p:sldId id="385" r:id="rId27"/>
    <p:sldId id="281" r:id="rId28"/>
    <p:sldId id="283" r:id="rId29"/>
    <p:sldId id="282" r:id="rId30"/>
    <p:sldId id="285" r:id="rId31"/>
    <p:sldId id="284" r:id="rId32"/>
    <p:sldId id="286" r:id="rId33"/>
    <p:sldId id="289" r:id="rId34"/>
    <p:sldId id="290" r:id="rId35"/>
    <p:sldId id="293" r:id="rId36"/>
    <p:sldId id="386" r:id="rId37"/>
    <p:sldId id="291" r:id="rId38"/>
    <p:sldId id="387" r:id="rId39"/>
    <p:sldId id="294" r:id="rId40"/>
    <p:sldId id="287" r:id="rId41"/>
    <p:sldId id="288" r:id="rId42"/>
    <p:sldId id="295" r:id="rId43"/>
    <p:sldId id="297" r:id="rId44"/>
    <p:sldId id="296" r:id="rId45"/>
    <p:sldId id="388" r:id="rId46"/>
    <p:sldId id="298" r:id="rId47"/>
    <p:sldId id="389" r:id="rId48"/>
    <p:sldId id="299" r:id="rId49"/>
    <p:sldId id="300" r:id="rId50"/>
    <p:sldId id="301" r:id="rId51"/>
    <p:sldId id="390" r:id="rId52"/>
    <p:sldId id="302" r:id="rId53"/>
    <p:sldId id="303" r:id="rId54"/>
    <p:sldId id="304" r:id="rId55"/>
    <p:sldId id="305" r:id="rId56"/>
    <p:sldId id="306" r:id="rId57"/>
    <p:sldId id="307" r:id="rId58"/>
    <p:sldId id="308" r:id="rId59"/>
    <p:sldId id="309" r:id="rId60"/>
    <p:sldId id="311" r:id="rId61"/>
    <p:sldId id="310" r:id="rId62"/>
    <p:sldId id="312" r:id="rId63"/>
    <p:sldId id="314" r:id="rId64"/>
    <p:sldId id="315" r:id="rId65"/>
    <p:sldId id="391" r:id="rId66"/>
    <p:sldId id="317" r:id="rId67"/>
    <p:sldId id="392" r:id="rId68"/>
    <p:sldId id="318" r:id="rId69"/>
    <p:sldId id="393" r:id="rId70"/>
    <p:sldId id="319" r:id="rId71"/>
    <p:sldId id="320" r:id="rId72"/>
    <p:sldId id="321" r:id="rId73"/>
    <p:sldId id="394" r:id="rId74"/>
    <p:sldId id="323" r:id="rId75"/>
    <p:sldId id="395" r:id="rId76"/>
    <p:sldId id="324" r:id="rId77"/>
    <p:sldId id="322" r:id="rId78"/>
    <p:sldId id="340" r:id="rId79"/>
    <p:sldId id="325" r:id="rId80"/>
    <p:sldId id="396" r:id="rId81"/>
    <p:sldId id="326" r:id="rId82"/>
    <p:sldId id="327" r:id="rId83"/>
    <p:sldId id="328" r:id="rId84"/>
    <p:sldId id="329" r:id="rId85"/>
    <p:sldId id="330" r:id="rId86"/>
    <p:sldId id="334" r:id="rId87"/>
    <p:sldId id="331" r:id="rId88"/>
    <p:sldId id="332" r:id="rId89"/>
    <p:sldId id="397" r:id="rId90"/>
    <p:sldId id="333" r:id="rId91"/>
    <p:sldId id="335" r:id="rId92"/>
    <p:sldId id="336" r:id="rId93"/>
    <p:sldId id="337" r:id="rId94"/>
    <p:sldId id="338" r:id="rId95"/>
    <p:sldId id="339" r:id="rId96"/>
    <p:sldId id="341" r:id="rId97"/>
    <p:sldId id="342" r:id="rId98"/>
    <p:sldId id="343" r:id="rId99"/>
    <p:sldId id="398" r:id="rId100"/>
    <p:sldId id="345" r:id="rId101"/>
    <p:sldId id="399" r:id="rId102"/>
    <p:sldId id="344" r:id="rId103"/>
    <p:sldId id="400" r:id="rId104"/>
    <p:sldId id="347" r:id="rId105"/>
    <p:sldId id="348" r:id="rId106"/>
    <p:sldId id="401" r:id="rId107"/>
    <p:sldId id="346" r:id="rId108"/>
    <p:sldId id="402" r:id="rId109"/>
    <p:sldId id="350" r:id="rId110"/>
    <p:sldId id="403" r:id="rId111"/>
    <p:sldId id="349" r:id="rId112"/>
    <p:sldId id="404" r:id="rId113"/>
    <p:sldId id="351" r:id="rId114"/>
    <p:sldId id="352" r:id="rId115"/>
    <p:sldId id="353" r:id="rId116"/>
    <p:sldId id="355" r:id="rId117"/>
    <p:sldId id="357" r:id="rId118"/>
    <p:sldId id="356" r:id="rId119"/>
    <p:sldId id="359" r:id="rId120"/>
    <p:sldId id="405" r:id="rId121"/>
    <p:sldId id="358" r:id="rId122"/>
    <p:sldId id="360" r:id="rId123"/>
    <p:sldId id="406" r:id="rId124"/>
    <p:sldId id="361" r:id="rId125"/>
    <p:sldId id="407" r:id="rId126"/>
    <p:sldId id="362" r:id="rId127"/>
    <p:sldId id="408" r:id="rId128"/>
    <p:sldId id="363" r:id="rId129"/>
    <p:sldId id="409" r:id="rId130"/>
    <p:sldId id="364" r:id="rId131"/>
    <p:sldId id="366" r:id="rId132"/>
    <p:sldId id="365" r:id="rId133"/>
    <p:sldId id="354" r:id="rId134"/>
    <p:sldId id="410" r:id="rId135"/>
    <p:sldId id="369" r:id="rId136"/>
    <p:sldId id="411" r:id="rId137"/>
    <p:sldId id="370" r:id="rId138"/>
    <p:sldId id="412" r:id="rId139"/>
    <p:sldId id="371" r:id="rId140"/>
    <p:sldId id="413" r:id="rId141"/>
    <p:sldId id="367" r:id="rId142"/>
    <p:sldId id="414" r:id="rId143"/>
    <p:sldId id="373" r:id="rId144"/>
    <p:sldId id="415" r:id="rId145"/>
    <p:sldId id="374" r:id="rId146"/>
    <p:sldId id="416" r:id="rId147"/>
    <p:sldId id="372" r:id="rId148"/>
    <p:sldId id="417" r:id="rId149"/>
    <p:sldId id="375" r:id="rId150"/>
    <p:sldId id="376" r:id="rId151"/>
    <p:sldId id="418" r:id="rId152"/>
    <p:sldId id="380" r:id="rId153"/>
    <p:sldId id="379" r:id="rId15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X" initials="X"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9076F"/>
    <a:srgbClr val="CC6600"/>
    <a:srgbClr val="E10563"/>
    <a:srgbClr val="BDFBC9"/>
    <a:srgbClr val="D3F791"/>
    <a:srgbClr val="D7ED01"/>
    <a:srgbClr val="E8B0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1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theme" Target="theme/theme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tableStyles" Target="tableStyles.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notesMaster" Target="notesMasters/notesMaster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commentAuthors" Target="commentAuthor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72BF1F-106D-4840-BDE6-26ED60D89E7D}" type="datetimeFigureOut">
              <a:rPr lang="tr-TR" smtClean="0"/>
              <a:pPr/>
              <a:t>27.09.2024</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AFA759-E1F6-494C-B8A9-09F0EBC6B6CE}" type="slidenum">
              <a:rPr lang="tr-TR" smtClean="0"/>
              <a:pPr/>
              <a:t>‹#›</a:t>
            </a:fld>
            <a:endParaRPr lang="tr-TR"/>
          </a:p>
        </p:txBody>
      </p:sp>
    </p:spTree>
    <p:extLst>
      <p:ext uri="{BB962C8B-B14F-4D97-AF65-F5344CB8AC3E}">
        <p14:creationId xmlns:p14="http://schemas.microsoft.com/office/powerpoint/2010/main" val="34142438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C09A5341-A91F-4C23-AD72-55D291331C05}" type="datetime1">
              <a:rPr lang="tr-TR" smtClean="0"/>
              <a:pPr/>
              <a:t>27.09.2024</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r>
              <a:rPr lang="tr-TR" dirty="0" smtClean="0"/>
              <a:t> </a:t>
            </a:r>
            <a:endParaRPr lang="tr-TR" dirty="0"/>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D64DDCF-71F1-469E-9D2D-E25A4DC4A6F3}" type="datetime1">
              <a:rPr lang="tr-TR" smtClean="0"/>
              <a:pPr/>
              <a:t>27.09.2024</a:t>
            </a:fld>
            <a:endParaRPr lang="tr-TR"/>
          </a:p>
        </p:txBody>
      </p:sp>
      <p:sp>
        <p:nvSpPr>
          <p:cNvPr id="5" name="4 Altbilgi Yer Tutucusu"/>
          <p:cNvSpPr>
            <a:spLocks noGrp="1"/>
          </p:cNvSpPr>
          <p:nvPr>
            <p:ph type="ftr" sz="quarter" idx="11"/>
          </p:nvPr>
        </p:nvSpPr>
        <p:spPr/>
        <p:txBody>
          <a:bodyPr/>
          <a:lstStyle/>
          <a:p>
            <a:r>
              <a:rPr lang="tr-TR" dirty="0" smtClean="0"/>
              <a:t> </a:t>
            </a: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8ACD043-DFE1-4F36-A228-D2951262C7C7}" type="datetime1">
              <a:rPr lang="tr-TR" smtClean="0"/>
              <a:pPr/>
              <a:t>27.09.2024</a:t>
            </a:fld>
            <a:endParaRPr lang="tr-TR"/>
          </a:p>
        </p:txBody>
      </p:sp>
      <p:sp>
        <p:nvSpPr>
          <p:cNvPr id="5" name="4 Altbilgi Yer Tutucusu"/>
          <p:cNvSpPr>
            <a:spLocks noGrp="1"/>
          </p:cNvSpPr>
          <p:nvPr>
            <p:ph type="ftr" sz="quarter" idx="11"/>
          </p:nvPr>
        </p:nvSpPr>
        <p:spPr/>
        <p:txBody>
          <a:bodyPr/>
          <a:lstStyle/>
          <a:p>
            <a:r>
              <a:rPr lang="tr-TR" dirty="0" smtClean="0"/>
              <a:t> </a:t>
            </a: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7D79E37D-1426-4EBE-B649-C1A1F02EF9F5}" type="datetime1">
              <a:rPr lang="tr-TR" smtClean="0"/>
              <a:pPr/>
              <a:t>27.09.2024</a:t>
            </a:fld>
            <a:endParaRPr lang="tr-TR"/>
          </a:p>
        </p:txBody>
      </p:sp>
      <p:sp>
        <p:nvSpPr>
          <p:cNvPr id="9" name="8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rtlCol="0"/>
          <a:lstStyle/>
          <a:p>
            <a:r>
              <a:rPr lang="tr-TR" dirty="0" smtClean="0"/>
              <a:t> </a:t>
            </a:r>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EB47EB66-3777-48EF-A694-52DE66983028}" type="datetime1">
              <a:rPr lang="tr-TR" smtClean="0"/>
              <a:pPr/>
              <a:t>27.09.2024</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r>
              <a:rPr lang="tr-TR" dirty="0" smtClean="0"/>
              <a:t> </a:t>
            </a:r>
            <a:endParaRPr lang="tr-TR" dirty="0"/>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429A133A-0C26-4776-993A-0E1315370D16}" type="datetime1">
              <a:rPr lang="tr-TR" smtClean="0"/>
              <a:pPr/>
              <a:t>27.09.2024</a:t>
            </a:fld>
            <a:endParaRPr lang="tr-TR"/>
          </a:p>
        </p:txBody>
      </p:sp>
      <p:sp>
        <p:nvSpPr>
          <p:cNvPr id="6" name="5 Altbilgi Yer Tutucusu"/>
          <p:cNvSpPr>
            <a:spLocks noGrp="1"/>
          </p:cNvSpPr>
          <p:nvPr>
            <p:ph type="ftr" sz="quarter" idx="11"/>
          </p:nvPr>
        </p:nvSpPr>
        <p:spPr/>
        <p:txBody>
          <a:bodyPr/>
          <a:lstStyle/>
          <a:p>
            <a:r>
              <a:rPr lang="tr-TR" dirty="0" smtClean="0"/>
              <a:t> </a:t>
            </a:r>
            <a:endParaRPr lang="tr-TR" dirty="0"/>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44824202-81CD-4034-8405-4416516D867E}" type="datetime1">
              <a:rPr lang="tr-TR" smtClean="0"/>
              <a:pPr/>
              <a:t>27.09.2024</a:t>
            </a:fld>
            <a:endParaRPr lang="tr-TR"/>
          </a:p>
        </p:txBody>
      </p:sp>
      <p:sp>
        <p:nvSpPr>
          <p:cNvPr id="8" name="7 Altbilgi Yer Tutucusu"/>
          <p:cNvSpPr>
            <a:spLocks noGrp="1"/>
          </p:cNvSpPr>
          <p:nvPr>
            <p:ph type="ftr" sz="quarter" idx="11"/>
          </p:nvPr>
        </p:nvSpPr>
        <p:spPr/>
        <p:txBody>
          <a:bodyPr/>
          <a:lstStyle/>
          <a:p>
            <a:r>
              <a:rPr lang="tr-TR" dirty="0" smtClean="0"/>
              <a:t> </a:t>
            </a:r>
            <a:endParaRPr lang="tr-TR" dirty="0"/>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76A704C2-0801-4DD9-8020-697C897D06F1}" type="datetime1">
              <a:rPr lang="tr-TR" smtClean="0"/>
              <a:pPr/>
              <a:t>27.09.2024</a:t>
            </a:fld>
            <a:endParaRPr lang="tr-TR"/>
          </a:p>
        </p:txBody>
      </p:sp>
      <p:sp>
        <p:nvSpPr>
          <p:cNvPr id="7" name="6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7 Altbilgi Yer Tutucusu"/>
          <p:cNvSpPr>
            <a:spLocks noGrp="1"/>
          </p:cNvSpPr>
          <p:nvPr>
            <p:ph type="ftr" sz="quarter" idx="12"/>
          </p:nvPr>
        </p:nvSpPr>
        <p:spPr/>
        <p:txBody>
          <a:bodyPr rtlCol="0"/>
          <a:lstStyle/>
          <a:p>
            <a:r>
              <a:rPr lang="tr-TR" dirty="0" smtClean="0"/>
              <a:t> </a:t>
            </a:r>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9E49EA87-4A8A-4745-AA4D-4F6C0F08A64F}" type="datetime1">
              <a:rPr lang="tr-TR" smtClean="0"/>
              <a:pPr/>
              <a:t>27.09.2024</a:t>
            </a:fld>
            <a:endParaRPr lang="tr-TR"/>
          </a:p>
        </p:txBody>
      </p:sp>
      <p:sp>
        <p:nvSpPr>
          <p:cNvPr id="3" name="2 Altbilgi Yer Tutucusu"/>
          <p:cNvSpPr>
            <a:spLocks noGrp="1"/>
          </p:cNvSpPr>
          <p:nvPr>
            <p:ph type="ftr" sz="quarter" idx="11"/>
          </p:nvPr>
        </p:nvSpPr>
        <p:spPr/>
        <p:txBody>
          <a:bodyPr/>
          <a:lstStyle/>
          <a:p>
            <a:r>
              <a:rPr lang="tr-TR" dirty="0" smtClean="0"/>
              <a:t> </a:t>
            </a:r>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D7E6406-F458-482D-8483-370A9A19891B}" type="datetime1">
              <a:rPr lang="tr-TR" smtClean="0"/>
              <a:pPr/>
              <a:t>27.09.2024</a:t>
            </a:fld>
            <a:endParaRPr lang="tr-TR"/>
          </a:p>
        </p:txBody>
      </p:sp>
      <p:sp>
        <p:nvSpPr>
          <p:cNvPr id="22" name="21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22 Altbilgi Yer Tutucusu"/>
          <p:cNvSpPr>
            <a:spLocks noGrp="1"/>
          </p:cNvSpPr>
          <p:nvPr>
            <p:ph type="ftr" sz="quarter" idx="16"/>
          </p:nvPr>
        </p:nvSpPr>
        <p:spPr/>
        <p:txBody>
          <a:bodyPr rtlCol="0"/>
          <a:lstStyle/>
          <a:p>
            <a:r>
              <a:rPr lang="tr-TR" dirty="0" smtClean="0"/>
              <a:t> </a:t>
            </a:r>
            <a:endParaRPr lang="tr-TR"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7265311C-E10B-4DD1-BA9F-6286C2811919}" type="datetime1">
              <a:rPr lang="tr-TR" smtClean="0"/>
              <a:pPr/>
              <a:t>27.09.2024</a:t>
            </a:fld>
            <a:endParaRPr lang="tr-TR"/>
          </a:p>
        </p:txBody>
      </p:sp>
      <p:sp>
        <p:nvSpPr>
          <p:cNvPr id="18" name="17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20 Altbilgi Yer Tutucusu"/>
          <p:cNvSpPr>
            <a:spLocks noGrp="1"/>
          </p:cNvSpPr>
          <p:nvPr>
            <p:ph type="ftr" sz="quarter" idx="12"/>
          </p:nvPr>
        </p:nvSpPr>
        <p:spPr/>
        <p:txBody>
          <a:bodyPr rtlCol="0"/>
          <a:lstStyle/>
          <a:p>
            <a:r>
              <a:rPr lang="tr-TR" dirty="0" smtClean="0"/>
              <a:t> </a:t>
            </a:r>
            <a:endParaRPr lang="tr-T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B07FFEF-311B-470D-9520-7335A083B005}" type="datetime1">
              <a:rPr lang="tr-TR" smtClean="0"/>
              <a:pPr/>
              <a:t>27.09.2024</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tr-TR" dirty="0" smtClean="0"/>
              <a:t> </a:t>
            </a:r>
            <a:endParaRPr lang="tr-TR" dirty="0"/>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2" Type="http://schemas.openxmlformats.org/officeDocument/2006/relationships/hyperlink" Target="http://www.tdk.gov.tr/TR/SozBul.asp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00034" y="404664"/>
            <a:ext cx="7384334" cy="1296144"/>
          </a:xfrm>
          <a:solidFill>
            <a:schemeClr val="accent6">
              <a:lumMod val="50000"/>
            </a:schemeClr>
          </a:solidFill>
          <a:ln>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a:noAutofit/>
          </a:bodyPr>
          <a:lstStyle/>
          <a:p>
            <a:pPr algn="ctr"/>
            <a:r>
              <a:rPr lang="tr-TR" sz="2800" dirty="0" smtClean="0">
                <a:latin typeface="Arial" pitchFamily="34" charset="0"/>
                <a:cs typeface="Arial" pitchFamily="34" charset="0"/>
              </a:rPr>
              <a:t>ŞANLIURFA İL MİLLİ EĞİTİM MÜDÜRLÜĞÜ</a:t>
            </a:r>
            <a:br>
              <a:rPr lang="tr-TR" sz="2800" dirty="0" smtClean="0">
                <a:latin typeface="Arial" pitchFamily="34" charset="0"/>
                <a:cs typeface="Arial" pitchFamily="34" charset="0"/>
              </a:rPr>
            </a:br>
            <a:r>
              <a:rPr lang="tr-TR" sz="2800" dirty="0" smtClean="0">
                <a:latin typeface="Arial" pitchFamily="34" charset="0"/>
                <a:cs typeface="Arial" pitchFamily="34" charset="0"/>
              </a:rPr>
              <a:t>EĞİTİM MÜFETTİŞLERİ BAŞKANLIĞI</a:t>
            </a:r>
            <a:endParaRPr lang="tr-TR" sz="2800" dirty="0">
              <a:latin typeface="Arial" pitchFamily="34" charset="0"/>
              <a:cs typeface="Arial" pitchFamily="34" charset="0"/>
            </a:endParaRPr>
          </a:p>
        </p:txBody>
      </p:sp>
      <p:sp>
        <p:nvSpPr>
          <p:cNvPr id="3" name="2 Alt Başlık"/>
          <p:cNvSpPr>
            <a:spLocks noGrp="1"/>
          </p:cNvSpPr>
          <p:nvPr>
            <p:ph type="subTitle" idx="1"/>
          </p:nvPr>
        </p:nvSpPr>
        <p:spPr>
          <a:xfrm>
            <a:off x="1907704" y="1857364"/>
            <a:ext cx="6764810" cy="4517558"/>
          </a:xfrm>
        </p:spPr>
        <p:style>
          <a:lnRef idx="1">
            <a:schemeClr val="accent1"/>
          </a:lnRef>
          <a:fillRef idx="2">
            <a:schemeClr val="accent1"/>
          </a:fillRef>
          <a:effectRef idx="1">
            <a:schemeClr val="accent1"/>
          </a:effectRef>
          <a:fontRef idx="minor">
            <a:schemeClr val="dk1"/>
          </a:fontRef>
        </p:style>
        <p:txBody>
          <a:bodyPr>
            <a:normAutofit/>
          </a:bodyPr>
          <a:lstStyle/>
          <a:p>
            <a:pPr algn="ctr"/>
            <a:endParaRPr lang="tr-TR" sz="3900" dirty="0" smtClean="0">
              <a:solidFill>
                <a:srgbClr val="FF0000"/>
              </a:solidFill>
              <a:latin typeface="Arial" pitchFamily="34" charset="0"/>
              <a:cs typeface="Arial" pitchFamily="34" charset="0"/>
            </a:endParaRPr>
          </a:p>
          <a:p>
            <a:pPr algn="ctr"/>
            <a:r>
              <a:rPr lang="tr-TR" sz="3900" dirty="0" smtClean="0">
                <a:solidFill>
                  <a:srgbClr val="FF0000"/>
                </a:solidFill>
                <a:latin typeface="Arial" pitchFamily="34" charset="0"/>
                <a:cs typeface="Arial" pitchFamily="34" charset="0"/>
              </a:rPr>
              <a:t>DİSİPLİN HUKUKU</a:t>
            </a:r>
          </a:p>
          <a:p>
            <a:pPr algn="ctr"/>
            <a:r>
              <a:rPr lang="tr-TR" sz="2600" dirty="0" smtClean="0">
                <a:solidFill>
                  <a:srgbClr val="FF0000"/>
                </a:solidFill>
                <a:latin typeface="Arial" pitchFamily="34" charset="0"/>
                <a:cs typeface="Arial" pitchFamily="34" charset="0"/>
              </a:rPr>
              <a:t>(Disiplin Suçları ve Cezaları) </a:t>
            </a:r>
          </a:p>
          <a:p>
            <a:pPr algn="ctr"/>
            <a:r>
              <a:rPr lang="tr-TR" sz="3900" dirty="0" smtClean="0">
                <a:solidFill>
                  <a:srgbClr val="FF0000"/>
                </a:solidFill>
                <a:latin typeface="Arial" pitchFamily="34" charset="0"/>
                <a:cs typeface="Arial" pitchFamily="34" charset="0"/>
              </a:rPr>
              <a:t> </a:t>
            </a:r>
          </a:p>
          <a:p>
            <a:pPr algn="ctr"/>
            <a:r>
              <a:rPr lang="tr-TR" sz="2800" dirty="0" smtClean="0">
                <a:solidFill>
                  <a:srgbClr val="FF0000"/>
                </a:solidFill>
                <a:latin typeface="Arial" pitchFamily="34" charset="0"/>
                <a:cs typeface="Arial" pitchFamily="34" charset="0"/>
              </a:rPr>
              <a:t>DİSİPLİN SORUŞTURMASI SÜRECİ</a:t>
            </a:r>
          </a:p>
          <a:p>
            <a:r>
              <a:rPr lang="tr-TR" sz="3900" dirty="0" smtClean="0">
                <a:solidFill>
                  <a:srgbClr val="FF0000"/>
                </a:solidFill>
                <a:latin typeface="Arial" pitchFamily="34" charset="0"/>
                <a:cs typeface="Arial" pitchFamily="34" charset="0"/>
              </a:rPr>
              <a:t> </a:t>
            </a:r>
          </a:p>
          <a:p>
            <a:pPr algn="ctr"/>
            <a:r>
              <a:rPr lang="tr-TR" sz="3900" dirty="0" smtClean="0">
                <a:solidFill>
                  <a:srgbClr val="FF0000"/>
                </a:solidFill>
                <a:latin typeface="Arial" pitchFamily="34" charset="0"/>
                <a:cs typeface="Arial" pitchFamily="34" charset="0"/>
              </a:rPr>
              <a:t> </a:t>
            </a:r>
            <a:endParaRPr lang="tr-TR" sz="2200" dirty="0">
              <a:solidFill>
                <a:schemeClr val="tx1"/>
              </a:solidFill>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a:t>
            </a:fld>
            <a:endParaRPr lang="tr-TR"/>
          </a:p>
        </p:txBody>
      </p:sp>
      <p:sp>
        <p:nvSpPr>
          <p:cNvPr id="5" name="4 Altbilgi Yer Tutucusu"/>
          <p:cNvSpPr>
            <a:spLocks noGrp="1"/>
          </p:cNvSpPr>
          <p:nvPr>
            <p:ph type="ftr" sz="quarter" idx="11"/>
          </p:nvPr>
        </p:nvSpPr>
        <p:spPr/>
        <p:txBody>
          <a:bodyPr/>
          <a:lstStyle/>
          <a:p>
            <a:pPr algn="r"/>
            <a:endParaRPr lang="tr-TR" b="1" dirty="0"/>
          </a:p>
        </p:txBody>
      </p:sp>
      <p:pic>
        <p:nvPicPr>
          <p:cNvPr id="7"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332656"/>
            <a:ext cx="1080120" cy="115212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80728"/>
            <a:ext cx="7743234" cy="5493224"/>
          </a:xfrm>
          <a:solidFill>
            <a:schemeClr val="accent1">
              <a:lumMod val="40000"/>
              <a:lumOff val="60000"/>
            </a:schemeClr>
          </a:solidFill>
        </p:spPr>
        <p:style>
          <a:lnRef idx="1">
            <a:schemeClr val="accent1"/>
          </a:lnRef>
          <a:fillRef idx="2">
            <a:schemeClr val="accent1"/>
          </a:fillRef>
          <a:effectRef idx="1">
            <a:schemeClr val="accent1"/>
          </a:effectRef>
          <a:fontRef idx="minor">
            <a:schemeClr val="dk1"/>
          </a:fontRef>
        </p:style>
        <p:txBody>
          <a:bodyPr>
            <a:normAutofit fontScale="85000" lnSpcReduction="20000"/>
          </a:bodyPr>
          <a:lstStyle/>
          <a:p>
            <a:pPr marL="0" indent="0">
              <a:buNone/>
            </a:pPr>
            <a:r>
              <a:rPr lang="tr-TR" sz="3600" b="1" dirty="0" smtClean="0">
                <a:solidFill>
                  <a:srgbClr val="FF0000"/>
                </a:solidFill>
              </a:rPr>
              <a:t>Soruşturma</a:t>
            </a:r>
            <a:r>
              <a:rPr lang="tr-TR" sz="3600" dirty="0" smtClean="0">
                <a:solidFill>
                  <a:srgbClr val="FF0000"/>
                </a:solidFill>
              </a:rPr>
              <a:t>;</a:t>
            </a:r>
          </a:p>
          <a:p>
            <a:pPr marL="288000" indent="0">
              <a:buNone/>
            </a:pPr>
            <a:r>
              <a:rPr lang="tr-TR" sz="3600" dirty="0" smtClean="0"/>
              <a:t>Kamu </a:t>
            </a:r>
            <a:r>
              <a:rPr lang="tr-TR" sz="3600" dirty="0"/>
              <a:t>görevini yürüten yönetici, öğretmen, memur ve diğer görevlilerden; kamu hizmetlerinin gereği gibi yürütülmesini sağlamak amacı ile kanunların, tüzüklerin ve yönetmeliklerin Devlet memuru olarak emrettiği ödevleri yurt içinde veya dışında yerine getirmeyenlere, uyulmasını zorunlu kıldığı hususları yapmayanlara, yasakladığı işleri yapanlara yönelik yürütülen işlemler </a:t>
            </a:r>
            <a:r>
              <a:rPr lang="tr-TR" sz="3600" dirty="0" smtClean="0"/>
              <a:t>bütünüdür.</a:t>
            </a:r>
          </a:p>
        </p:txBody>
      </p:sp>
      <p:sp>
        <p:nvSpPr>
          <p:cNvPr id="4" name="3 Slayt Numarası Yer Tutucusu"/>
          <p:cNvSpPr>
            <a:spLocks noGrp="1"/>
          </p:cNvSpPr>
          <p:nvPr>
            <p:ph type="sldNum" sz="quarter" idx="15"/>
          </p:nvPr>
        </p:nvSpPr>
        <p:spPr/>
        <p:txBody>
          <a:bodyPr/>
          <a:lstStyle/>
          <a:p>
            <a:fld id="{B1DEFA8C-F947-479F-BE07-76B6B3F80BF1}" type="slidenum">
              <a:rPr lang="tr-TR" smtClean="0"/>
              <a:pPr/>
              <a:t>10</a:t>
            </a:fld>
            <a:endParaRPr lang="tr-TR"/>
          </a:p>
        </p:txBody>
      </p:sp>
      <p:sp>
        <p:nvSpPr>
          <p:cNvPr id="7" name="6 Metin kutusu"/>
          <p:cNvSpPr txBox="1"/>
          <p:nvPr/>
        </p:nvSpPr>
        <p:spPr>
          <a:xfrm>
            <a:off x="323528" y="214290"/>
            <a:ext cx="7848872" cy="584775"/>
          </a:xfrm>
          <a:prstGeom prst="rect">
            <a:avLst/>
          </a:prstGeom>
          <a:solidFill>
            <a:schemeClr val="accent1">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TEMEL KAVRAMLAR ve TANIMLAR </a:t>
            </a:r>
            <a:r>
              <a:rPr lang="tr-TR" sz="1400" dirty="0" smtClean="0"/>
              <a:t>7</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189972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100</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a:t>7</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815242"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Autofit/>
          </a:bodyPr>
          <a:lstStyle/>
          <a:p>
            <a:pPr marL="0" indent="0">
              <a:buNone/>
            </a:pPr>
            <a:r>
              <a:rPr lang="tr-TR" sz="2000" b="1" dirty="0" smtClean="0">
                <a:solidFill>
                  <a:srgbClr val="E10563"/>
                </a:solidFill>
              </a:rPr>
              <a:t>Hazırlık ve Planlama Süreci-3</a:t>
            </a:r>
            <a:endParaRPr lang="tr-TR" sz="2000" b="1" dirty="0">
              <a:solidFill>
                <a:srgbClr val="E10563"/>
              </a:solidFill>
            </a:endParaRPr>
          </a:p>
          <a:p>
            <a:pPr marL="0" indent="0">
              <a:buNone/>
            </a:pPr>
            <a:r>
              <a:rPr lang="tr-TR" sz="2000" b="1" dirty="0" smtClean="0">
                <a:solidFill>
                  <a:srgbClr val="0070C0"/>
                </a:solidFill>
              </a:rPr>
              <a:t>Olayı Öğrenme-3:</a:t>
            </a:r>
          </a:p>
          <a:p>
            <a:pPr marL="0" indent="0">
              <a:buNone/>
            </a:pPr>
            <a:r>
              <a:rPr lang="tr-TR" sz="2000" dirty="0" smtClean="0"/>
              <a:t>Olayın </a:t>
            </a:r>
            <a:r>
              <a:rPr lang="tr-TR" sz="2000" dirty="0"/>
              <a:t>öğrenilmesi aşamasında dikkat edilecek önemli </a:t>
            </a:r>
            <a:r>
              <a:rPr lang="tr-TR" sz="2000" dirty="0" smtClean="0"/>
              <a:t>husus olayın </a:t>
            </a:r>
            <a:r>
              <a:rPr lang="tr-TR" sz="2000" dirty="0"/>
              <a:t>öğrenilme tarihidir. </a:t>
            </a:r>
            <a:r>
              <a:rPr lang="tr-TR" sz="2000" dirty="0" smtClean="0"/>
              <a:t>Disiplin </a:t>
            </a:r>
            <a:r>
              <a:rPr lang="tr-TR" sz="2000" dirty="0"/>
              <a:t>hukukuyla ilgili kaynaklarda net olarak yer almamakla birlikte genel kabul görmüş yerleşik kurallara göre olayın öğrenilme tarihi aşağıdaki gibidir:</a:t>
            </a:r>
          </a:p>
          <a:p>
            <a:r>
              <a:rPr lang="tr-TR" dirty="0" smtClean="0"/>
              <a:t>Şikâyet </a:t>
            </a:r>
            <a:r>
              <a:rPr lang="tr-TR" dirty="0"/>
              <a:t>dilekçesinin (veya yetkili makama sunulmamış, ancak yetkili makama gönderilmiş şikayet dilekçesinin), kurumun evrak kaydına girdiği tarihidir.</a:t>
            </a:r>
          </a:p>
          <a:p>
            <a:r>
              <a:rPr lang="tr-TR" dirty="0" smtClean="0">
                <a:solidFill>
                  <a:srgbClr val="7030A0"/>
                </a:solidFill>
              </a:rPr>
              <a:t>Yetkili </a:t>
            </a:r>
            <a:r>
              <a:rPr lang="tr-TR" dirty="0">
                <a:solidFill>
                  <a:srgbClr val="7030A0"/>
                </a:solidFill>
              </a:rPr>
              <a:t>makam tarafından düzenlenmişse ihbar tutanağının düzenlendiği, çeşitli yollarla yetkili makama gönderilmişse, ihbar tutanağının kurum kaydına girdiği tarihtir</a:t>
            </a:r>
            <a:r>
              <a:rPr lang="tr-TR" dirty="0" smtClean="0">
                <a:solidFill>
                  <a:srgbClr val="7030A0"/>
                </a:solidFill>
              </a:rPr>
              <a:t>.</a:t>
            </a:r>
            <a:endParaRPr lang="tr-TR" dirty="0">
              <a:solidFill>
                <a:srgbClr val="7030A0"/>
              </a:solidFill>
            </a:endParaRPr>
          </a:p>
        </p:txBody>
      </p:sp>
    </p:spTree>
    <p:extLst>
      <p:ext uri="{BB962C8B-B14F-4D97-AF65-F5344CB8AC3E}">
        <p14:creationId xmlns:p14="http://schemas.microsoft.com/office/powerpoint/2010/main" val="3407392523"/>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101</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a:t>8</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815242"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Autofit/>
          </a:bodyPr>
          <a:lstStyle/>
          <a:p>
            <a:pPr marL="0" indent="0">
              <a:buNone/>
            </a:pPr>
            <a:r>
              <a:rPr lang="tr-TR" sz="2000" b="1" dirty="0" smtClean="0">
                <a:solidFill>
                  <a:srgbClr val="E10563"/>
                </a:solidFill>
              </a:rPr>
              <a:t>Hazırlık ve Planlama Süreci-4</a:t>
            </a:r>
            <a:endParaRPr lang="tr-TR" sz="2000" b="1" dirty="0">
              <a:solidFill>
                <a:srgbClr val="E10563"/>
              </a:solidFill>
            </a:endParaRPr>
          </a:p>
          <a:p>
            <a:pPr marL="0" indent="0">
              <a:buNone/>
            </a:pPr>
            <a:r>
              <a:rPr lang="tr-TR" sz="2000" b="1" dirty="0" smtClean="0">
                <a:solidFill>
                  <a:srgbClr val="0070C0"/>
                </a:solidFill>
              </a:rPr>
              <a:t>Olayı Öğrenme-4:</a:t>
            </a:r>
          </a:p>
          <a:p>
            <a:r>
              <a:rPr lang="tr-TR" sz="2000" dirty="0" smtClean="0"/>
              <a:t>İhbar </a:t>
            </a:r>
            <a:r>
              <a:rPr lang="tr-TR" sz="2000" dirty="0"/>
              <a:t>veya şikâyet elektronik ileti (e-mail) ile gönderilmiş ise, ihbar veya şikâyetin, bilişim araçları kaydına göre kuruma ulaştığı tarihtir. </a:t>
            </a:r>
          </a:p>
          <a:p>
            <a:r>
              <a:rPr lang="tr-TR" sz="2000" dirty="0" smtClean="0">
                <a:solidFill>
                  <a:srgbClr val="7030A0"/>
                </a:solidFill>
              </a:rPr>
              <a:t>Olay </a:t>
            </a:r>
            <a:r>
              <a:rPr lang="tr-TR" sz="2000" dirty="0">
                <a:solidFill>
                  <a:srgbClr val="7030A0"/>
                </a:solidFill>
              </a:rPr>
              <a:t>yazılı veya görsel basında yer almışsa, haberin yayınlandığı tarihtir.</a:t>
            </a:r>
          </a:p>
          <a:p>
            <a:r>
              <a:rPr lang="tr-TR" sz="2000" dirty="0" smtClean="0"/>
              <a:t>Denetim </a:t>
            </a:r>
            <a:r>
              <a:rPr lang="tr-TR" sz="2000" dirty="0"/>
              <a:t>ve inceleme sırasında veya hiyerarşik amir tarafından tespit edilmişse, tespit edildiği tarihtir.</a:t>
            </a:r>
          </a:p>
          <a:p>
            <a:r>
              <a:rPr lang="tr-TR" sz="2000" dirty="0" smtClean="0">
                <a:solidFill>
                  <a:srgbClr val="00B050"/>
                </a:solidFill>
              </a:rPr>
              <a:t>Adli </a:t>
            </a:r>
            <a:r>
              <a:rPr lang="tr-TR" sz="2000" dirty="0">
                <a:solidFill>
                  <a:srgbClr val="00B050"/>
                </a:solidFill>
              </a:rPr>
              <a:t>makamlar ve emniyet güçleri ile yetkili denetim organları tarafından bildirilmesi durumunda, bildirim yazısının kurumun evrak kaydına girdiği tarihtir</a:t>
            </a:r>
            <a:r>
              <a:rPr lang="tr-TR" sz="2000" dirty="0" smtClean="0">
                <a:solidFill>
                  <a:srgbClr val="00B050"/>
                </a:solidFill>
              </a:rPr>
              <a:t>.</a:t>
            </a:r>
            <a:endParaRPr lang="tr-TR" sz="2000" dirty="0">
              <a:solidFill>
                <a:srgbClr val="00B050"/>
              </a:solidFill>
            </a:endParaRPr>
          </a:p>
        </p:txBody>
      </p:sp>
    </p:spTree>
    <p:extLst>
      <p:ext uri="{BB962C8B-B14F-4D97-AF65-F5344CB8AC3E}">
        <p14:creationId xmlns:p14="http://schemas.microsoft.com/office/powerpoint/2010/main" val="359284993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102</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a:t>9</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sz="2800" b="1" dirty="0" smtClean="0">
                <a:solidFill>
                  <a:srgbClr val="E10563"/>
                </a:solidFill>
              </a:rPr>
              <a:t>Hazırlık ve Planlama Süreci-5</a:t>
            </a:r>
          </a:p>
          <a:p>
            <a:pPr marL="0" indent="0">
              <a:buNone/>
            </a:pPr>
            <a:r>
              <a:rPr lang="tr-TR" sz="2800" b="1" dirty="0" smtClean="0">
                <a:solidFill>
                  <a:srgbClr val="0070C0"/>
                </a:solidFill>
              </a:rPr>
              <a:t>Karar Verme-1:</a:t>
            </a:r>
          </a:p>
          <a:p>
            <a:pPr marL="0" indent="0">
              <a:buNone/>
            </a:pPr>
            <a:r>
              <a:rPr lang="tr-TR" dirty="0" smtClean="0"/>
              <a:t>Doğru </a:t>
            </a:r>
            <a:r>
              <a:rPr lang="tr-TR" dirty="0"/>
              <a:t>karar vermek için ihbar veya şikâyet konuları titizlikle incelenir ve aşağıdaki hususlar göz önünde bulundurulur: </a:t>
            </a:r>
            <a:endParaRPr lang="tr-TR" dirty="0" smtClean="0"/>
          </a:p>
          <a:p>
            <a:r>
              <a:rPr lang="tr-TR" sz="2800" dirty="0" smtClean="0"/>
              <a:t>Yetkili </a:t>
            </a:r>
            <a:r>
              <a:rPr lang="tr-TR" sz="2800" dirty="0"/>
              <a:t>makamlara verilen veya gönderilen dilekçelerden; belli bir konuyu ihtiva etmeyenler ve yargı mercilerinin görevine giren konularla ilgili olanlar ile isim, imza ve adres bulunmayan dilekçeler incelenmezler </a:t>
            </a:r>
            <a:r>
              <a:rPr lang="tr-TR" sz="1400" dirty="0"/>
              <a:t>(3071 S.K./Md.4,6). </a:t>
            </a:r>
            <a:endParaRPr lang="tr-TR" sz="1400" dirty="0" smtClean="0"/>
          </a:p>
        </p:txBody>
      </p:sp>
    </p:spTree>
    <p:extLst>
      <p:ext uri="{BB962C8B-B14F-4D97-AF65-F5344CB8AC3E}">
        <p14:creationId xmlns:p14="http://schemas.microsoft.com/office/powerpoint/2010/main" val="304663098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103</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10</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sz="2800" b="1" dirty="0" smtClean="0">
                <a:solidFill>
                  <a:srgbClr val="E10563"/>
                </a:solidFill>
              </a:rPr>
              <a:t>Hazırlık ve Planlama Süreci-6</a:t>
            </a:r>
          </a:p>
          <a:p>
            <a:pPr marL="0" indent="0">
              <a:buNone/>
            </a:pPr>
            <a:r>
              <a:rPr lang="tr-TR" sz="2800" b="1" dirty="0" smtClean="0">
                <a:solidFill>
                  <a:srgbClr val="0070C0"/>
                </a:solidFill>
              </a:rPr>
              <a:t>Karar Verme-2:</a:t>
            </a:r>
          </a:p>
          <a:p>
            <a:r>
              <a:rPr lang="tr-TR" sz="2800" dirty="0" smtClean="0"/>
              <a:t>Ancak </a:t>
            </a:r>
            <a:r>
              <a:rPr lang="tr-TR" sz="2800" dirty="0"/>
              <a:t>iddiaların, sıhhati şüpheye mahal vermeyecek belgelerle ortaya konulmuş olması veya iddiaların incelenmesinin kamu yararı açısından faydalı olacağı kanaatine ulaşılması halinde ad, </a:t>
            </a:r>
            <a:r>
              <a:rPr lang="tr-TR" sz="2800" dirty="0" err="1"/>
              <a:t>soyad</a:t>
            </a:r>
            <a:r>
              <a:rPr lang="tr-TR" sz="2800" dirty="0"/>
              <a:t> ve imza ile iş veya ikametgâh adresinin varlığı ve doğruluğu şartı </a:t>
            </a:r>
            <a:r>
              <a:rPr lang="tr-TR" sz="2800" dirty="0" smtClean="0"/>
              <a:t>aranmaz.</a:t>
            </a:r>
          </a:p>
        </p:txBody>
      </p:sp>
    </p:spTree>
    <p:extLst>
      <p:ext uri="{BB962C8B-B14F-4D97-AF65-F5344CB8AC3E}">
        <p14:creationId xmlns:p14="http://schemas.microsoft.com/office/powerpoint/2010/main" val="3604554405"/>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104</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11</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sz="2800" b="1" dirty="0" smtClean="0">
                <a:solidFill>
                  <a:srgbClr val="E10563"/>
                </a:solidFill>
              </a:rPr>
              <a:t>Hazırlık ve Planlama Süreci-7</a:t>
            </a:r>
          </a:p>
          <a:p>
            <a:pPr marL="0" indent="0">
              <a:buNone/>
            </a:pPr>
            <a:r>
              <a:rPr lang="tr-TR" sz="2000" b="1" dirty="0" smtClean="0">
                <a:solidFill>
                  <a:srgbClr val="0070C0"/>
                </a:solidFill>
              </a:rPr>
              <a:t>Karar Verme-3:</a:t>
            </a:r>
          </a:p>
          <a:p>
            <a:r>
              <a:rPr lang="tr-TR" sz="2000" dirty="0" smtClean="0"/>
              <a:t>Öğrenilen </a:t>
            </a:r>
            <a:r>
              <a:rPr lang="tr-TR" sz="2000" dirty="0"/>
              <a:t>olay (disiplin suçu olan fiil veya hal), disiplin soruşturmasına başlama veya ceza verme yetkisi açısından zamanaşımına uğramamış olmalıdır. Kanunen uyarma, kınama, aylıktan kesme ve kademe ilerlemesinin durdurulması cezalarında bir ay içinde disiplin soruşturmasına; memurluktan çıkarma cezasında ise altı ay içinde disiplin kovuşturmasına başlanmadığı takdirde disiplin cezası verme yetkisi zamanaşımına uğrar. Disiplin cezasını gerektiren fiil ve hallerin işlendiği tarihten itibaren  nihayet iki yıl içinde disiplin cezası verilmediği takdirde ceza verme yetkisi zamanaşımına uğrar </a:t>
            </a:r>
            <a:r>
              <a:rPr lang="tr-TR" sz="1400" dirty="0"/>
              <a:t>(657 S.K./Md.127</a:t>
            </a:r>
            <a:r>
              <a:rPr lang="tr-TR" sz="1400" dirty="0" smtClean="0"/>
              <a:t>).</a:t>
            </a:r>
          </a:p>
        </p:txBody>
      </p:sp>
    </p:spTree>
    <p:extLst>
      <p:ext uri="{BB962C8B-B14F-4D97-AF65-F5344CB8AC3E}">
        <p14:creationId xmlns:p14="http://schemas.microsoft.com/office/powerpoint/2010/main" val="2837391729"/>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105</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12</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sz="2800" b="1" dirty="0" smtClean="0">
                <a:solidFill>
                  <a:srgbClr val="E10563"/>
                </a:solidFill>
              </a:rPr>
              <a:t>Hazırlık ve Planlama Süreci-8</a:t>
            </a:r>
          </a:p>
          <a:p>
            <a:pPr marL="0" indent="0">
              <a:buNone/>
            </a:pPr>
            <a:r>
              <a:rPr lang="tr-TR" b="1" dirty="0" smtClean="0">
                <a:solidFill>
                  <a:srgbClr val="0070C0"/>
                </a:solidFill>
              </a:rPr>
              <a:t>Karar Verme-4:</a:t>
            </a:r>
          </a:p>
          <a:p>
            <a:r>
              <a:rPr lang="tr-TR" dirty="0" smtClean="0"/>
              <a:t>Disiplin suçu oluşturan fiil veya halin, failin elinde olmayan sebeplerle, yani sağlık problemleri nedeniyle inisiyatifi dışında oluşması halinde (5237 S.K./Md.32) veya eğitimsel etkinliklerle giderilebilecek nitelikte olması durumunda disiplin soruşturması açılmamasına karar verilebilir.</a:t>
            </a:r>
          </a:p>
        </p:txBody>
      </p:sp>
    </p:spTree>
    <p:extLst>
      <p:ext uri="{BB962C8B-B14F-4D97-AF65-F5344CB8AC3E}">
        <p14:creationId xmlns:p14="http://schemas.microsoft.com/office/powerpoint/2010/main" val="524053599"/>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106</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13</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sz="2800" b="1" dirty="0" smtClean="0">
                <a:solidFill>
                  <a:srgbClr val="E10563"/>
                </a:solidFill>
              </a:rPr>
              <a:t>Hazırlık ve Planlama Süreci-9</a:t>
            </a:r>
          </a:p>
          <a:p>
            <a:pPr marL="0" indent="0">
              <a:buNone/>
            </a:pPr>
            <a:r>
              <a:rPr lang="tr-TR" b="1" dirty="0" smtClean="0">
                <a:solidFill>
                  <a:srgbClr val="0070C0"/>
                </a:solidFill>
              </a:rPr>
              <a:t>Karar Verme-4:</a:t>
            </a:r>
          </a:p>
          <a:p>
            <a:r>
              <a:rPr lang="tr-TR" dirty="0" smtClean="0"/>
              <a:t>İhbar veya şikâyette yer alan iddiaların daha önce soruşturulup soruşturulmadığı araştırılır </a:t>
            </a:r>
            <a:r>
              <a:rPr lang="tr-TR" sz="1400" dirty="0" smtClean="0"/>
              <a:t>(MEB, 2006:97). </a:t>
            </a:r>
            <a:r>
              <a:rPr lang="tr-TR" dirty="0" smtClean="0"/>
              <a:t>Daha önce soruşturulmuş ve disiplin cezası verilmiş konularla ilgili olarak disiplin hukukunun “</a:t>
            </a:r>
            <a:r>
              <a:rPr lang="tr-TR" dirty="0" smtClean="0">
                <a:solidFill>
                  <a:srgbClr val="00B050"/>
                </a:solidFill>
              </a:rPr>
              <a:t>tek fiile tek ceza verilmesi (</a:t>
            </a:r>
            <a:r>
              <a:rPr lang="tr-TR" dirty="0" err="1" smtClean="0">
                <a:solidFill>
                  <a:srgbClr val="00B050"/>
                </a:solidFill>
              </a:rPr>
              <a:t>non</a:t>
            </a:r>
            <a:r>
              <a:rPr lang="tr-TR" dirty="0" smtClean="0">
                <a:solidFill>
                  <a:srgbClr val="00B050"/>
                </a:solidFill>
              </a:rPr>
              <a:t> </a:t>
            </a:r>
            <a:r>
              <a:rPr lang="tr-TR" dirty="0" err="1" smtClean="0">
                <a:solidFill>
                  <a:srgbClr val="00B050"/>
                </a:solidFill>
              </a:rPr>
              <a:t>bis</a:t>
            </a:r>
            <a:r>
              <a:rPr lang="tr-TR" dirty="0" smtClean="0">
                <a:solidFill>
                  <a:srgbClr val="00B050"/>
                </a:solidFill>
              </a:rPr>
              <a:t> in idem) ilkesi” </a:t>
            </a:r>
            <a:r>
              <a:rPr lang="tr-TR" dirty="0" smtClean="0"/>
              <a:t>gereğince bu tür iddialarla ilgili olarak tekrar soruşturma yapılmaz ve bu durum iddia sahibine bildirilir.</a:t>
            </a:r>
          </a:p>
          <a:p>
            <a:pPr marL="0" indent="0">
              <a:buNone/>
            </a:pPr>
            <a:endParaRPr lang="tr-TR" sz="2000" b="1" dirty="0" smtClean="0">
              <a:solidFill>
                <a:srgbClr val="0070C0"/>
              </a:solidFill>
            </a:endParaRPr>
          </a:p>
        </p:txBody>
      </p:sp>
    </p:spTree>
    <p:extLst>
      <p:ext uri="{BB962C8B-B14F-4D97-AF65-F5344CB8AC3E}">
        <p14:creationId xmlns:p14="http://schemas.microsoft.com/office/powerpoint/2010/main" val="192797909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107</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14</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sz="2800" b="1" dirty="0" smtClean="0">
                <a:solidFill>
                  <a:srgbClr val="E10563"/>
                </a:solidFill>
              </a:rPr>
              <a:t>Hazırlık ve Planlama Süreci-10</a:t>
            </a:r>
            <a:endParaRPr lang="tr-TR" sz="2800" b="1" dirty="0">
              <a:solidFill>
                <a:srgbClr val="E10563"/>
              </a:solidFill>
            </a:endParaRPr>
          </a:p>
          <a:p>
            <a:pPr marL="0" indent="0">
              <a:buNone/>
            </a:pPr>
            <a:r>
              <a:rPr lang="tr-TR" sz="2000" b="1" dirty="0" smtClean="0">
                <a:solidFill>
                  <a:srgbClr val="0070C0"/>
                </a:solidFill>
              </a:rPr>
              <a:t>Soruşturma </a:t>
            </a:r>
            <a:r>
              <a:rPr lang="tr-TR" sz="2000" b="1" dirty="0">
                <a:solidFill>
                  <a:srgbClr val="0070C0"/>
                </a:solidFill>
              </a:rPr>
              <a:t>Emri Verme ve </a:t>
            </a:r>
            <a:r>
              <a:rPr lang="tr-TR" sz="2000" b="1" dirty="0" smtClean="0">
                <a:solidFill>
                  <a:srgbClr val="0070C0"/>
                </a:solidFill>
              </a:rPr>
              <a:t>Görevlendirme-1</a:t>
            </a:r>
          </a:p>
          <a:p>
            <a:pPr marL="0" indent="0">
              <a:buNone/>
            </a:pPr>
            <a:r>
              <a:rPr lang="tr-TR" dirty="0" smtClean="0"/>
              <a:t>Disiplin </a:t>
            </a:r>
            <a:r>
              <a:rPr lang="tr-TR" dirty="0"/>
              <a:t>soruşturması fiilen soruşturma onayı, diğer bir tabirle soruşturma emri ile başlar ve soruşturmaya başlama zaman aşımı durur. Soruşturma onayı, soruşturulacak olayı ve sorumlu kişileri kapsadığı için hukuken oldukça önemli bir belgedir. Soruşturma emri vermeye yetkili kişiler, disiplin </a:t>
            </a:r>
            <a:r>
              <a:rPr lang="tr-TR" dirty="0" smtClean="0"/>
              <a:t>amirleridirler </a:t>
            </a:r>
            <a:r>
              <a:rPr lang="tr-TR" sz="1500" dirty="0" smtClean="0"/>
              <a:t>(Bakanlar Kurulu, 1982/Md.18-19).</a:t>
            </a:r>
            <a:endParaRPr lang="tr-TR" sz="1500" dirty="0" smtClean="0"/>
          </a:p>
        </p:txBody>
      </p:sp>
    </p:spTree>
    <p:extLst>
      <p:ext uri="{BB962C8B-B14F-4D97-AF65-F5344CB8AC3E}">
        <p14:creationId xmlns:p14="http://schemas.microsoft.com/office/powerpoint/2010/main" val="3038016156"/>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108</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15</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sz="2800" b="1" dirty="0" smtClean="0">
                <a:solidFill>
                  <a:srgbClr val="E10563"/>
                </a:solidFill>
              </a:rPr>
              <a:t>Hazırlık ve Planlama Süreci-11</a:t>
            </a:r>
            <a:endParaRPr lang="tr-TR" sz="2800" b="1" dirty="0">
              <a:solidFill>
                <a:srgbClr val="E10563"/>
              </a:solidFill>
            </a:endParaRPr>
          </a:p>
          <a:p>
            <a:pPr marL="0" indent="0">
              <a:buNone/>
            </a:pPr>
            <a:r>
              <a:rPr lang="tr-TR" sz="2000" b="1" dirty="0" smtClean="0">
                <a:solidFill>
                  <a:srgbClr val="0070C0"/>
                </a:solidFill>
              </a:rPr>
              <a:t>Soruşturma </a:t>
            </a:r>
            <a:r>
              <a:rPr lang="tr-TR" sz="2000" b="1" dirty="0">
                <a:solidFill>
                  <a:srgbClr val="0070C0"/>
                </a:solidFill>
              </a:rPr>
              <a:t>Emri Verme ve </a:t>
            </a:r>
            <a:r>
              <a:rPr lang="tr-TR" sz="2000" b="1" dirty="0" smtClean="0">
                <a:solidFill>
                  <a:srgbClr val="0070C0"/>
                </a:solidFill>
              </a:rPr>
              <a:t>Görevlendirme-2</a:t>
            </a:r>
          </a:p>
          <a:p>
            <a:pPr marL="0" indent="0">
              <a:buNone/>
            </a:pPr>
            <a:r>
              <a:rPr lang="tr-TR" sz="2000" dirty="0" smtClean="0"/>
              <a:t>Hukuksal </a:t>
            </a:r>
            <a:r>
              <a:rPr lang="tr-TR" sz="2000" dirty="0"/>
              <a:t>sıkıntı yaşanmaması ve olayın adil bir şekilde sonuçlandırılabilmesi için soruşturma emri verilirken ve soruşturmacı görevlendirilirken şu hususlara dikkat </a:t>
            </a:r>
            <a:r>
              <a:rPr lang="tr-TR" sz="2000" dirty="0" smtClean="0"/>
              <a:t>edilir:</a:t>
            </a:r>
          </a:p>
          <a:p>
            <a:r>
              <a:rPr lang="tr-TR" sz="2000" dirty="0" smtClean="0">
                <a:solidFill>
                  <a:srgbClr val="0070C0"/>
                </a:solidFill>
              </a:rPr>
              <a:t>Soruşturma </a:t>
            </a:r>
            <a:r>
              <a:rPr lang="tr-TR" sz="2000" dirty="0">
                <a:solidFill>
                  <a:srgbClr val="0070C0"/>
                </a:solidFill>
              </a:rPr>
              <a:t>konuları ve kimler hakkında soruşturma yapılacağı açık ve net bir şekilde (herkes tarafında aynı anlaşılacak şekilde) </a:t>
            </a:r>
            <a:r>
              <a:rPr lang="tr-TR" sz="2000" dirty="0" smtClean="0">
                <a:solidFill>
                  <a:srgbClr val="0070C0"/>
                </a:solidFill>
              </a:rPr>
              <a:t>belirtilir.</a:t>
            </a:r>
          </a:p>
          <a:p>
            <a:r>
              <a:rPr lang="tr-TR" sz="2000" dirty="0" smtClean="0">
                <a:solidFill>
                  <a:srgbClr val="00B050"/>
                </a:solidFill>
              </a:rPr>
              <a:t>Soruşturma </a:t>
            </a:r>
            <a:r>
              <a:rPr lang="tr-TR" sz="2000" dirty="0">
                <a:solidFill>
                  <a:srgbClr val="00B050"/>
                </a:solidFill>
              </a:rPr>
              <a:t>emrine (onayına) konu olan tüm belgeler, onaya eklenir ve soruşturmacıya </a:t>
            </a:r>
            <a:r>
              <a:rPr lang="tr-TR" sz="2000" dirty="0" smtClean="0">
                <a:solidFill>
                  <a:srgbClr val="00B050"/>
                </a:solidFill>
              </a:rPr>
              <a:t>verilir.</a:t>
            </a:r>
          </a:p>
          <a:p>
            <a:r>
              <a:rPr lang="tr-TR" sz="2000" dirty="0" smtClean="0"/>
              <a:t>İddialarda </a:t>
            </a:r>
            <a:r>
              <a:rPr lang="tr-TR" sz="2000" dirty="0"/>
              <a:t>fiil veya halin faili (sorumlusu) belli değilse, failin (sorumlunun) belirlenmesi de </a:t>
            </a:r>
            <a:r>
              <a:rPr lang="tr-TR" sz="2000" dirty="0" smtClean="0"/>
              <a:t>istenir.</a:t>
            </a:r>
          </a:p>
          <a:p>
            <a:r>
              <a:rPr lang="tr-TR" sz="2000" dirty="0" smtClean="0">
                <a:solidFill>
                  <a:srgbClr val="7030A0"/>
                </a:solidFill>
              </a:rPr>
              <a:t>Soruşturma </a:t>
            </a:r>
            <a:r>
              <a:rPr lang="tr-TR" sz="2000" dirty="0">
                <a:solidFill>
                  <a:srgbClr val="7030A0"/>
                </a:solidFill>
              </a:rPr>
              <a:t>emri (onayı) metinlerinde kesin hüküm ifade eden ve ön yargı belirten ifadeler </a:t>
            </a:r>
            <a:r>
              <a:rPr lang="tr-TR" sz="2000" dirty="0" smtClean="0">
                <a:solidFill>
                  <a:srgbClr val="7030A0"/>
                </a:solidFill>
              </a:rPr>
              <a:t>kullanılmaz.</a:t>
            </a:r>
          </a:p>
        </p:txBody>
      </p:sp>
    </p:spTree>
    <p:extLst>
      <p:ext uri="{BB962C8B-B14F-4D97-AF65-F5344CB8AC3E}">
        <p14:creationId xmlns:p14="http://schemas.microsoft.com/office/powerpoint/2010/main" val="874622065"/>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109</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16</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sz="2800" b="1" dirty="0" smtClean="0">
                <a:solidFill>
                  <a:srgbClr val="E10563"/>
                </a:solidFill>
              </a:rPr>
              <a:t>Hazırlık ve Planlama Süreci-12</a:t>
            </a:r>
            <a:endParaRPr lang="tr-TR" sz="2800" b="1" dirty="0">
              <a:solidFill>
                <a:srgbClr val="E10563"/>
              </a:solidFill>
            </a:endParaRPr>
          </a:p>
          <a:p>
            <a:pPr marL="0" indent="0">
              <a:buNone/>
            </a:pPr>
            <a:r>
              <a:rPr lang="tr-TR" sz="2000" b="1" dirty="0" smtClean="0">
                <a:solidFill>
                  <a:srgbClr val="0070C0"/>
                </a:solidFill>
              </a:rPr>
              <a:t>Soruşturma </a:t>
            </a:r>
            <a:r>
              <a:rPr lang="tr-TR" sz="2000" b="1" dirty="0">
                <a:solidFill>
                  <a:srgbClr val="0070C0"/>
                </a:solidFill>
              </a:rPr>
              <a:t>Emri Verme ve </a:t>
            </a:r>
            <a:r>
              <a:rPr lang="tr-TR" sz="2000" b="1" dirty="0" smtClean="0">
                <a:solidFill>
                  <a:srgbClr val="0070C0"/>
                </a:solidFill>
              </a:rPr>
              <a:t>Görevlendirme-3</a:t>
            </a:r>
          </a:p>
          <a:p>
            <a:r>
              <a:rPr lang="tr-TR" sz="2000" dirty="0" smtClean="0"/>
              <a:t>İnceleme </a:t>
            </a:r>
            <a:r>
              <a:rPr lang="tr-TR" sz="2000" dirty="0"/>
              <a:t>ve denetim sırasında tespit edilen disiplin dışı fiil veya haller için yetkili makamdan soruşturma onayı </a:t>
            </a:r>
            <a:r>
              <a:rPr lang="tr-TR" sz="2000" dirty="0" smtClean="0"/>
              <a:t>alınır.</a:t>
            </a:r>
          </a:p>
          <a:p>
            <a:r>
              <a:rPr lang="tr-TR" sz="2000" dirty="0" smtClean="0">
                <a:solidFill>
                  <a:srgbClr val="00B050"/>
                </a:solidFill>
              </a:rPr>
              <a:t>Soruşturma</a:t>
            </a:r>
            <a:r>
              <a:rPr lang="tr-TR" sz="2000" dirty="0">
                <a:solidFill>
                  <a:srgbClr val="00B050"/>
                </a:solidFill>
              </a:rPr>
              <a:t>, doğrudan disiplin amiri tarafından yapılabileceği gibi, görevlendirebileceği kişiler tarafından da yapılabilir. Böyle bir durumda, denetim elemanları dışında soruşturma yapmak için soruşturmacı sıfatıyla görevlendirilecek kişi, hakkında soruşturma yapılacak kişiye göre daha üst düzeyde veya en azından eşit düzeyde görev unvanına sahip olmalıdır. </a:t>
            </a:r>
            <a:endParaRPr lang="tr-TR" sz="2000" dirty="0" smtClean="0">
              <a:solidFill>
                <a:srgbClr val="00B050"/>
              </a:solidFill>
            </a:endParaRPr>
          </a:p>
        </p:txBody>
      </p:sp>
    </p:spTree>
    <p:extLst>
      <p:ext uri="{BB962C8B-B14F-4D97-AF65-F5344CB8AC3E}">
        <p14:creationId xmlns:p14="http://schemas.microsoft.com/office/powerpoint/2010/main" val="32553352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chemeClr val="accent1">
              <a:lumMod val="40000"/>
              <a:lumOff val="60000"/>
            </a:schemeClr>
          </a:solidFill>
        </p:spPr>
        <p:style>
          <a:lnRef idx="1">
            <a:schemeClr val="accent1"/>
          </a:lnRef>
          <a:fillRef idx="2">
            <a:schemeClr val="accent1"/>
          </a:fillRef>
          <a:effectRef idx="1">
            <a:schemeClr val="accent1"/>
          </a:effectRef>
          <a:fontRef idx="minor">
            <a:schemeClr val="dk1"/>
          </a:fontRef>
        </p:style>
        <p:txBody>
          <a:bodyPr>
            <a:normAutofit fontScale="92500"/>
          </a:bodyPr>
          <a:lstStyle/>
          <a:p>
            <a:pPr marL="0" indent="0">
              <a:spcBef>
                <a:spcPts val="1200"/>
              </a:spcBef>
              <a:buNone/>
            </a:pPr>
            <a:r>
              <a:rPr lang="tr-TR" sz="3600" b="1" dirty="0" smtClean="0">
                <a:solidFill>
                  <a:srgbClr val="FF0000"/>
                </a:solidFill>
              </a:rPr>
              <a:t>Ön İnceleme;</a:t>
            </a:r>
            <a:endParaRPr lang="tr-TR" sz="3600" dirty="0">
              <a:solidFill>
                <a:srgbClr val="FF0000"/>
              </a:solidFill>
            </a:endParaRPr>
          </a:p>
          <a:p>
            <a:pPr marL="288000" indent="0">
              <a:buNone/>
            </a:pPr>
            <a:r>
              <a:rPr lang="tr-TR" sz="3500" dirty="0" smtClean="0"/>
              <a:t>4483 </a:t>
            </a:r>
            <a:r>
              <a:rPr lang="tr-TR" sz="3500" dirty="0"/>
              <a:t>sayılı Kanunda belirtilen usul ve esaslar kapsamında, memurlar ve diğer kamu görevlileri hakkında, görevleri sebebiyle, Türk Ceza Kanunu ve ceza özlü diğer kanunlarda belirtilen fiilleri/suçları işlediklerinin öğrenilmesi üzerine, yetkili merci tarafından bizzat veya görevlendirdiği ön incelemeci tarafından yapılan inceleme çalışmalarının bütünüdür</a:t>
            </a:r>
            <a:r>
              <a:rPr lang="tr-TR" sz="3500" dirty="0" smtClean="0"/>
              <a:t>.</a:t>
            </a:r>
            <a:endParaRPr lang="tr-TR" sz="3500" dirty="0"/>
          </a:p>
        </p:txBody>
      </p:sp>
      <p:sp>
        <p:nvSpPr>
          <p:cNvPr id="4" name="3 Slayt Numarası Yer Tutucusu"/>
          <p:cNvSpPr>
            <a:spLocks noGrp="1"/>
          </p:cNvSpPr>
          <p:nvPr>
            <p:ph type="sldNum" sz="quarter" idx="15"/>
          </p:nvPr>
        </p:nvSpPr>
        <p:spPr/>
        <p:txBody>
          <a:bodyPr/>
          <a:lstStyle/>
          <a:p>
            <a:fld id="{B1DEFA8C-F947-479F-BE07-76B6B3F80BF1}" type="slidenum">
              <a:rPr lang="tr-TR" smtClean="0"/>
              <a:pPr/>
              <a:t>11</a:t>
            </a:fld>
            <a:endParaRPr lang="tr-TR"/>
          </a:p>
        </p:txBody>
      </p:sp>
      <p:sp>
        <p:nvSpPr>
          <p:cNvPr id="7" name="6 Metin kutusu"/>
          <p:cNvSpPr txBox="1"/>
          <p:nvPr/>
        </p:nvSpPr>
        <p:spPr>
          <a:xfrm>
            <a:off x="323528" y="214290"/>
            <a:ext cx="7848872" cy="584775"/>
          </a:xfrm>
          <a:prstGeom prst="rect">
            <a:avLst/>
          </a:prstGeom>
          <a:solidFill>
            <a:schemeClr val="accent1">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TEMEL KAVRAMLAR ve TANIMLAR </a:t>
            </a:r>
            <a:r>
              <a:rPr lang="tr-TR" sz="1400" dirty="0" smtClean="0"/>
              <a:t>8</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4154177"/>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110</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17</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sz="2800" b="1" dirty="0" smtClean="0">
                <a:solidFill>
                  <a:srgbClr val="E10563"/>
                </a:solidFill>
              </a:rPr>
              <a:t>Hazırlık ve Planlama Süreci-13</a:t>
            </a:r>
            <a:endParaRPr lang="tr-TR" sz="2800" b="1" dirty="0">
              <a:solidFill>
                <a:srgbClr val="E10563"/>
              </a:solidFill>
            </a:endParaRPr>
          </a:p>
          <a:p>
            <a:pPr marL="0" indent="0">
              <a:buNone/>
            </a:pPr>
            <a:r>
              <a:rPr lang="tr-TR" sz="2000" b="1" dirty="0" smtClean="0">
                <a:solidFill>
                  <a:srgbClr val="0070C0"/>
                </a:solidFill>
              </a:rPr>
              <a:t>Soruşturma </a:t>
            </a:r>
            <a:r>
              <a:rPr lang="tr-TR" sz="2000" b="1" dirty="0">
                <a:solidFill>
                  <a:srgbClr val="0070C0"/>
                </a:solidFill>
              </a:rPr>
              <a:t>Emri Verme ve </a:t>
            </a:r>
            <a:r>
              <a:rPr lang="tr-TR" sz="2000" b="1" dirty="0" smtClean="0">
                <a:solidFill>
                  <a:srgbClr val="0070C0"/>
                </a:solidFill>
              </a:rPr>
              <a:t>Görevlendirme-4</a:t>
            </a:r>
          </a:p>
          <a:p>
            <a:r>
              <a:rPr lang="tr-TR" sz="2000" dirty="0" smtClean="0"/>
              <a:t>Disiplin </a:t>
            </a:r>
            <a:r>
              <a:rPr lang="tr-TR" sz="2000" dirty="0"/>
              <a:t>amirlerinin yetki alanlarına giren memurlar hakkında kendilerinin veya görevlendirdikleri soruşturmacı vasıtasıyla yürüttükleri soruşturma konusunda ayrıca bakanlık makamınca da bir soruşturma emri verilmesi ve talep edilmesi durumunda, soruşturma emri iptal edilerek, soruşturma evrakı bakanlık müfettişlerine </a:t>
            </a:r>
            <a:r>
              <a:rPr lang="tr-TR" sz="2000" dirty="0" smtClean="0"/>
              <a:t>devredilir.</a:t>
            </a:r>
          </a:p>
          <a:p>
            <a:r>
              <a:rPr lang="tr-TR" sz="2000" dirty="0" smtClean="0">
                <a:solidFill>
                  <a:srgbClr val="7030A0"/>
                </a:solidFill>
              </a:rPr>
              <a:t>Uygulamada</a:t>
            </a:r>
            <a:r>
              <a:rPr lang="tr-TR" sz="2000" dirty="0">
                <a:solidFill>
                  <a:srgbClr val="7030A0"/>
                </a:solidFill>
              </a:rPr>
              <a:t>, denetim sırasında tespit edilen disiplin dışı fiil ve hallerle ilgili olarak, madde ve insan kaynağında israfa yol açmamak için, denetim sürecinde ispat araçları temin edilmekte ve daha sonra soruşturma onayı alınarak değerlendirme yapılmakta, nihayet kanaat ve teklifi içeren disiplin raporu yetkili makama sunulmaktadır.   </a:t>
            </a:r>
          </a:p>
        </p:txBody>
      </p:sp>
    </p:spTree>
    <p:extLst>
      <p:ext uri="{BB962C8B-B14F-4D97-AF65-F5344CB8AC3E}">
        <p14:creationId xmlns:p14="http://schemas.microsoft.com/office/powerpoint/2010/main" val="188378436"/>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111</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18</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sz="2800" b="1" dirty="0" smtClean="0">
                <a:solidFill>
                  <a:srgbClr val="E10563"/>
                </a:solidFill>
              </a:rPr>
              <a:t>Hazırlık ve Planlama Süreci-14</a:t>
            </a:r>
          </a:p>
          <a:p>
            <a:pPr marL="0" indent="0">
              <a:buNone/>
            </a:pPr>
            <a:r>
              <a:rPr lang="tr-TR" sz="2000" b="1" dirty="0" smtClean="0">
                <a:solidFill>
                  <a:srgbClr val="0070C0"/>
                </a:solidFill>
              </a:rPr>
              <a:t>Onayı </a:t>
            </a:r>
            <a:r>
              <a:rPr lang="tr-TR" sz="2000" b="1" dirty="0">
                <a:solidFill>
                  <a:srgbClr val="0070C0"/>
                </a:solidFill>
              </a:rPr>
              <a:t>İnceleme ve </a:t>
            </a:r>
            <a:r>
              <a:rPr lang="tr-TR" sz="2000" b="1" dirty="0" smtClean="0">
                <a:solidFill>
                  <a:srgbClr val="0070C0"/>
                </a:solidFill>
              </a:rPr>
              <a:t>Planlama-1:</a:t>
            </a:r>
          </a:p>
          <a:p>
            <a:r>
              <a:rPr lang="tr-TR" dirty="0"/>
              <a:t>Yetkili makam tarafından soruşturmacı olarak görevlendirilen soruşturmacılar, kendilerine verilen soruşturma onayı ve eklerini detaylıca incelemek </a:t>
            </a:r>
            <a:r>
              <a:rPr lang="tr-TR" dirty="0" smtClean="0"/>
              <a:t>zorundadır.</a:t>
            </a:r>
          </a:p>
          <a:p>
            <a:r>
              <a:rPr lang="tr-TR" dirty="0" smtClean="0"/>
              <a:t>Nitekim</a:t>
            </a:r>
            <a:r>
              <a:rPr lang="tr-TR" dirty="0"/>
              <a:t>, onayda yer alan bazı ifadeler oldukça önemlidir. Şöyle ki; onayın sonuç kısmında “… yukarıda belirtilen iddialarla ilgili…” ifadesine yer verilmiş ve onayın alt kısmında “EK” belirtilmemişse, bu durumda sadece onay metninde yer alan iddiaların soruşturulacağı anlamı </a:t>
            </a:r>
            <a:r>
              <a:rPr lang="tr-TR" dirty="0" smtClean="0"/>
              <a:t>çıkarılır</a:t>
            </a:r>
            <a:r>
              <a:rPr lang="tr-TR" sz="2000" dirty="0" smtClean="0"/>
              <a:t>.</a:t>
            </a:r>
          </a:p>
        </p:txBody>
      </p:sp>
    </p:spTree>
    <p:extLst>
      <p:ext uri="{BB962C8B-B14F-4D97-AF65-F5344CB8AC3E}">
        <p14:creationId xmlns:p14="http://schemas.microsoft.com/office/powerpoint/2010/main" val="4218376163"/>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112</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19</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sz="2800" b="1" dirty="0" smtClean="0">
                <a:solidFill>
                  <a:srgbClr val="E10563"/>
                </a:solidFill>
              </a:rPr>
              <a:t>Hazırlık ve Planlama Süreci-15</a:t>
            </a:r>
          </a:p>
          <a:p>
            <a:pPr marL="0" indent="0">
              <a:buNone/>
            </a:pPr>
            <a:r>
              <a:rPr lang="tr-TR" sz="2000" b="1" dirty="0" smtClean="0">
                <a:solidFill>
                  <a:srgbClr val="0070C0"/>
                </a:solidFill>
              </a:rPr>
              <a:t>Onayı </a:t>
            </a:r>
            <a:r>
              <a:rPr lang="tr-TR" sz="2000" b="1" dirty="0">
                <a:solidFill>
                  <a:srgbClr val="0070C0"/>
                </a:solidFill>
              </a:rPr>
              <a:t>İnceleme ve </a:t>
            </a:r>
            <a:r>
              <a:rPr lang="tr-TR" sz="2000" b="1" dirty="0" smtClean="0">
                <a:solidFill>
                  <a:srgbClr val="0070C0"/>
                </a:solidFill>
              </a:rPr>
              <a:t>Planlama-2:</a:t>
            </a:r>
          </a:p>
          <a:p>
            <a:r>
              <a:rPr lang="tr-TR" dirty="0" smtClean="0"/>
              <a:t>Ancak</a:t>
            </a:r>
            <a:r>
              <a:rPr lang="tr-TR" dirty="0"/>
              <a:t>, “… yukarıda belirtilen iddialar ile ekte sunulan dilekçe ve eklerinde yer alan iddiaların …” şeklinde bir ibareye yer verilmişse ya da onay metnin alt kısmında “EK” belirtilmişse, bu durumda onay metninde yer alan iddialarla birlikte onay metninin ekinde yer alan dilekçe ve ekli belgelerin tamamında ileri sürülen iddiaların soruşturulacağı anlamı çıkarılır.</a:t>
            </a:r>
          </a:p>
          <a:p>
            <a:endParaRPr lang="tr-TR" sz="2000" dirty="0"/>
          </a:p>
        </p:txBody>
      </p:sp>
    </p:spTree>
    <p:extLst>
      <p:ext uri="{BB962C8B-B14F-4D97-AF65-F5344CB8AC3E}">
        <p14:creationId xmlns:p14="http://schemas.microsoft.com/office/powerpoint/2010/main" val="2171049879"/>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113</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20</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sz="2800" b="1" dirty="0" smtClean="0">
                <a:solidFill>
                  <a:srgbClr val="E10563"/>
                </a:solidFill>
              </a:rPr>
              <a:t>Hazırlık ve Planlama Süreci-16</a:t>
            </a:r>
          </a:p>
          <a:p>
            <a:pPr marL="0" indent="0">
              <a:buNone/>
            </a:pPr>
            <a:r>
              <a:rPr lang="tr-TR" sz="2000" b="1" dirty="0" smtClean="0">
                <a:solidFill>
                  <a:srgbClr val="0070C0"/>
                </a:solidFill>
              </a:rPr>
              <a:t>Onayı </a:t>
            </a:r>
            <a:r>
              <a:rPr lang="tr-TR" sz="2000" b="1" dirty="0">
                <a:solidFill>
                  <a:srgbClr val="0070C0"/>
                </a:solidFill>
              </a:rPr>
              <a:t>İnceleme ve </a:t>
            </a:r>
            <a:r>
              <a:rPr lang="tr-TR" sz="2000" b="1" dirty="0" smtClean="0">
                <a:solidFill>
                  <a:srgbClr val="0070C0"/>
                </a:solidFill>
              </a:rPr>
              <a:t>Planlama-3:</a:t>
            </a:r>
          </a:p>
          <a:p>
            <a:r>
              <a:rPr lang="tr-TR" dirty="0" smtClean="0"/>
              <a:t>Onay </a:t>
            </a:r>
            <a:r>
              <a:rPr lang="tr-TR" dirty="0"/>
              <a:t>metnini ve eklerini detaylıca inceleyen soruşturmacı, iddialara yönelik olarak incelenecek evrak, bilgisine başvurulacak kişiler, yararlanılacak mevzuat ve benzeri unsurları kapsayacak şekilde detaylı bir soruşturma planı hazırlar. </a:t>
            </a:r>
            <a:endParaRPr lang="tr-TR" dirty="0" smtClean="0"/>
          </a:p>
          <a:p>
            <a:r>
              <a:rPr lang="tr-TR" dirty="0" smtClean="0">
                <a:solidFill>
                  <a:srgbClr val="7030A0"/>
                </a:solidFill>
              </a:rPr>
              <a:t>Bu </a:t>
            </a:r>
            <a:r>
              <a:rPr lang="tr-TR" dirty="0">
                <a:solidFill>
                  <a:srgbClr val="7030A0"/>
                </a:solidFill>
              </a:rPr>
              <a:t>plan soruşturmanın her aşamasında yeniden gözden geçirilir ve güncellenir. Yani soruşturma planı esnektir. </a:t>
            </a:r>
            <a:endParaRPr lang="tr-TR" dirty="0" smtClean="0">
              <a:solidFill>
                <a:srgbClr val="7030A0"/>
              </a:solidFill>
            </a:endParaRPr>
          </a:p>
          <a:p>
            <a:pPr marL="0" indent="0">
              <a:buNone/>
            </a:pPr>
            <a:r>
              <a:rPr lang="tr-TR" sz="2000" dirty="0" smtClean="0">
                <a:solidFill>
                  <a:schemeClr val="accent2">
                    <a:lumMod val="50000"/>
                  </a:schemeClr>
                </a:solidFill>
              </a:rPr>
              <a:t>Soruşturmacılara </a:t>
            </a:r>
            <a:r>
              <a:rPr lang="tr-TR" sz="2000" dirty="0">
                <a:solidFill>
                  <a:schemeClr val="accent2">
                    <a:lumMod val="50000"/>
                  </a:schemeClr>
                </a:solidFill>
              </a:rPr>
              <a:t>örnek olacağı düşüncesiyle </a:t>
            </a:r>
            <a:r>
              <a:rPr lang="tr-TR" sz="2000" dirty="0" smtClean="0">
                <a:solidFill>
                  <a:schemeClr val="accent2">
                    <a:lumMod val="50000"/>
                  </a:schemeClr>
                </a:solidFill>
              </a:rPr>
              <a:t>  </a:t>
            </a:r>
            <a:r>
              <a:rPr lang="tr-TR" sz="2000" dirty="0">
                <a:solidFill>
                  <a:schemeClr val="accent2">
                    <a:lumMod val="50000"/>
                  </a:schemeClr>
                </a:solidFill>
              </a:rPr>
              <a:t>tarafından geliştirilen ve uygulamada kullanılan soruşturma planı örneği </a:t>
            </a:r>
            <a:r>
              <a:rPr lang="tr-TR" sz="2000" dirty="0" smtClean="0">
                <a:solidFill>
                  <a:schemeClr val="accent2">
                    <a:lumMod val="50000"/>
                  </a:schemeClr>
                </a:solidFill>
              </a:rPr>
              <a:t>bir sonraki sayfada </a:t>
            </a:r>
            <a:r>
              <a:rPr lang="tr-TR" sz="2000" dirty="0">
                <a:solidFill>
                  <a:schemeClr val="accent2">
                    <a:lumMod val="50000"/>
                  </a:schemeClr>
                </a:solidFill>
              </a:rPr>
              <a:t>sunulmuştur.  </a:t>
            </a:r>
          </a:p>
        </p:txBody>
      </p:sp>
    </p:spTree>
    <p:extLst>
      <p:ext uri="{BB962C8B-B14F-4D97-AF65-F5344CB8AC3E}">
        <p14:creationId xmlns:p14="http://schemas.microsoft.com/office/powerpoint/2010/main" val="39840394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114</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21</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lgn="ctr">
              <a:buNone/>
            </a:pPr>
            <a:r>
              <a:rPr lang="tr-TR" sz="2000" b="1" dirty="0" smtClean="0">
                <a:solidFill>
                  <a:srgbClr val="E10563"/>
                </a:solidFill>
              </a:rPr>
              <a:t>Örnek...!</a:t>
            </a:r>
          </a:p>
          <a:p>
            <a:pPr marL="0" indent="0" algn="ctr">
              <a:spcAft>
                <a:spcPts val="600"/>
              </a:spcAft>
              <a:buNone/>
            </a:pPr>
            <a:r>
              <a:rPr lang="tr-TR" sz="1800" b="1" dirty="0" smtClean="0">
                <a:solidFill>
                  <a:schemeClr val="tx1"/>
                </a:solidFill>
              </a:rPr>
              <a:t>İnceleme/Soruşturma Planı</a:t>
            </a:r>
          </a:p>
        </p:txBody>
      </p:sp>
      <p:graphicFrame>
        <p:nvGraphicFramePr>
          <p:cNvPr id="2" name="Tablo 1"/>
          <p:cNvGraphicFramePr>
            <a:graphicFrameLocks noGrp="1"/>
          </p:cNvGraphicFramePr>
          <p:nvPr>
            <p:extLst>
              <p:ext uri="{D42A27DB-BD31-4B8C-83A1-F6EECF244321}">
                <p14:modId xmlns:p14="http://schemas.microsoft.com/office/powerpoint/2010/main" val="334371293"/>
              </p:ext>
            </p:extLst>
          </p:nvPr>
        </p:nvGraphicFramePr>
        <p:xfrm>
          <a:off x="428597" y="1700808"/>
          <a:ext cx="7599787" cy="630936"/>
        </p:xfrm>
        <a:graphic>
          <a:graphicData uri="http://schemas.openxmlformats.org/drawingml/2006/table">
            <a:tbl>
              <a:tblPr firstRow="1" firstCol="1" lastRow="1" lastCol="1" bandRow="1" bandCol="1">
                <a:tableStyleId>{5C22544A-7EE6-4342-B048-85BDC9FD1C3A}</a:tableStyleId>
              </a:tblPr>
              <a:tblGrid>
                <a:gridCol w="2271195"/>
                <a:gridCol w="2592288"/>
                <a:gridCol w="2736304"/>
              </a:tblGrid>
              <a:tr h="209550">
                <a:tc rowSpan="3">
                  <a:txBody>
                    <a:bodyPr/>
                    <a:lstStyle/>
                    <a:p>
                      <a:pPr>
                        <a:lnSpc>
                          <a:spcPct val="115000"/>
                        </a:lnSpc>
                        <a:spcAft>
                          <a:spcPts val="0"/>
                        </a:spcAft>
                      </a:pPr>
                      <a:r>
                        <a:rPr lang="tr-TR" sz="1200" dirty="0" smtClean="0">
                          <a:effectLst/>
                        </a:rPr>
                        <a:t>Hakkında</a:t>
                      </a:r>
                      <a:r>
                        <a:rPr lang="tr-TR" sz="1200" baseline="0" dirty="0" smtClean="0">
                          <a:effectLst/>
                        </a:rPr>
                        <a:t> </a:t>
                      </a:r>
                      <a:r>
                        <a:rPr lang="tr-TR" sz="1200" dirty="0" smtClean="0">
                          <a:effectLst/>
                        </a:rPr>
                        <a:t>İnceleme/ Soruşturma</a:t>
                      </a:r>
                      <a:r>
                        <a:rPr lang="tr-TR" sz="1200" baseline="0" dirty="0" smtClean="0">
                          <a:effectLst/>
                        </a:rPr>
                        <a:t> </a:t>
                      </a:r>
                      <a:r>
                        <a:rPr lang="tr-TR" sz="1200" dirty="0" smtClean="0">
                          <a:effectLst/>
                        </a:rPr>
                        <a:t>Yapılanın</a:t>
                      </a:r>
                      <a:endParaRPr lang="tr-TR" sz="1200" dirty="0">
                        <a:effectLst/>
                        <a:latin typeface="Calibri"/>
                        <a:ea typeface="Times New Roman"/>
                        <a:cs typeface="Times New Roman"/>
                      </a:endParaRPr>
                    </a:p>
                  </a:txBody>
                  <a:tcPr marL="68580" marR="68580" marT="0" marB="0" anchor="ctr">
                    <a:solidFill>
                      <a:schemeClr val="bg2">
                        <a:lumMod val="25000"/>
                      </a:schemeClr>
                    </a:solidFill>
                  </a:tcPr>
                </a:tc>
                <a:tc>
                  <a:txBody>
                    <a:bodyPr/>
                    <a:lstStyle/>
                    <a:p>
                      <a:pPr>
                        <a:lnSpc>
                          <a:spcPct val="115000"/>
                        </a:lnSpc>
                        <a:spcAft>
                          <a:spcPts val="0"/>
                        </a:spcAft>
                      </a:pPr>
                      <a:r>
                        <a:rPr lang="tr-TR" sz="1200" b="1" dirty="0">
                          <a:solidFill>
                            <a:schemeClr val="tx1"/>
                          </a:solidFill>
                          <a:effectLst/>
                        </a:rPr>
                        <a:t>Adı ve Soyadı</a:t>
                      </a:r>
                      <a:endParaRPr lang="tr-TR" sz="1200" b="1" dirty="0">
                        <a:solidFill>
                          <a:schemeClr val="tx1"/>
                        </a:solidFill>
                        <a:effectLst/>
                        <a:latin typeface="Calibri"/>
                        <a:ea typeface="Times New Roman"/>
                        <a:cs typeface="Times New Roman"/>
                      </a:endParaRPr>
                    </a:p>
                  </a:txBody>
                  <a:tcPr marL="68580" marR="68580" marT="0" marB="0">
                    <a:solidFill>
                      <a:schemeClr val="bg2">
                        <a:lumMod val="75000"/>
                      </a:schemeClr>
                    </a:solidFill>
                  </a:tcPr>
                </a:tc>
                <a:tc>
                  <a:txBody>
                    <a:bodyPr/>
                    <a:lstStyle/>
                    <a:p>
                      <a:pPr>
                        <a:lnSpc>
                          <a:spcPct val="115000"/>
                        </a:lnSpc>
                        <a:spcAft>
                          <a:spcPts val="0"/>
                        </a:spcAft>
                      </a:pPr>
                      <a:r>
                        <a:rPr lang="tr-TR" sz="1200">
                          <a:effectLst/>
                        </a:rPr>
                        <a:t> </a:t>
                      </a:r>
                      <a:endParaRPr lang="tr-TR" sz="1200">
                        <a:effectLst/>
                        <a:latin typeface="Calibri"/>
                        <a:ea typeface="Times New Roman"/>
                        <a:cs typeface="Times New Roman"/>
                      </a:endParaRPr>
                    </a:p>
                  </a:txBody>
                  <a:tcPr marL="68580" marR="68580" marT="0" marB="0">
                    <a:solidFill>
                      <a:schemeClr val="bg2">
                        <a:lumMod val="90000"/>
                      </a:schemeClr>
                    </a:solidFill>
                  </a:tcPr>
                </a:tc>
              </a:tr>
              <a:tr h="95250">
                <a:tc vMerge="1">
                  <a:txBody>
                    <a:bodyPr/>
                    <a:lstStyle/>
                    <a:p>
                      <a:endParaRPr lang="tr-TR"/>
                    </a:p>
                  </a:txBody>
                  <a:tcPr/>
                </a:tc>
                <a:tc>
                  <a:txBody>
                    <a:bodyPr/>
                    <a:lstStyle/>
                    <a:p>
                      <a:pPr>
                        <a:lnSpc>
                          <a:spcPct val="115000"/>
                        </a:lnSpc>
                        <a:spcAft>
                          <a:spcPts val="0"/>
                        </a:spcAft>
                      </a:pPr>
                      <a:r>
                        <a:rPr lang="tr-TR" sz="1200" b="1" dirty="0">
                          <a:solidFill>
                            <a:schemeClr val="tx1"/>
                          </a:solidFill>
                          <a:effectLst/>
                        </a:rPr>
                        <a:t>Görevi</a:t>
                      </a:r>
                      <a:endParaRPr lang="tr-TR" sz="1200" b="1" dirty="0">
                        <a:solidFill>
                          <a:schemeClr val="tx1"/>
                        </a:solidFill>
                        <a:effectLst/>
                        <a:latin typeface="Calibri"/>
                        <a:ea typeface="Times New Roman"/>
                        <a:cs typeface="Times New Roman"/>
                      </a:endParaRPr>
                    </a:p>
                  </a:txBody>
                  <a:tcPr marL="68580" marR="68580" marT="0" marB="0">
                    <a:solidFill>
                      <a:schemeClr val="bg2">
                        <a:lumMod val="75000"/>
                      </a:schemeClr>
                    </a:solidFill>
                  </a:tcPr>
                </a:tc>
                <a:tc>
                  <a:txBody>
                    <a:bodyPr/>
                    <a:lstStyle/>
                    <a:p>
                      <a:pPr>
                        <a:lnSpc>
                          <a:spcPct val="115000"/>
                        </a:lnSpc>
                        <a:spcAft>
                          <a:spcPts val="0"/>
                        </a:spcAft>
                      </a:pPr>
                      <a:r>
                        <a:rPr lang="tr-TR" sz="1200">
                          <a:effectLst/>
                        </a:rPr>
                        <a:t> </a:t>
                      </a:r>
                      <a:endParaRPr lang="tr-TR" sz="1200">
                        <a:effectLst/>
                        <a:latin typeface="Calibri"/>
                        <a:ea typeface="Times New Roman"/>
                        <a:cs typeface="Times New Roman"/>
                      </a:endParaRPr>
                    </a:p>
                  </a:txBody>
                  <a:tcPr marL="68580" marR="68580" marT="0" marB="0">
                    <a:solidFill>
                      <a:schemeClr val="bg2">
                        <a:lumMod val="90000"/>
                      </a:schemeClr>
                    </a:solidFill>
                  </a:tcPr>
                </a:tc>
              </a:tr>
              <a:tr h="209550">
                <a:tc vMerge="1">
                  <a:txBody>
                    <a:bodyPr/>
                    <a:lstStyle/>
                    <a:p>
                      <a:endParaRPr lang="tr-TR"/>
                    </a:p>
                  </a:txBody>
                  <a:tcPr/>
                </a:tc>
                <a:tc>
                  <a:txBody>
                    <a:bodyPr/>
                    <a:lstStyle/>
                    <a:p>
                      <a:pPr>
                        <a:lnSpc>
                          <a:spcPct val="115000"/>
                        </a:lnSpc>
                        <a:spcAft>
                          <a:spcPts val="0"/>
                        </a:spcAft>
                      </a:pPr>
                      <a:r>
                        <a:rPr lang="tr-TR" sz="1200" b="1" dirty="0">
                          <a:solidFill>
                            <a:schemeClr val="tx1"/>
                          </a:solidFill>
                          <a:effectLst/>
                        </a:rPr>
                        <a:t>Görev Yeri</a:t>
                      </a:r>
                      <a:endParaRPr lang="tr-TR" sz="1200" b="1" dirty="0">
                        <a:solidFill>
                          <a:schemeClr val="tx1"/>
                        </a:solidFill>
                        <a:effectLst/>
                        <a:latin typeface="Calibri"/>
                        <a:ea typeface="Times New Roman"/>
                        <a:cs typeface="Times New Roman"/>
                      </a:endParaRPr>
                    </a:p>
                  </a:txBody>
                  <a:tcPr marL="68580" marR="68580" marT="0" marB="0">
                    <a:solidFill>
                      <a:schemeClr val="bg2">
                        <a:lumMod val="75000"/>
                      </a:schemeClr>
                    </a:solidFill>
                  </a:tcPr>
                </a:tc>
                <a:tc>
                  <a:txBody>
                    <a:bodyPr/>
                    <a:lstStyle/>
                    <a:p>
                      <a:pPr>
                        <a:lnSpc>
                          <a:spcPct val="115000"/>
                        </a:lnSpc>
                        <a:spcAft>
                          <a:spcPts val="0"/>
                        </a:spcAft>
                      </a:pPr>
                      <a:r>
                        <a:rPr lang="tr-TR" sz="1200" dirty="0">
                          <a:effectLst/>
                        </a:rPr>
                        <a:t> </a:t>
                      </a:r>
                      <a:endParaRPr lang="tr-TR" sz="1200" dirty="0">
                        <a:effectLst/>
                        <a:latin typeface="Calibri"/>
                        <a:ea typeface="Times New Roman"/>
                        <a:cs typeface="Times New Roman"/>
                      </a:endParaRPr>
                    </a:p>
                  </a:txBody>
                  <a:tcPr marL="68580" marR="68580" marT="0" marB="0">
                    <a:solidFill>
                      <a:schemeClr val="bg2">
                        <a:lumMod val="90000"/>
                      </a:schemeClr>
                    </a:solidFill>
                  </a:tcPr>
                </a:tc>
              </a:tr>
            </a:tbl>
          </a:graphicData>
        </a:graphic>
      </p:graphicFrame>
      <p:graphicFrame>
        <p:nvGraphicFramePr>
          <p:cNvPr id="3" name="Tablo 2"/>
          <p:cNvGraphicFramePr>
            <a:graphicFrameLocks noGrp="1"/>
          </p:cNvGraphicFramePr>
          <p:nvPr>
            <p:extLst>
              <p:ext uri="{D42A27DB-BD31-4B8C-83A1-F6EECF244321}">
                <p14:modId xmlns:p14="http://schemas.microsoft.com/office/powerpoint/2010/main" val="3742827225"/>
              </p:ext>
            </p:extLst>
          </p:nvPr>
        </p:nvGraphicFramePr>
        <p:xfrm>
          <a:off x="428596" y="2420888"/>
          <a:ext cx="7599788" cy="360039"/>
        </p:xfrm>
        <a:graphic>
          <a:graphicData uri="http://schemas.openxmlformats.org/drawingml/2006/table">
            <a:tbl>
              <a:tblPr firstRow="1" firstCol="1" lastRow="1" lastCol="1" bandRow="1" bandCol="1">
                <a:tableStyleId>{5C22544A-7EE6-4342-B048-85BDC9FD1C3A}</a:tableStyleId>
              </a:tblPr>
              <a:tblGrid>
                <a:gridCol w="2271196"/>
                <a:gridCol w="5328592"/>
              </a:tblGrid>
              <a:tr h="360039">
                <a:tc>
                  <a:txBody>
                    <a:bodyPr/>
                    <a:lstStyle/>
                    <a:p>
                      <a:pPr>
                        <a:lnSpc>
                          <a:spcPct val="115000"/>
                        </a:lnSpc>
                        <a:spcAft>
                          <a:spcPts val="0"/>
                        </a:spcAft>
                      </a:pPr>
                      <a:r>
                        <a:rPr lang="tr-TR" sz="1100" dirty="0">
                          <a:effectLst/>
                        </a:rPr>
                        <a:t>Şikayetçi/Şikayetçiler</a:t>
                      </a:r>
                      <a:endParaRPr lang="tr-TR" sz="1100" dirty="0">
                        <a:effectLst/>
                        <a:latin typeface="Calibri"/>
                        <a:ea typeface="Times New Roman"/>
                        <a:cs typeface="Times New Roman"/>
                      </a:endParaRPr>
                    </a:p>
                  </a:txBody>
                  <a:tcPr marL="68580" marR="68580" marT="0" marB="0" anchor="ctr">
                    <a:solidFill>
                      <a:schemeClr val="accent6">
                        <a:lumMod val="50000"/>
                      </a:schemeClr>
                    </a:solidFill>
                  </a:tcPr>
                </a:tc>
                <a:tc>
                  <a:txBody>
                    <a:bodyPr/>
                    <a:lstStyle/>
                    <a:p>
                      <a:pPr>
                        <a:lnSpc>
                          <a:spcPct val="115000"/>
                        </a:lnSpc>
                        <a:spcAft>
                          <a:spcPts val="0"/>
                        </a:spcAft>
                      </a:pPr>
                      <a:r>
                        <a:rPr lang="tr-TR" sz="1100" dirty="0">
                          <a:effectLst/>
                        </a:rPr>
                        <a:t> </a:t>
                      </a:r>
                      <a:endParaRPr lang="tr-TR" sz="1100" dirty="0">
                        <a:effectLst/>
                        <a:latin typeface="Calibri"/>
                        <a:ea typeface="Times New Roman"/>
                        <a:cs typeface="Times New Roman"/>
                      </a:endParaRPr>
                    </a:p>
                  </a:txBody>
                  <a:tcPr marL="68580" marR="68580" marT="0" marB="0">
                    <a:solidFill>
                      <a:schemeClr val="accent6">
                        <a:lumMod val="20000"/>
                        <a:lumOff val="80000"/>
                      </a:schemeClr>
                    </a:solidFill>
                  </a:tcPr>
                </a:tc>
              </a:tr>
            </a:tbl>
          </a:graphicData>
        </a:graphic>
      </p:graphicFrame>
      <p:graphicFrame>
        <p:nvGraphicFramePr>
          <p:cNvPr id="5" name="Tablo 4"/>
          <p:cNvGraphicFramePr>
            <a:graphicFrameLocks noGrp="1"/>
          </p:cNvGraphicFramePr>
          <p:nvPr>
            <p:extLst>
              <p:ext uri="{D42A27DB-BD31-4B8C-83A1-F6EECF244321}">
                <p14:modId xmlns:p14="http://schemas.microsoft.com/office/powerpoint/2010/main" val="4019093527"/>
              </p:ext>
            </p:extLst>
          </p:nvPr>
        </p:nvGraphicFramePr>
        <p:xfrm>
          <a:off x="428596" y="2852936"/>
          <a:ext cx="7599788" cy="478853"/>
        </p:xfrm>
        <a:graphic>
          <a:graphicData uri="http://schemas.openxmlformats.org/drawingml/2006/table">
            <a:tbl>
              <a:tblPr firstRow="1" firstCol="1" lastRow="1" lastCol="1" bandRow="1" bandCol="1">
                <a:tableStyleId>{5C22544A-7EE6-4342-B048-85BDC9FD1C3A}</a:tableStyleId>
              </a:tblPr>
              <a:tblGrid>
                <a:gridCol w="2271196"/>
                <a:gridCol w="5328592"/>
              </a:tblGrid>
              <a:tr h="478853">
                <a:tc>
                  <a:txBody>
                    <a:bodyPr/>
                    <a:lstStyle/>
                    <a:p>
                      <a:pPr>
                        <a:lnSpc>
                          <a:spcPct val="115000"/>
                        </a:lnSpc>
                        <a:spcAft>
                          <a:spcPts val="0"/>
                        </a:spcAft>
                      </a:pPr>
                      <a:r>
                        <a:rPr lang="tr-TR" sz="1200" dirty="0">
                          <a:effectLst/>
                        </a:rPr>
                        <a:t>Daha Önce Yapılan İşlemlerin Özeti</a:t>
                      </a:r>
                      <a:endParaRPr lang="tr-TR" sz="1200" dirty="0">
                        <a:effectLst/>
                        <a:latin typeface="Calibri"/>
                        <a:ea typeface="Times New Roman"/>
                        <a:cs typeface="Times New Roman"/>
                      </a:endParaRPr>
                    </a:p>
                  </a:txBody>
                  <a:tcPr marL="68580" marR="68580" marT="0" marB="0" anchor="ctr">
                    <a:solidFill>
                      <a:schemeClr val="accent4">
                        <a:lumMod val="50000"/>
                      </a:schemeClr>
                    </a:solidFill>
                  </a:tcPr>
                </a:tc>
                <a:tc>
                  <a:txBody>
                    <a:bodyPr/>
                    <a:lstStyle/>
                    <a:p>
                      <a:pPr algn="just">
                        <a:lnSpc>
                          <a:spcPct val="115000"/>
                        </a:lnSpc>
                        <a:spcAft>
                          <a:spcPts val="0"/>
                        </a:spcAft>
                      </a:pPr>
                      <a:r>
                        <a:rPr lang="tr-TR" sz="1200" dirty="0">
                          <a:effectLst/>
                        </a:rPr>
                        <a:t> </a:t>
                      </a:r>
                      <a:endParaRPr lang="tr-TR" sz="1200" dirty="0">
                        <a:effectLst/>
                        <a:latin typeface="Calibri"/>
                        <a:ea typeface="Times New Roman"/>
                        <a:cs typeface="Times New Roman"/>
                      </a:endParaRPr>
                    </a:p>
                  </a:txBody>
                  <a:tcPr marL="68580" marR="68580" marT="0" marB="0">
                    <a:solidFill>
                      <a:schemeClr val="accent4">
                        <a:lumMod val="20000"/>
                        <a:lumOff val="80000"/>
                      </a:schemeClr>
                    </a:solidFill>
                  </a:tcPr>
                </a:tc>
              </a:tr>
            </a:tbl>
          </a:graphicData>
        </a:graphic>
      </p:graphicFrame>
      <p:graphicFrame>
        <p:nvGraphicFramePr>
          <p:cNvPr id="6" name="Tablo 5"/>
          <p:cNvGraphicFramePr>
            <a:graphicFrameLocks noGrp="1"/>
          </p:cNvGraphicFramePr>
          <p:nvPr>
            <p:extLst>
              <p:ext uri="{D42A27DB-BD31-4B8C-83A1-F6EECF244321}">
                <p14:modId xmlns:p14="http://schemas.microsoft.com/office/powerpoint/2010/main" val="901877069"/>
              </p:ext>
            </p:extLst>
          </p:nvPr>
        </p:nvGraphicFramePr>
        <p:xfrm>
          <a:off x="447920" y="3501008"/>
          <a:ext cx="7580463" cy="1134992"/>
        </p:xfrm>
        <a:graphic>
          <a:graphicData uri="http://schemas.openxmlformats.org/drawingml/2006/table">
            <a:tbl>
              <a:tblPr firstRow="1" firstCol="1" bandRow="1">
                <a:tableStyleId>{5C22544A-7EE6-4342-B048-85BDC9FD1C3A}</a:tableStyleId>
              </a:tblPr>
              <a:tblGrid>
                <a:gridCol w="2251872"/>
                <a:gridCol w="1728192"/>
                <a:gridCol w="2088232"/>
                <a:gridCol w="1512167"/>
              </a:tblGrid>
              <a:tr h="504056">
                <a:tc>
                  <a:txBody>
                    <a:bodyPr/>
                    <a:lstStyle/>
                    <a:p>
                      <a:pPr algn="ctr">
                        <a:lnSpc>
                          <a:spcPct val="115000"/>
                        </a:lnSpc>
                        <a:spcAft>
                          <a:spcPts val="0"/>
                        </a:spcAft>
                      </a:pPr>
                      <a:r>
                        <a:rPr lang="tr-TR" sz="1200" dirty="0">
                          <a:effectLst/>
                        </a:rPr>
                        <a:t>İddia Konusu</a:t>
                      </a:r>
                      <a:endParaRPr lang="tr-TR" sz="1200" dirty="0">
                        <a:effectLst/>
                        <a:latin typeface="Calibri"/>
                        <a:ea typeface="Times New Roman"/>
                        <a:cs typeface="Times New Roman"/>
                      </a:endParaRPr>
                    </a:p>
                  </a:txBody>
                  <a:tcPr marL="68580" marR="68580" marT="0" marB="0" anchor="ctr">
                    <a:solidFill>
                      <a:schemeClr val="bg2">
                        <a:lumMod val="10000"/>
                      </a:schemeClr>
                    </a:solidFill>
                  </a:tcPr>
                </a:tc>
                <a:tc>
                  <a:txBody>
                    <a:bodyPr/>
                    <a:lstStyle/>
                    <a:p>
                      <a:pPr algn="ctr">
                        <a:lnSpc>
                          <a:spcPct val="115000"/>
                        </a:lnSpc>
                        <a:spcAft>
                          <a:spcPts val="0"/>
                        </a:spcAft>
                      </a:pPr>
                      <a:r>
                        <a:rPr lang="tr-TR" sz="1200" dirty="0">
                          <a:effectLst/>
                        </a:rPr>
                        <a:t>İncelenecek </a:t>
                      </a:r>
                      <a:r>
                        <a:rPr lang="tr-TR" sz="1200" dirty="0" smtClean="0">
                          <a:effectLst/>
                        </a:rPr>
                        <a:t>Belge ve Doküman</a:t>
                      </a:r>
                      <a:endParaRPr lang="tr-TR" sz="1200" dirty="0">
                        <a:effectLst/>
                        <a:latin typeface="Calibri"/>
                        <a:ea typeface="Times New Roman"/>
                        <a:cs typeface="Times New Roman"/>
                      </a:endParaRPr>
                    </a:p>
                  </a:txBody>
                  <a:tcPr marL="68580" marR="68580" marT="0" marB="0" anchor="ctr">
                    <a:solidFill>
                      <a:schemeClr val="bg2">
                        <a:lumMod val="10000"/>
                      </a:schemeClr>
                    </a:solidFill>
                  </a:tcPr>
                </a:tc>
                <a:tc>
                  <a:txBody>
                    <a:bodyPr/>
                    <a:lstStyle/>
                    <a:p>
                      <a:pPr algn="ctr">
                        <a:lnSpc>
                          <a:spcPct val="115000"/>
                        </a:lnSpc>
                        <a:spcAft>
                          <a:spcPts val="0"/>
                        </a:spcAft>
                      </a:pPr>
                      <a:r>
                        <a:rPr lang="tr-TR" sz="1200" dirty="0">
                          <a:effectLst/>
                        </a:rPr>
                        <a:t>Bilgisine Başvurulacak Kişiler ve Konular</a:t>
                      </a:r>
                      <a:endParaRPr lang="tr-TR" sz="1200" dirty="0">
                        <a:effectLst/>
                        <a:latin typeface="Calibri"/>
                        <a:ea typeface="Times New Roman"/>
                        <a:cs typeface="Times New Roman"/>
                      </a:endParaRPr>
                    </a:p>
                  </a:txBody>
                  <a:tcPr marL="68580" marR="68580" marT="0" marB="0" anchor="ctr">
                    <a:solidFill>
                      <a:schemeClr val="bg2">
                        <a:lumMod val="10000"/>
                      </a:schemeClr>
                    </a:solidFill>
                  </a:tcPr>
                </a:tc>
                <a:tc>
                  <a:txBody>
                    <a:bodyPr/>
                    <a:lstStyle/>
                    <a:p>
                      <a:pPr algn="ctr">
                        <a:lnSpc>
                          <a:spcPct val="115000"/>
                        </a:lnSpc>
                        <a:spcAft>
                          <a:spcPts val="0"/>
                        </a:spcAft>
                      </a:pPr>
                      <a:r>
                        <a:rPr lang="tr-TR" sz="1200" dirty="0">
                          <a:effectLst/>
                        </a:rPr>
                        <a:t>Yararlanılacak Mevzuat</a:t>
                      </a:r>
                      <a:endParaRPr lang="tr-TR" sz="1200" dirty="0">
                        <a:effectLst/>
                        <a:latin typeface="Calibri"/>
                        <a:ea typeface="Times New Roman"/>
                        <a:cs typeface="Times New Roman"/>
                      </a:endParaRPr>
                    </a:p>
                  </a:txBody>
                  <a:tcPr marL="68580" marR="68580" marT="0" marB="0" anchor="ctr">
                    <a:solidFill>
                      <a:schemeClr val="bg2">
                        <a:lumMod val="10000"/>
                      </a:schemeClr>
                    </a:solidFill>
                  </a:tcPr>
                </a:tc>
              </a:tr>
              <a:tr h="0">
                <a:tc>
                  <a:txBody>
                    <a:bodyPr/>
                    <a:lstStyle/>
                    <a:p>
                      <a:pPr>
                        <a:lnSpc>
                          <a:spcPct val="115000"/>
                        </a:lnSpc>
                        <a:spcBef>
                          <a:spcPts val="600"/>
                        </a:spcBef>
                        <a:spcAft>
                          <a:spcPts val="600"/>
                        </a:spcAft>
                      </a:pPr>
                      <a:r>
                        <a:rPr lang="tr-TR" sz="1200" dirty="0">
                          <a:effectLst/>
                        </a:rPr>
                        <a:t> </a:t>
                      </a:r>
                      <a:endParaRPr lang="tr-TR" sz="1200" dirty="0">
                        <a:effectLst/>
                        <a:latin typeface="Calibri"/>
                        <a:ea typeface="Times New Roman"/>
                        <a:cs typeface="Times New Roman"/>
                      </a:endParaRPr>
                    </a:p>
                  </a:txBody>
                  <a:tcPr marL="68580" marR="68580" marT="0" marB="0" anchor="ctr">
                    <a:solidFill>
                      <a:schemeClr val="bg2">
                        <a:lumMod val="90000"/>
                      </a:schemeClr>
                    </a:solidFill>
                  </a:tcPr>
                </a:tc>
                <a:tc>
                  <a:txBody>
                    <a:bodyPr/>
                    <a:lstStyle/>
                    <a:p>
                      <a:pPr>
                        <a:lnSpc>
                          <a:spcPct val="115000"/>
                        </a:lnSpc>
                        <a:spcBef>
                          <a:spcPts val="600"/>
                        </a:spcBef>
                        <a:spcAft>
                          <a:spcPts val="600"/>
                        </a:spcAft>
                      </a:pPr>
                      <a:r>
                        <a:rPr lang="tr-TR" sz="1200" dirty="0">
                          <a:effectLst/>
                        </a:rPr>
                        <a:t> </a:t>
                      </a:r>
                      <a:endParaRPr lang="tr-TR" sz="1200" dirty="0">
                        <a:effectLst/>
                        <a:latin typeface="Calibri"/>
                        <a:ea typeface="Times New Roman"/>
                        <a:cs typeface="Times New Roman"/>
                      </a:endParaRPr>
                    </a:p>
                  </a:txBody>
                  <a:tcPr marL="68580" marR="68580" marT="0" marB="0" anchor="ctr">
                    <a:solidFill>
                      <a:schemeClr val="bg2">
                        <a:lumMod val="90000"/>
                      </a:schemeClr>
                    </a:solidFill>
                  </a:tcPr>
                </a:tc>
                <a:tc>
                  <a:txBody>
                    <a:bodyPr/>
                    <a:lstStyle/>
                    <a:p>
                      <a:pPr>
                        <a:lnSpc>
                          <a:spcPct val="115000"/>
                        </a:lnSpc>
                        <a:spcBef>
                          <a:spcPts val="600"/>
                        </a:spcBef>
                        <a:spcAft>
                          <a:spcPts val="600"/>
                        </a:spcAft>
                      </a:pPr>
                      <a:r>
                        <a:rPr lang="tr-TR" sz="1200">
                          <a:effectLst/>
                        </a:rPr>
                        <a:t> </a:t>
                      </a:r>
                      <a:endParaRPr lang="tr-TR" sz="1200">
                        <a:effectLst/>
                        <a:latin typeface="Calibri"/>
                        <a:ea typeface="Times New Roman"/>
                        <a:cs typeface="Times New Roman"/>
                      </a:endParaRPr>
                    </a:p>
                  </a:txBody>
                  <a:tcPr marL="68580" marR="68580" marT="0" marB="0" anchor="ctr">
                    <a:solidFill>
                      <a:schemeClr val="bg2">
                        <a:lumMod val="90000"/>
                      </a:schemeClr>
                    </a:solidFill>
                  </a:tcPr>
                </a:tc>
                <a:tc>
                  <a:txBody>
                    <a:bodyPr/>
                    <a:lstStyle/>
                    <a:p>
                      <a:pPr>
                        <a:lnSpc>
                          <a:spcPct val="115000"/>
                        </a:lnSpc>
                        <a:spcBef>
                          <a:spcPts val="600"/>
                        </a:spcBef>
                        <a:spcAft>
                          <a:spcPts val="600"/>
                        </a:spcAft>
                      </a:pPr>
                      <a:r>
                        <a:rPr lang="tr-TR" sz="1200">
                          <a:effectLst/>
                        </a:rPr>
                        <a:t> </a:t>
                      </a:r>
                      <a:endParaRPr lang="tr-TR" sz="1200">
                        <a:effectLst/>
                        <a:latin typeface="Calibri"/>
                        <a:ea typeface="Times New Roman"/>
                        <a:cs typeface="Times New Roman"/>
                      </a:endParaRPr>
                    </a:p>
                  </a:txBody>
                  <a:tcPr marL="68580" marR="68580" marT="0" marB="0" anchor="ctr">
                    <a:solidFill>
                      <a:schemeClr val="bg2">
                        <a:lumMod val="90000"/>
                      </a:schemeClr>
                    </a:solidFill>
                  </a:tcPr>
                </a:tc>
              </a:tr>
              <a:tr h="0">
                <a:tc>
                  <a:txBody>
                    <a:bodyPr/>
                    <a:lstStyle/>
                    <a:p>
                      <a:pPr>
                        <a:lnSpc>
                          <a:spcPct val="115000"/>
                        </a:lnSpc>
                        <a:spcBef>
                          <a:spcPts val="600"/>
                        </a:spcBef>
                        <a:spcAft>
                          <a:spcPts val="600"/>
                        </a:spcAft>
                      </a:pPr>
                      <a:r>
                        <a:rPr lang="tr-TR" sz="1200" dirty="0">
                          <a:effectLst/>
                        </a:rPr>
                        <a:t> </a:t>
                      </a:r>
                      <a:endParaRPr lang="tr-TR" sz="1200" dirty="0">
                        <a:effectLst/>
                        <a:latin typeface="Calibri"/>
                        <a:ea typeface="Times New Roman"/>
                        <a:cs typeface="Times New Roman"/>
                      </a:endParaRPr>
                    </a:p>
                  </a:txBody>
                  <a:tcPr marL="68580" marR="68580" marT="0" marB="0" anchor="ctr">
                    <a:solidFill>
                      <a:schemeClr val="bg2">
                        <a:lumMod val="90000"/>
                      </a:schemeClr>
                    </a:solidFill>
                  </a:tcPr>
                </a:tc>
                <a:tc>
                  <a:txBody>
                    <a:bodyPr/>
                    <a:lstStyle/>
                    <a:p>
                      <a:pPr>
                        <a:lnSpc>
                          <a:spcPct val="115000"/>
                        </a:lnSpc>
                        <a:spcBef>
                          <a:spcPts val="600"/>
                        </a:spcBef>
                        <a:spcAft>
                          <a:spcPts val="600"/>
                        </a:spcAft>
                      </a:pPr>
                      <a:r>
                        <a:rPr lang="tr-TR" sz="1200">
                          <a:effectLst/>
                        </a:rPr>
                        <a:t> </a:t>
                      </a:r>
                      <a:endParaRPr lang="tr-TR" sz="1200">
                        <a:effectLst/>
                        <a:latin typeface="Calibri"/>
                        <a:ea typeface="Times New Roman"/>
                        <a:cs typeface="Times New Roman"/>
                      </a:endParaRPr>
                    </a:p>
                  </a:txBody>
                  <a:tcPr marL="68580" marR="68580" marT="0" marB="0" anchor="ctr">
                    <a:solidFill>
                      <a:schemeClr val="bg2">
                        <a:lumMod val="90000"/>
                      </a:schemeClr>
                    </a:solidFill>
                  </a:tcPr>
                </a:tc>
                <a:tc>
                  <a:txBody>
                    <a:bodyPr/>
                    <a:lstStyle/>
                    <a:p>
                      <a:pPr>
                        <a:lnSpc>
                          <a:spcPct val="115000"/>
                        </a:lnSpc>
                        <a:spcBef>
                          <a:spcPts val="600"/>
                        </a:spcBef>
                        <a:spcAft>
                          <a:spcPts val="600"/>
                        </a:spcAft>
                      </a:pPr>
                      <a:r>
                        <a:rPr lang="tr-TR" sz="1200" dirty="0">
                          <a:effectLst/>
                        </a:rPr>
                        <a:t> </a:t>
                      </a:r>
                      <a:endParaRPr lang="tr-TR" sz="1200" dirty="0">
                        <a:effectLst/>
                        <a:latin typeface="Calibri"/>
                        <a:ea typeface="Times New Roman"/>
                        <a:cs typeface="Times New Roman"/>
                      </a:endParaRPr>
                    </a:p>
                  </a:txBody>
                  <a:tcPr marL="68580" marR="68580" marT="0" marB="0" anchor="ctr">
                    <a:solidFill>
                      <a:schemeClr val="bg2">
                        <a:lumMod val="90000"/>
                      </a:schemeClr>
                    </a:solidFill>
                  </a:tcPr>
                </a:tc>
                <a:tc>
                  <a:txBody>
                    <a:bodyPr/>
                    <a:lstStyle/>
                    <a:p>
                      <a:pPr>
                        <a:lnSpc>
                          <a:spcPct val="115000"/>
                        </a:lnSpc>
                        <a:spcBef>
                          <a:spcPts val="600"/>
                        </a:spcBef>
                        <a:spcAft>
                          <a:spcPts val="600"/>
                        </a:spcAft>
                      </a:pPr>
                      <a:r>
                        <a:rPr lang="tr-TR" sz="1200">
                          <a:effectLst/>
                        </a:rPr>
                        <a:t> </a:t>
                      </a:r>
                      <a:endParaRPr lang="tr-TR" sz="1200">
                        <a:effectLst/>
                        <a:latin typeface="Calibri"/>
                        <a:ea typeface="Times New Roman"/>
                        <a:cs typeface="Times New Roman"/>
                      </a:endParaRPr>
                    </a:p>
                  </a:txBody>
                  <a:tcPr marL="68580" marR="68580" marT="0" marB="0" anchor="ctr">
                    <a:solidFill>
                      <a:schemeClr val="bg2">
                        <a:lumMod val="90000"/>
                      </a:schemeClr>
                    </a:solidFill>
                  </a:tcPr>
                </a:tc>
              </a:tr>
              <a:tr h="0">
                <a:tc>
                  <a:txBody>
                    <a:bodyPr/>
                    <a:lstStyle/>
                    <a:p>
                      <a:pPr>
                        <a:lnSpc>
                          <a:spcPct val="115000"/>
                        </a:lnSpc>
                        <a:spcBef>
                          <a:spcPts val="600"/>
                        </a:spcBef>
                        <a:spcAft>
                          <a:spcPts val="600"/>
                        </a:spcAft>
                      </a:pPr>
                      <a:r>
                        <a:rPr lang="tr-TR" sz="1200" dirty="0">
                          <a:effectLst/>
                        </a:rPr>
                        <a:t> </a:t>
                      </a:r>
                      <a:endParaRPr lang="tr-TR" sz="1200" dirty="0">
                        <a:effectLst/>
                        <a:latin typeface="Calibri"/>
                        <a:ea typeface="Times New Roman"/>
                        <a:cs typeface="Times New Roman"/>
                      </a:endParaRPr>
                    </a:p>
                  </a:txBody>
                  <a:tcPr marL="68580" marR="68580" marT="0" marB="0" anchor="ctr">
                    <a:solidFill>
                      <a:schemeClr val="bg2">
                        <a:lumMod val="90000"/>
                      </a:schemeClr>
                    </a:solidFill>
                  </a:tcPr>
                </a:tc>
                <a:tc>
                  <a:txBody>
                    <a:bodyPr/>
                    <a:lstStyle/>
                    <a:p>
                      <a:pPr>
                        <a:lnSpc>
                          <a:spcPct val="115000"/>
                        </a:lnSpc>
                        <a:spcBef>
                          <a:spcPts val="600"/>
                        </a:spcBef>
                        <a:spcAft>
                          <a:spcPts val="600"/>
                        </a:spcAft>
                      </a:pPr>
                      <a:r>
                        <a:rPr lang="tr-TR" sz="1200" dirty="0">
                          <a:effectLst/>
                        </a:rPr>
                        <a:t> </a:t>
                      </a:r>
                      <a:endParaRPr lang="tr-TR" sz="1200" dirty="0">
                        <a:effectLst/>
                        <a:latin typeface="Calibri"/>
                        <a:ea typeface="Times New Roman"/>
                        <a:cs typeface="Times New Roman"/>
                      </a:endParaRPr>
                    </a:p>
                  </a:txBody>
                  <a:tcPr marL="68580" marR="68580" marT="0" marB="0" anchor="ctr">
                    <a:solidFill>
                      <a:schemeClr val="bg2">
                        <a:lumMod val="90000"/>
                      </a:schemeClr>
                    </a:solidFill>
                  </a:tcPr>
                </a:tc>
                <a:tc>
                  <a:txBody>
                    <a:bodyPr/>
                    <a:lstStyle/>
                    <a:p>
                      <a:pPr>
                        <a:lnSpc>
                          <a:spcPct val="115000"/>
                        </a:lnSpc>
                        <a:spcBef>
                          <a:spcPts val="600"/>
                        </a:spcBef>
                        <a:spcAft>
                          <a:spcPts val="600"/>
                        </a:spcAft>
                      </a:pPr>
                      <a:r>
                        <a:rPr lang="tr-TR" sz="1200" dirty="0">
                          <a:effectLst/>
                        </a:rPr>
                        <a:t> </a:t>
                      </a:r>
                      <a:endParaRPr lang="tr-TR" sz="1200" dirty="0">
                        <a:effectLst/>
                        <a:latin typeface="Calibri"/>
                        <a:ea typeface="Times New Roman"/>
                        <a:cs typeface="Times New Roman"/>
                      </a:endParaRPr>
                    </a:p>
                  </a:txBody>
                  <a:tcPr marL="68580" marR="68580" marT="0" marB="0" anchor="ctr">
                    <a:solidFill>
                      <a:schemeClr val="bg2">
                        <a:lumMod val="90000"/>
                      </a:schemeClr>
                    </a:solidFill>
                  </a:tcPr>
                </a:tc>
                <a:tc>
                  <a:txBody>
                    <a:bodyPr/>
                    <a:lstStyle/>
                    <a:p>
                      <a:pPr>
                        <a:lnSpc>
                          <a:spcPct val="115000"/>
                        </a:lnSpc>
                        <a:spcBef>
                          <a:spcPts val="600"/>
                        </a:spcBef>
                        <a:spcAft>
                          <a:spcPts val="600"/>
                        </a:spcAft>
                      </a:pPr>
                      <a:r>
                        <a:rPr lang="tr-TR" sz="1200" dirty="0">
                          <a:effectLst/>
                        </a:rPr>
                        <a:t> </a:t>
                      </a:r>
                      <a:endParaRPr lang="tr-TR" sz="1200" dirty="0">
                        <a:effectLst/>
                        <a:latin typeface="Calibri"/>
                        <a:ea typeface="Times New Roman"/>
                        <a:cs typeface="Times New Roman"/>
                      </a:endParaRPr>
                    </a:p>
                  </a:txBody>
                  <a:tcPr marL="68580" marR="68580" marT="0" marB="0" anchor="ctr">
                    <a:solidFill>
                      <a:schemeClr val="bg2">
                        <a:lumMod val="90000"/>
                      </a:schemeClr>
                    </a:solidFill>
                  </a:tcPr>
                </a:tc>
              </a:tr>
            </a:tbl>
          </a:graphicData>
        </a:graphic>
      </p:graphicFrame>
      <p:graphicFrame>
        <p:nvGraphicFramePr>
          <p:cNvPr id="13" name="Tablo 12"/>
          <p:cNvGraphicFramePr>
            <a:graphicFrameLocks noGrp="1"/>
          </p:cNvGraphicFramePr>
          <p:nvPr>
            <p:extLst>
              <p:ext uri="{D42A27DB-BD31-4B8C-83A1-F6EECF244321}">
                <p14:modId xmlns:p14="http://schemas.microsoft.com/office/powerpoint/2010/main" val="1297040899"/>
              </p:ext>
            </p:extLst>
          </p:nvPr>
        </p:nvGraphicFramePr>
        <p:xfrm>
          <a:off x="454546" y="5148490"/>
          <a:ext cx="7543588" cy="1261872"/>
        </p:xfrm>
        <a:graphic>
          <a:graphicData uri="http://schemas.openxmlformats.org/drawingml/2006/table">
            <a:tbl>
              <a:tblPr firstRow="1" firstCol="1" bandRow="1">
                <a:tableStyleId>{5C22544A-7EE6-4342-B048-85BDC9FD1C3A}</a:tableStyleId>
              </a:tblPr>
              <a:tblGrid>
                <a:gridCol w="536437"/>
                <a:gridCol w="3509009"/>
                <a:gridCol w="1353990"/>
                <a:gridCol w="1015483"/>
                <a:gridCol w="1128669"/>
              </a:tblGrid>
              <a:tr h="0">
                <a:tc>
                  <a:txBody>
                    <a:bodyPr/>
                    <a:lstStyle/>
                    <a:p>
                      <a:pPr algn="ctr">
                        <a:lnSpc>
                          <a:spcPct val="115000"/>
                        </a:lnSpc>
                        <a:spcBef>
                          <a:spcPts val="200"/>
                        </a:spcBef>
                        <a:spcAft>
                          <a:spcPts val="200"/>
                        </a:spcAft>
                      </a:pPr>
                      <a:r>
                        <a:rPr lang="tr-TR" sz="1200" dirty="0">
                          <a:effectLst/>
                        </a:rPr>
                        <a:t>S No</a:t>
                      </a:r>
                      <a:endParaRPr lang="tr-TR" sz="1100" dirty="0">
                        <a:effectLst/>
                        <a:latin typeface="Calibri"/>
                        <a:ea typeface="Times New Roman"/>
                        <a:cs typeface="Times New Roman"/>
                      </a:endParaRPr>
                    </a:p>
                  </a:txBody>
                  <a:tcPr marL="68580" marR="68580" marT="0" marB="0" anchor="ctr">
                    <a:solidFill>
                      <a:schemeClr val="accent2">
                        <a:lumMod val="50000"/>
                      </a:schemeClr>
                    </a:solidFill>
                  </a:tcPr>
                </a:tc>
                <a:tc>
                  <a:txBody>
                    <a:bodyPr/>
                    <a:lstStyle/>
                    <a:p>
                      <a:pPr algn="ctr">
                        <a:lnSpc>
                          <a:spcPct val="115000"/>
                        </a:lnSpc>
                        <a:spcBef>
                          <a:spcPts val="200"/>
                        </a:spcBef>
                        <a:spcAft>
                          <a:spcPts val="200"/>
                        </a:spcAft>
                      </a:pPr>
                      <a:r>
                        <a:rPr lang="tr-TR" sz="1200" dirty="0">
                          <a:effectLst/>
                        </a:rPr>
                        <a:t>Yapılacak İşlem</a:t>
                      </a:r>
                      <a:endParaRPr lang="tr-TR" sz="1100" dirty="0">
                        <a:effectLst/>
                        <a:latin typeface="Calibri"/>
                        <a:ea typeface="Times New Roman"/>
                        <a:cs typeface="Times New Roman"/>
                      </a:endParaRPr>
                    </a:p>
                  </a:txBody>
                  <a:tcPr marL="68580" marR="68580" marT="0" marB="0" anchor="ctr">
                    <a:solidFill>
                      <a:schemeClr val="accent2">
                        <a:lumMod val="50000"/>
                      </a:schemeClr>
                    </a:solidFill>
                  </a:tcPr>
                </a:tc>
                <a:tc>
                  <a:txBody>
                    <a:bodyPr/>
                    <a:lstStyle/>
                    <a:p>
                      <a:pPr algn="ctr">
                        <a:lnSpc>
                          <a:spcPct val="115000"/>
                        </a:lnSpc>
                        <a:spcBef>
                          <a:spcPts val="200"/>
                        </a:spcBef>
                        <a:spcAft>
                          <a:spcPts val="200"/>
                        </a:spcAft>
                      </a:pPr>
                      <a:r>
                        <a:rPr lang="tr-TR" sz="1200" dirty="0">
                          <a:effectLst/>
                        </a:rPr>
                        <a:t>Tarih</a:t>
                      </a:r>
                      <a:endParaRPr lang="tr-TR" sz="1100" dirty="0">
                        <a:effectLst/>
                        <a:latin typeface="Calibri"/>
                        <a:ea typeface="Times New Roman"/>
                        <a:cs typeface="Times New Roman"/>
                      </a:endParaRPr>
                    </a:p>
                  </a:txBody>
                  <a:tcPr marL="68580" marR="68580" marT="0" marB="0" anchor="ctr">
                    <a:solidFill>
                      <a:schemeClr val="accent2">
                        <a:lumMod val="50000"/>
                      </a:schemeClr>
                    </a:solidFill>
                  </a:tcPr>
                </a:tc>
                <a:tc>
                  <a:txBody>
                    <a:bodyPr/>
                    <a:lstStyle/>
                    <a:p>
                      <a:pPr algn="ctr">
                        <a:lnSpc>
                          <a:spcPct val="115000"/>
                        </a:lnSpc>
                        <a:spcBef>
                          <a:spcPts val="200"/>
                        </a:spcBef>
                        <a:spcAft>
                          <a:spcPts val="200"/>
                        </a:spcAft>
                      </a:pPr>
                      <a:r>
                        <a:rPr lang="tr-TR" sz="1200" dirty="0">
                          <a:effectLst/>
                        </a:rPr>
                        <a:t>Saat/Süre</a:t>
                      </a:r>
                      <a:endParaRPr lang="tr-TR" sz="1100" dirty="0">
                        <a:effectLst/>
                        <a:latin typeface="Calibri"/>
                        <a:ea typeface="Times New Roman"/>
                        <a:cs typeface="Times New Roman"/>
                      </a:endParaRPr>
                    </a:p>
                  </a:txBody>
                  <a:tcPr marL="68580" marR="68580" marT="0" marB="0" anchor="ctr">
                    <a:solidFill>
                      <a:schemeClr val="accent2">
                        <a:lumMod val="50000"/>
                      </a:schemeClr>
                    </a:solidFill>
                  </a:tcPr>
                </a:tc>
                <a:tc>
                  <a:txBody>
                    <a:bodyPr/>
                    <a:lstStyle/>
                    <a:p>
                      <a:pPr algn="ctr">
                        <a:lnSpc>
                          <a:spcPct val="115000"/>
                        </a:lnSpc>
                        <a:spcBef>
                          <a:spcPts val="200"/>
                        </a:spcBef>
                        <a:spcAft>
                          <a:spcPts val="200"/>
                        </a:spcAft>
                      </a:pPr>
                      <a:r>
                        <a:rPr lang="tr-TR" sz="1200" dirty="0">
                          <a:effectLst/>
                        </a:rPr>
                        <a:t>Açıklama</a:t>
                      </a:r>
                      <a:endParaRPr lang="tr-TR" sz="1100" dirty="0">
                        <a:effectLst/>
                        <a:latin typeface="Calibri"/>
                        <a:ea typeface="Times New Roman"/>
                        <a:cs typeface="Times New Roman"/>
                      </a:endParaRPr>
                    </a:p>
                  </a:txBody>
                  <a:tcPr marL="68580" marR="68580" marT="0" marB="0" anchor="ctr">
                    <a:solidFill>
                      <a:schemeClr val="accent2">
                        <a:lumMod val="50000"/>
                      </a:schemeClr>
                    </a:solidFill>
                  </a:tcPr>
                </a:tc>
              </a:tr>
              <a:tr h="0">
                <a:tc>
                  <a:txBody>
                    <a:bodyPr/>
                    <a:lstStyle/>
                    <a:p>
                      <a:pPr algn="r">
                        <a:lnSpc>
                          <a:spcPct val="115000"/>
                        </a:lnSpc>
                        <a:spcBef>
                          <a:spcPts val="300"/>
                        </a:spcBef>
                        <a:spcAft>
                          <a:spcPts val="300"/>
                        </a:spcAft>
                      </a:pPr>
                      <a:r>
                        <a:rPr lang="tr-TR" sz="1200" dirty="0">
                          <a:solidFill>
                            <a:schemeClr val="tx1"/>
                          </a:solidFill>
                          <a:effectLst/>
                        </a:rPr>
                        <a:t>1</a:t>
                      </a:r>
                      <a:endParaRPr lang="tr-TR" sz="1100" dirty="0">
                        <a:solidFill>
                          <a:schemeClr val="tx1"/>
                        </a:solidFill>
                        <a:effectLst/>
                        <a:latin typeface="Calibri"/>
                        <a:ea typeface="Times New Roman"/>
                        <a:cs typeface="Times New Roman"/>
                      </a:endParaRPr>
                    </a:p>
                  </a:txBody>
                  <a:tcPr marL="68580" marR="68580" marT="0" marB="0" anchor="ctr">
                    <a:solidFill>
                      <a:schemeClr val="accent2">
                        <a:lumMod val="20000"/>
                        <a:lumOff val="80000"/>
                      </a:schemeClr>
                    </a:solidFill>
                  </a:tcPr>
                </a:tc>
                <a:tc>
                  <a:txBody>
                    <a:bodyPr/>
                    <a:lstStyle/>
                    <a:p>
                      <a:pPr>
                        <a:lnSpc>
                          <a:spcPct val="115000"/>
                        </a:lnSpc>
                        <a:spcBef>
                          <a:spcPts val="300"/>
                        </a:spcBef>
                        <a:spcAft>
                          <a:spcPts val="300"/>
                        </a:spcAft>
                      </a:pPr>
                      <a:r>
                        <a:rPr lang="tr-TR" sz="1200" dirty="0">
                          <a:effectLst/>
                        </a:rPr>
                        <a:t> </a:t>
                      </a:r>
                      <a:endParaRPr lang="tr-TR" sz="1100" dirty="0">
                        <a:effectLst/>
                        <a:latin typeface="Calibri"/>
                        <a:ea typeface="Times New Roman"/>
                        <a:cs typeface="Times New Roman"/>
                      </a:endParaRPr>
                    </a:p>
                  </a:txBody>
                  <a:tcPr marL="68580" marR="68580" marT="0" marB="0" anchor="ctr">
                    <a:solidFill>
                      <a:schemeClr val="accent2">
                        <a:lumMod val="20000"/>
                        <a:lumOff val="80000"/>
                      </a:schemeClr>
                    </a:solidFill>
                  </a:tcPr>
                </a:tc>
                <a:tc>
                  <a:txBody>
                    <a:bodyPr/>
                    <a:lstStyle/>
                    <a:p>
                      <a:pPr>
                        <a:lnSpc>
                          <a:spcPct val="115000"/>
                        </a:lnSpc>
                        <a:spcBef>
                          <a:spcPts val="300"/>
                        </a:spcBef>
                        <a:spcAft>
                          <a:spcPts val="300"/>
                        </a:spcAft>
                      </a:pPr>
                      <a:r>
                        <a:rPr lang="tr-TR" sz="1200">
                          <a:effectLst/>
                        </a:rPr>
                        <a:t> </a:t>
                      </a:r>
                      <a:endParaRPr lang="tr-TR" sz="1100">
                        <a:effectLst/>
                        <a:latin typeface="Calibri"/>
                        <a:ea typeface="Times New Roman"/>
                        <a:cs typeface="Times New Roman"/>
                      </a:endParaRPr>
                    </a:p>
                  </a:txBody>
                  <a:tcPr marL="68580" marR="68580" marT="0" marB="0" anchor="ctr">
                    <a:solidFill>
                      <a:schemeClr val="accent2">
                        <a:lumMod val="20000"/>
                        <a:lumOff val="80000"/>
                      </a:schemeClr>
                    </a:solidFill>
                  </a:tcPr>
                </a:tc>
                <a:tc>
                  <a:txBody>
                    <a:bodyPr/>
                    <a:lstStyle/>
                    <a:p>
                      <a:pPr>
                        <a:lnSpc>
                          <a:spcPct val="115000"/>
                        </a:lnSpc>
                        <a:spcBef>
                          <a:spcPts val="300"/>
                        </a:spcBef>
                        <a:spcAft>
                          <a:spcPts val="300"/>
                        </a:spcAft>
                      </a:pPr>
                      <a:r>
                        <a:rPr lang="tr-TR" sz="1200">
                          <a:effectLst/>
                        </a:rPr>
                        <a:t> </a:t>
                      </a:r>
                      <a:endParaRPr lang="tr-TR" sz="1100">
                        <a:effectLst/>
                        <a:latin typeface="Calibri"/>
                        <a:ea typeface="Times New Roman"/>
                        <a:cs typeface="Times New Roman"/>
                      </a:endParaRPr>
                    </a:p>
                  </a:txBody>
                  <a:tcPr marL="68580" marR="68580" marT="0" marB="0" anchor="ctr">
                    <a:solidFill>
                      <a:schemeClr val="accent2">
                        <a:lumMod val="20000"/>
                        <a:lumOff val="80000"/>
                      </a:schemeClr>
                    </a:solidFill>
                  </a:tcPr>
                </a:tc>
                <a:tc>
                  <a:txBody>
                    <a:bodyPr/>
                    <a:lstStyle/>
                    <a:p>
                      <a:pPr>
                        <a:lnSpc>
                          <a:spcPct val="115000"/>
                        </a:lnSpc>
                        <a:spcBef>
                          <a:spcPts val="300"/>
                        </a:spcBef>
                        <a:spcAft>
                          <a:spcPts val="300"/>
                        </a:spcAft>
                      </a:pPr>
                      <a:r>
                        <a:rPr lang="tr-TR" sz="1200">
                          <a:effectLst/>
                        </a:rPr>
                        <a:t> </a:t>
                      </a:r>
                      <a:endParaRPr lang="tr-TR" sz="1100">
                        <a:effectLst/>
                        <a:latin typeface="Calibri"/>
                        <a:ea typeface="Times New Roman"/>
                        <a:cs typeface="Times New Roman"/>
                      </a:endParaRPr>
                    </a:p>
                  </a:txBody>
                  <a:tcPr marL="68580" marR="68580" marT="0" marB="0" anchor="ctr">
                    <a:solidFill>
                      <a:schemeClr val="accent2">
                        <a:lumMod val="20000"/>
                        <a:lumOff val="80000"/>
                      </a:schemeClr>
                    </a:solidFill>
                  </a:tcPr>
                </a:tc>
              </a:tr>
              <a:tr h="0">
                <a:tc>
                  <a:txBody>
                    <a:bodyPr/>
                    <a:lstStyle/>
                    <a:p>
                      <a:pPr algn="r">
                        <a:lnSpc>
                          <a:spcPct val="115000"/>
                        </a:lnSpc>
                        <a:spcBef>
                          <a:spcPts val="300"/>
                        </a:spcBef>
                        <a:spcAft>
                          <a:spcPts val="300"/>
                        </a:spcAft>
                      </a:pPr>
                      <a:r>
                        <a:rPr lang="tr-TR" sz="1200" dirty="0">
                          <a:solidFill>
                            <a:schemeClr val="tx1"/>
                          </a:solidFill>
                          <a:effectLst/>
                        </a:rPr>
                        <a:t>2</a:t>
                      </a:r>
                      <a:endParaRPr lang="tr-TR" sz="1100" dirty="0">
                        <a:solidFill>
                          <a:schemeClr val="tx1"/>
                        </a:solidFill>
                        <a:effectLst/>
                        <a:latin typeface="Calibri"/>
                        <a:ea typeface="Times New Roman"/>
                        <a:cs typeface="Times New Roman"/>
                      </a:endParaRPr>
                    </a:p>
                  </a:txBody>
                  <a:tcPr marL="68580" marR="68580" marT="0" marB="0" anchor="ctr">
                    <a:solidFill>
                      <a:schemeClr val="accent2">
                        <a:lumMod val="20000"/>
                        <a:lumOff val="80000"/>
                      </a:schemeClr>
                    </a:solidFill>
                  </a:tcPr>
                </a:tc>
                <a:tc>
                  <a:txBody>
                    <a:bodyPr/>
                    <a:lstStyle/>
                    <a:p>
                      <a:pPr>
                        <a:lnSpc>
                          <a:spcPct val="115000"/>
                        </a:lnSpc>
                        <a:spcBef>
                          <a:spcPts val="300"/>
                        </a:spcBef>
                        <a:spcAft>
                          <a:spcPts val="300"/>
                        </a:spcAft>
                      </a:pPr>
                      <a:r>
                        <a:rPr lang="tr-TR" sz="1200" dirty="0">
                          <a:effectLst/>
                        </a:rPr>
                        <a:t> </a:t>
                      </a:r>
                      <a:endParaRPr lang="tr-TR" sz="1100" dirty="0">
                        <a:effectLst/>
                        <a:latin typeface="Calibri"/>
                        <a:ea typeface="Times New Roman"/>
                        <a:cs typeface="Times New Roman"/>
                      </a:endParaRPr>
                    </a:p>
                  </a:txBody>
                  <a:tcPr marL="68580" marR="68580" marT="0" marB="0" anchor="ctr">
                    <a:solidFill>
                      <a:schemeClr val="accent2">
                        <a:lumMod val="20000"/>
                        <a:lumOff val="80000"/>
                      </a:schemeClr>
                    </a:solidFill>
                  </a:tcPr>
                </a:tc>
                <a:tc>
                  <a:txBody>
                    <a:bodyPr/>
                    <a:lstStyle/>
                    <a:p>
                      <a:pPr>
                        <a:lnSpc>
                          <a:spcPct val="115000"/>
                        </a:lnSpc>
                        <a:spcBef>
                          <a:spcPts val="300"/>
                        </a:spcBef>
                        <a:spcAft>
                          <a:spcPts val="300"/>
                        </a:spcAft>
                      </a:pPr>
                      <a:r>
                        <a:rPr lang="tr-TR" sz="1200">
                          <a:effectLst/>
                        </a:rPr>
                        <a:t> </a:t>
                      </a:r>
                      <a:endParaRPr lang="tr-TR" sz="1100">
                        <a:effectLst/>
                        <a:latin typeface="Calibri"/>
                        <a:ea typeface="Times New Roman"/>
                        <a:cs typeface="Times New Roman"/>
                      </a:endParaRPr>
                    </a:p>
                  </a:txBody>
                  <a:tcPr marL="68580" marR="68580" marT="0" marB="0" anchor="ctr">
                    <a:solidFill>
                      <a:schemeClr val="accent2">
                        <a:lumMod val="20000"/>
                        <a:lumOff val="80000"/>
                      </a:schemeClr>
                    </a:solidFill>
                  </a:tcPr>
                </a:tc>
                <a:tc>
                  <a:txBody>
                    <a:bodyPr/>
                    <a:lstStyle/>
                    <a:p>
                      <a:pPr>
                        <a:lnSpc>
                          <a:spcPct val="115000"/>
                        </a:lnSpc>
                        <a:spcBef>
                          <a:spcPts val="300"/>
                        </a:spcBef>
                        <a:spcAft>
                          <a:spcPts val="300"/>
                        </a:spcAft>
                      </a:pPr>
                      <a:r>
                        <a:rPr lang="tr-TR" sz="1200">
                          <a:effectLst/>
                        </a:rPr>
                        <a:t> </a:t>
                      </a:r>
                      <a:endParaRPr lang="tr-TR" sz="1100">
                        <a:effectLst/>
                        <a:latin typeface="Calibri"/>
                        <a:ea typeface="Times New Roman"/>
                        <a:cs typeface="Times New Roman"/>
                      </a:endParaRPr>
                    </a:p>
                  </a:txBody>
                  <a:tcPr marL="68580" marR="68580" marT="0" marB="0" anchor="ctr">
                    <a:solidFill>
                      <a:schemeClr val="accent2">
                        <a:lumMod val="20000"/>
                        <a:lumOff val="80000"/>
                      </a:schemeClr>
                    </a:solidFill>
                  </a:tcPr>
                </a:tc>
                <a:tc>
                  <a:txBody>
                    <a:bodyPr/>
                    <a:lstStyle/>
                    <a:p>
                      <a:pPr>
                        <a:lnSpc>
                          <a:spcPct val="115000"/>
                        </a:lnSpc>
                        <a:spcBef>
                          <a:spcPts val="300"/>
                        </a:spcBef>
                        <a:spcAft>
                          <a:spcPts val="300"/>
                        </a:spcAft>
                      </a:pPr>
                      <a:r>
                        <a:rPr lang="tr-TR" sz="1200" dirty="0">
                          <a:effectLst/>
                        </a:rPr>
                        <a:t> </a:t>
                      </a:r>
                      <a:endParaRPr lang="tr-TR" sz="1100" dirty="0">
                        <a:effectLst/>
                        <a:latin typeface="Calibri"/>
                        <a:ea typeface="Times New Roman"/>
                        <a:cs typeface="Times New Roman"/>
                      </a:endParaRPr>
                    </a:p>
                  </a:txBody>
                  <a:tcPr marL="68580" marR="68580" marT="0" marB="0" anchor="ctr">
                    <a:solidFill>
                      <a:schemeClr val="accent2">
                        <a:lumMod val="20000"/>
                        <a:lumOff val="80000"/>
                      </a:schemeClr>
                    </a:solidFill>
                  </a:tcPr>
                </a:tc>
              </a:tr>
              <a:tr h="0">
                <a:tc>
                  <a:txBody>
                    <a:bodyPr/>
                    <a:lstStyle/>
                    <a:p>
                      <a:pPr algn="r">
                        <a:lnSpc>
                          <a:spcPct val="115000"/>
                        </a:lnSpc>
                        <a:spcBef>
                          <a:spcPts val="300"/>
                        </a:spcBef>
                        <a:spcAft>
                          <a:spcPts val="300"/>
                        </a:spcAft>
                      </a:pPr>
                      <a:r>
                        <a:rPr lang="tr-TR" sz="1200" dirty="0">
                          <a:solidFill>
                            <a:schemeClr val="tx1"/>
                          </a:solidFill>
                          <a:effectLst/>
                        </a:rPr>
                        <a:t>3</a:t>
                      </a:r>
                      <a:endParaRPr lang="tr-TR" sz="1100" dirty="0">
                        <a:solidFill>
                          <a:schemeClr val="tx1"/>
                        </a:solidFill>
                        <a:effectLst/>
                        <a:latin typeface="Calibri"/>
                        <a:ea typeface="Times New Roman"/>
                        <a:cs typeface="Times New Roman"/>
                      </a:endParaRPr>
                    </a:p>
                  </a:txBody>
                  <a:tcPr marL="68580" marR="68580" marT="0" marB="0" anchor="ctr">
                    <a:solidFill>
                      <a:schemeClr val="accent2">
                        <a:lumMod val="20000"/>
                        <a:lumOff val="80000"/>
                      </a:schemeClr>
                    </a:solidFill>
                  </a:tcPr>
                </a:tc>
                <a:tc>
                  <a:txBody>
                    <a:bodyPr/>
                    <a:lstStyle/>
                    <a:p>
                      <a:pPr>
                        <a:lnSpc>
                          <a:spcPct val="115000"/>
                        </a:lnSpc>
                        <a:spcBef>
                          <a:spcPts val="300"/>
                        </a:spcBef>
                        <a:spcAft>
                          <a:spcPts val="300"/>
                        </a:spcAft>
                      </a:pPr>
                      <a:r>
                        <a:rPr lang="tr-TR" sz="1200" dirty="0">
                          <a:effectLst/>
                        </a:rPr>
                        <a:t> </a:t>
                      </a:r>
                      <a:endParaRPr lang="tr-TR" sz="1100" dirty="0">
                        <a:effectLst/>
                        <a:latin typeface="Calibri"/>
                        <a:ea typeface="Times New Roman"/>
                        <a:cs typeface="Times New Roman"/>
                      </a:endParaRPr>
                    </a:p>
                  </a:txBody>
                  <a:tcPr marL="68580" marR="68580" marT="0" marB="0" anchor="ctr">
                    <a:solidFill>
                      <a:schemeClr val="accent2">
                        <a:lumMod val="20000"/>
                        <a:lumOff val="80000"/>
                      </a:schemeClr>
                    </a:solidFill>
                  </a:tcPr>
                </a:tc>
                <a:tc>
                  <a:txBody>
                    <a:bodyPr/>
                    <a:lstStyle/>
                    <a:p>
                      <a:pPr>
                        <a:lnSpc>
                          <a:spcPct val="115000"/>
                        </a:lnSpc>
                        <a:spcBef>
                          <a:spcPts val="300"/>
                        </a:spcBef>
                        <a:spcAft>
                          <a:spcPts val="300"/>
                        </a:spcAft>
                      </a:pPr>
                      <a:r>
                        <a:rPr lang="tr-TR" sz="1200">
                          <a:effectLst/>
                        </a:rPr>
                        <a:t> </a:t>
                      </a:r>
                      <a:endParaRPr lang="tr-TR" sz="1100">
                        <a:effectLst/>
                        <a:latin typeface="Calibri"/>
                        <a:ea typeface="Times New Roman"/>
                        <a:cs typeface="Times New Roman"/>
                      </a:endParaRPr>
                    </a:p>
                  </a:txBody>
                  <a:tcPr marL="68580" marR="68580" marT="0" marB="0" anchor="ctr">
                    <a:solidFill>
                      <a:schemeClr val="accent2">
                        <a:lumMod val="20000"/>
                        <a:lumOff val="80000"/>
                      </a:schemeClr>
                    </a:solidFill>
                  </a:tcPr>
                </a:tc>
                <a:tc>
                  <a:txBody>
                    <a:bodyPr/>
                    <a:lstStyle/>
                    <a:p>
                      <a:pPr>
                        <a:lnSpc>
                          <a:spcPct val="115000"/>
                        </a:lnSpc>
                        <a:spcBef>
                          <a:spcPts val="300"/>
                        </a:spcBef>
                        <a:spcAft>
                          <a:spcPts val="300"/>
                        </a:spcAft>
                      </a:pPr>
                      <a:r>
                        <a:rPr lang="tr-TR" sz="1200">
                          <a:effectLst/>
                        </a:rPr>
                        <a:t> </a:t>
                      </a:r>
                      <a:endParaRPr lang="tr-TR" sz="1100">
                        <a:effectLst/>
                        <a:latin typeface="Calibri"/>
                        <a:ea typeface="Times New Roman"/>
                        <a:cs typeface="Times New Roman"/>
                      </a:endParaRPr>
                    </a:p>
                  </a:txBody>
                  <a:tcPr marL="68580" marR="68580" marT="0" marB="0" anchor="ctr">
                    <a:solidFill>
                      <a:schemeClr val="accent2">
                        <a:lumMod val="20000"/>
                        <a:lumOff val="80000"/>
                      </a:schemeClr>
                    </a:solidFill>
                  </a:tcPr>
                </a:tc>
                <a:tc>
                  <a:txBody>
                    <a:bodyPr/>
                    <a:lstStyle/>
                    <a:p>
                      <a:pPr>
                        <a:lnSpc>
                          <a:spcPct val="115000"/>
                        </a:lnSpc>
                        <a:spcBef>
                          <a:spcPts val="300"/>
                        </a:spcBef>
                        <a:spcAft>
                          <a:spcPts val="300"/>
                        </a:spcAft>
                      </a:pPr>
                      <a:r>
                        <a:rPr lang="tr-TR" sz="1200">
                          <a:effectLst/>
                        </a:rPr>
                        <a:t> </a:t>
                      </a:r>
                      <a:endParaRPr lang="tr-TR" sz="1100">
                        <a:effectLst/>
                        <a:latin typeface="Calibri"/>
                        <a:ea typeface="Times New Roman"/>
                        <a:cs typeface="Times New Roman"/>
                      </a:endParaRPr>
                    </a:p>
                  </a:txBody>
                  <a:tcPr marL="68580" marR="68580" marT="0" marB="0" anchor="ctr">
                    <a:solidFill>
                      <a:schemeClr val="accent2">
                        <a:lumMod val="20000"/>
                        <a:lumOff val="80000"/>
                      </a:schemeClr>
                    </a:solidFill>
                  </a:tcPr>
                </a:tc>
              </a:tr>
              <a:tr h="175566">
                <a:tc>
                  <a:txBody>
                    <a:bodyPr/>
                    <a:lstStyle/>
                    <a:p>
                      <a:pPr algn="r">
                        <a:lnSpc>
                          <a:spcPct val="115000"/>
                        </a:lnSpc>
                        <a:spcBef>
                          <a:spcPts val="300"/>
                        </a:spcBef>
                        <a:spcAft>
                          <a:spcPts val="300"/>
                        </a:spcAft>
                      </a:pPr>
                      <a:r>
                        <a:rPr lang="tr-TR" sz="1200" dirty="0">
                          <a:solidFill>
                            <a:schemeClr val="tx1"/>
                          </a:solidFill>
                          <a:effectLst/>
                        </a:rPr>
                        <a:t>4</a:t>
                      </a:r>
                      <a:endParaRPr lang="tr-TR" sz="1100" dirty="0">
                        <a:solidFill>
                          <a:schemeClr val="tx1"/>
                        </a:solidFill>
                        <a:effectLst/>
                        <a:latin typeface="Calibri"/>
                        <a:ea typeface="Times New Roman"/>
                        <a:cs typeface="Times New Roman"/>
                      </a:endParaRPr>
                    </a:p>
                  </a:txBody>
                  <a:tcPr marL="68580" marR="68580" marT="0" marB="0" anchor="ctr">
                    <a:solidFill>
                      <a:schemeClr val="accent2">
                        <a:lumMod val="20000"/>
                        <a:lumOff val="80000"/>
                      </a:schemeClr>
                    </a:solidFill>
                  </a:tcPr>
                </a:tc>
                <a:tc>
                  <a:txBody>
                    <a:bodyPr/>
                    <a:lstStyle/>
                    <a:p>
                      <a:pPr>
                        <a:lnSpc>
                          <a:spcPct val="115000"/>
                        </a:lnSpc>
                        <a:spcBef>
                          <a:spcPts val="300"/>
                        </a:spcBef>
                        <a:spcAft>
                          <a:spcPts val="300"/>
                        </a:spcAft>
                      </a:pPr>
                      <a:r>
                        <a:rPr lang="tr-TR" sz="1200" dirty="0">
                          <a:effectLst/>
                        </a:rPr>
                        <a:t> </a:t>
                      </a:r>
                      <a:endParaRPr lang="tr-TR" sz="1100" dirty="0">
                        <a:effectLst/>
                        <a:latin typeface="Calibri"/>
                        <a:ea typeface="Times New Roman"/>
                        <a:cs typeface="Times New Roman"/>
                      </a:endParaRPr>
                    </a:p>
                  </a:txBody>
                  <a:tcPr marL="68580" marR="68580" marT="0" marB="0" anchor="ctr">
                    <a:solidFill>
                      <a:schemeClr val="accent2">
                        <a:lumMod val="20000"/>
                        <a:lumOff val="80000"/>
                      </a:schemeClr>
                    </a:solidFill>
                  </a:tcPr>
                </a:tc>
                <a:tc>
                  <a:txBody>
                    <a:bodyPr/>
                    <a:lstStyle/>
                    <a:p>
                      <a:pPr>
                        <a:lnSpc>
                          <a:spcPct val="115000"/>
                        </a:lnSpc>
                        <a:spcBef>
                          <a:spcPts val="300"/>
                        </a:spcBef>
                        <a:spcAft>
                          <a:spcPts val="300"/>
                        </a:spcAft>
                      </a:pPr>
                      <a:r>
                        <a:rPr lang="tr-TR" sz="1200" dirty="0">
                          <a:effectLst/>
                        </a:rPr>
                        <a:t> </a:t>
                      </a:r>
                      <a:endParaRPr lang="tr-TR" sz="1100" dirty="0">
                        <a:effectLst/>
                        <a:latin typeface="Calibri"/>
                        <a:ea typeface="Times New Roman"/>
                        <a:cs typeface="Times New Roman"/>
                      </a:endParaRPr>
                    </a:p>
                  </a:txBody>
                  <a:tcPr marL="68580" marR="68580" marT="0" marB="0" anchor="ctr">
                    <a:solidFill>
                      <a:schemeClr val="accent2">
                        <a:lumMod val="20000"/>
                        <a:lumOff val="80000"/>
                      </a:schemeClr>
                    </a:solidFill>
                  </a:tcPr>
                </a:tc>
                <a:tc>
                  <a:txBody>
                    <a:bodyPr/>
                    <a:lstStyle/>
                    <a:p>
                      <a:pPr>
                        <a:lnSpc>
                          <a:spcPct val="115000"/>
                        </a:lnSpc>
                        <a:spcBef>
                          <a:spcPts val="300"/>
                        </a:spcBef>
                        <a:spcAft>
                          <a:spcPts val="300"/>
                        </a:spcAft>
                      </a:pPr>
                      <a:r>
                        <a:rPr lang="tr-TR" sz="1200" dirty="0">
                          <a:effectLst/>
                        </a:rPr>
                        <a:t> </a:t>
                      </a:r>
                      <a:endParaRPr lang="tr-TR" sz="1100" dirty="0">
                        <a:effectLst/>
                        <a:latin typeface="Calibri"/>
                        <a:ea typeface="Times New Roman"/>
                        <a:cs typeface="Times New Roman"/>
                      </a:endParaRPr>
                    </a:p>
                  </a:txBody>
                  <a:tcPr marL="68580" marR="68580" marT="0" marB="0" anchor="ctr">
                    <a:solidFill>
                      <a:schemeClr val="accent2">
                        <a:lumMod val="20000"/>
                        <a:lumOff val="80000"/>
                      </a:schemeClr>
                    </a:solidFill>
                  </a:tcPr>
                </a:tc>
                <a:tc>
                  <a:txBody>
                    <a:bodyPr/>
                    <a:lstStyle/>
                    <a:p>
                      <a:pPr>
                        <a:lnSpc>
                          <a:spcPct val="115000"/>
                        </a:lnSpc>
                        <a:spcBef>
                          <a:spcPts val="300"/>
                        </a:spcBef>
                        <a:spcAft>
                          <a:spcPts val="300"/>
                        </a:spcAft>
                      </a:pPr>
                      <a:r>
                        <a:rPr lang="tr-TR" sz="1200" dirty="0">
                          <a:effectLst/>
                        </a:rPr>
                        <a:t> </a:t>
                      </a:r>
                      <a:endParaRPr lang="tr-TR" sz="1100" dirty="0">
                        <a:effectLst/>
                        <a:latin typeface="Calibri"/>
                        <a:ea typeface="Times New Roman"/>
                        <a:cs typeface="Times New Roman"/>
                      </a:endParaRPr>
                    </a:p>
                  </a:txBody>
                  <a:tcPr marL="68580" marR="68580" marT="0" marB="0" anchor="ctr">
                    <a:solidFill>
                      <a:schemeClr val="accent2">
                        <a:lumMod val="20000"/>
                        <a:lumOff val="80000"/>
                      </a:schemeClr>
                    </a:solidFill>
                  </a:tcPr>
                </a:tc>
              </a:tr>
              <a:tr h="0">
                <a:tc>
                  <a:txBody>
                    <a:bodyPr/>
                    <a:lstStyle/>
                    <a:p>
                      <a:pPr algn="r">
                        <a:lnSpc>
                          <a:spcPct val="115000"/>
                        </a:lnSpc>
                        <a:spcBef>
                          <a:spcPts val="300"/>
                        </a:spcBef>
                        <a:spcAft>
                          <a:spcPts val="300"/>
                        </a:spcAft>
                      </a:pPr>
                      <a:r>
                        <a:rPr lang="tr-TR" sz="1200" dirty="0">
                          <a:solidFill>
                            <a:schemeClr val="tx1"/>
                          </a:solidFill>
                          <a:effectLst/>
                        </a:rPr>
                        <a:t>…</a:t>
                      </a:r>
                      <a:endParaRPr lang="tr-TR" sz="1100" dirty="0">
                        <a:solidFill>
                          <a:schemeClr val="tx1"/>
                        </a:solidFill>
                        <a:effectLst/>
                        <a:latin typeface="Calibri"/>
                        <a:ea typeface="Times New Roman"/>
                        <a:cs typeface="Times New Roman"/>
                      </a:endParaRPr>
                    </a:p>
                  </a:txBody>
                  <a:tcPr marL="68580" marR="68580" marT="0" marB="0" anchor="ctr">
                    <a:solidFill>
                      <a:schemeClr val="accent2">
                        <a:lumMod val="20000"/>
                        <a:lumOff val="80000"/>
                      </a:schemeClr>
                    </a:solidFill>
                  </a:tcPr>
                </a:tc>
                <a:tc>
                  <a:txBody>
                    <a:bodyPr/>
                    <a:lstStyle/>
                    <a:p>
                      <a:pPr>
                        <a:lnSpc>
                          <a:spcPct val="115000"/>
                        </a:lnSpc>
                        <a:spcBef>
                          <a:spcPts val="300"/>
                        </a:spcBef>
                        <a:spcAft>
                          <a:spcPts val="300"/>
                        </a:spcAft>
                      </a:pPr>
                      <a:r>
                        <a:rPr lang="tr-TR" sz="1200">
                          <a:effectLst/>
                        </a:rPr>
                        <a:t> </a:t>
                      </a:r>
                      <a:endParaRPr lang="tr-TR" sz="1100">
                        <a:effectLst/>
                        <a:latin typeface="Calibri"/>
                        <a:ea typeface="Times New Roman"/>
                        <a:cs typeface="Times New Roman"/>
                      </a:endParaRPr>
                    </a:p>
                  </a:txBody>
                  <a:tcPr marL="68580" marR="68580" marT="0" marB="0" anchor="ctr">
                    <a:solidFill>
                      <a:schemeClr val="accent2">
                        <a:lumMod val="20000"/>
                        <a:lumOff val="80000"/>
                      </a:schemeClr>
                    </a:solidFill>
                  </a:tcPr>
                </a:tc>
                <a:tc>
                  <a:txBody>
                    <a:bodyPr/>
                    <a:lstStyle/>
                    <a:p>
                      <a:pPr>
                        <a:lnSpc>
                          <a:spcPct val="115000"/>
                        </a:lnSpc>
                        <a:spcBef>
                          <a:spcPts val="300"/>
                        </a:spcBef>
                        <a:spcAft>
                          <a:spcPts val="300"/>
                        </a:spcAft>
                      </a:pPr>
                      <a:r>
                        <a:rPr lang="tr-TR" sz="1200">
                          <a:effectLst/>
                        </a:rPr>
                        <a:t> </a:t>
                      </a:r>
                      <a:endParaRPr lang="tr-TR" sz="1100">
                        <a:effectLst/>
                        <a:latin typeface="Calibri"/>
                        <a:ea typeface="Times New Roman"/>
                        <a:cs typeface="Times New Roman"/>
                      </a:endParaRPr>
                    </a:p>
                  </a:txBody>
                  <a:tcPr marL="68580" marR="68580" marT="0" marB="0">
                    <a:solidFill>
                      <a:schemeClr val="accent2">
                        <a:lumMod val="20000"/>
                        <a:lumOff val="80000"/>
                      </a:schemeClr>
                    </a:solidFill>
                  </a:tcPr>
                </a:tc>
                <a:tc>
                  <a:txBody>
                    <a:bodyPr/>
                    <a:lstStyle/>
                    <a:p>
                      <a:pPr>
                        <a:lnSpc>
                          <a:spcPct val="115000"/>
                        </a:lnSpc>
                        <a:spcBef>
                          <a:spcPts val="300"/>
                        </a:spcBef>
                        <a:spcAft>
                          <a:spcPts val="300"/>
                        </a:spcAft>
                      </a:pPr>
                      <a:r>
                        <a:rPr lang="tr-TR" sz="1200">
                          <a:effectLst/>
                        </a:rPr>
                        <a:t> </a:t>
                      </a:r>
                      <a:endParaRPr lang="tr-TR" sz="1100">
                        <a:effectLst/>
                        <a:latin typeface="Calibri"/>
                        <a:ea typeface="Times New Roman"/>
                        <a:cs typeface="Times New Roman"/>
                      </a:endParaRPr>
                    </a:p>
                  </a:txBody>
                  <a:tcPr marL="68580" marR="68580" marT="0" marB="0">
                    <a:solidFill>
                      <a:schemeClr val="accent2">
                        <a:lumMod val="20000"/>
                        <a:lumOff val="80000"/>
                      </a:schemeClr>
                    </a:solidFill>
                  </a:tcPr>
                </a:tc>
                <a:tc>
                  <a:txBody>
                    <a:bodyPr/>
                    <a:lstStyle/>
                    <a:p>
                      <a:pPr>
                        <a:lnSpc>
                          <a:spcPct val="115000"/>
                        </a:lnSpc>
                        <a:spcBef>
                          <a:spcPts val="300"/>
                        </a:spcBef>
                        <a:spcAft>
                          <a:spcPts val="300"/>
                        </a:spcAft>
                      </a:pPr>
                      <a:r>
                        <a:rPr lang="tr-TR" sz="1200" dirty="0">
                          <a:effectLst/>
                        </a:rPr>
                        <a:t> </a:t>
                      </a:r>
                      <a:endParaRPr lang="tr-TR" sz="1100" dirty="0">
                        <a:effectLst/>
                        <a:latin typeface="Calibri"/>
                        <a:ea typeface="Times New Roman"/>
                        <a:cs typeface="Times New Roman"/>
                      </a:endParaRPr>
                    </a:p>
                  </a:txBody>
                  <a:tcPr marL="68580" marR="68580" marT="0" marB="0" anchor="ctr">
                    <a:solidFill>
                      <a:schemeClr val="accent2">
                        <a:lumMod val="20000"/>
                        <a:lumOff val="80000"/>
                      </a:schemeClr>
                    </a:solidFill>
                  </a:tcPr>
                </a:tc>
              </a:tr>
            </a:tbl>
          </a:graphicData>
        </a:graphic>
      </p:graphicFrame>
      <p:sp>
        <p:nvSpPr>
          <p:cNvPr id="14" name="Rectangle 2"/>
          <p:cNvSpPr>
            <a:spLocks noChangeArrowheads="1"/>
          </p:cNvSpPr>
          <p:nvPr/>
        </p:nvSpPr>
        <p:spPr bwMode="auto">
          <a:xfrm>
            <a:off x="428596" y="4809727"/>
            <a:ext cx="759978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İNCELEME VE SORUŞTURMA SÜREÇ AKIŞI</a:t>
            </a:r>
            <a:endParaRPr kumimoji="0" lang="tr-TR" altLang="tr-TR" sz="6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49227769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115</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22</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b="1" dirty="0" smtClean="0">
                <a:solidFill>
                  <a:srgbClr val="FF0000"/>
                </a:solidFill>
              </a:rPr>
              <a:t>İnceleme </a:t>
            </a:r>
            <a:r>
              <a:rPr lang="tr-TR" b="1" dirty="0">
                <a:solidFill>
                  <a:srgbClr val="FF0000"/>
                </a:solidFill>
              </a:rPr>
              <a:t>ve Soruşturma (Uygulama) </a:t>
            </a:r>
            <a:r>
              <a:rPr lang="tr-TR" b="1" dirty="0" smtClean="0">
                <a:solidFill>
                  <a:srgbClr val="FF0000"/>
                </a:solidFill>
              </a:rPr>
              <a:t>Süreci-1</a:t>
            </a:r>
            <a:endParaRPr lang="tr-TR" dirty="0">
              <a:solidFill>
                <a:srgbClr val="FF0000"/>
              </a:solidFill>
            </a:endParaRPr>
          </a:p>
          <a:p>
            <a:pPr marL="0" indent="0">
              <a:buNone/>
            </a:pPr>
            <a:r>
              <a:rPr lang="tr-TR" sz="2000" b="1" dirty="0" smtClean="0">
                <a:solidFill>
                  <a:srgbClr val="0070C0"/>
                </a:solidFill>
              </a:rPr>
              <a:t>Soruşturmaya Başlama:</a:t>
            </a:r>
          </a:p>
          <a:p>
            <a:r>
              <a:rPr lang="tr-TR" sz="2000" dirty="0"/>
              <a:t>İnceleme, soruşturma ve ön incelemeye delil, bilgi ve belgelerin karartılmaması ve değiştirilmemesi, ayrıca zaman aşımına meydan verilmemesi için bir an önce başlanması esastır. </a:t>
            </a:r>
          </a:p>
          <a:p>
            <a:r>
              <a:rPr lang="tr-TR" sz="2000" dirty="0">
                <a:solidFill>
                  <a:srgbClr val="7030A0"/>
                </a:solidFill>
              </a:rPr>
              <a:t>İnceleme, soruşturma ve ön incelemeye gerekli görüldüğünde soruşturmanın yürütüldüğü mahallin mülki amiri (vali veya kaymakam) ile görüşülerek başlanır. Bu görüşmede, inceleme, soruşturma ve ön inceleme konusu hakkında bilgilendirme yapılır ve mülki amirin vermek istediği bilgiler yazılı veya sözlü olarak alınır. Bu görüşmede dikkat edilmesi gereken soruşturmacının tarafsızlığı ve görev unvanıdır. Zira, müfettişlere Rehberlik ve Denetim Başkanı, Vali, milli eğitim müdürü, maarif müfettişleri başkanı dışında hiçbir makam veya merci tarafından görev ve talimat verilemez. </a:t>
            </a:r>
          </a:p>
        </p:txBody>
      </p:sp>
    </p:spTree>
    <p:extLst>
      <p:ext uri="{BB962C8B-B14F-4D97-AF65-F5344CB8AC3E}">
        <p14:creationId xmlns:p14="http://schemas.microsoft.com/office/powerpoint/2010/main" val="3751407158"/>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116</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23</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b="1" dirty="0" smtClean="0">
                <a:solidFill>
                  <a:srgbClr val="FF0000"/>
                </a:solidFill>
              </a:rPr>
              <a:t>İnceleme </a:t>
            </a:r>
            <a:r>
              <a:rPr lang="tr-TR" b="1" dirty="0">
                <a:solidFill>
                  <a:srgbClr val="FF0000"/>
                </a:solidFill>
              </a:rPr>
              <a:t>ve Soruşturma (Uygulama) </a:t>
            </a:r>
            <a:r>
              <a:rPr lang="tr-TR" b="1" dirty="0" smtClean="0">
                <a:solidFill>
                  <a:srgbClr val="FF0000"/>
                </a:solidFill>
              </a:rPr>
              <a:t>Süreci-2</a:t>
            </a:r>
            <a:endParaRPr lang="tr-TR" dirty="0">
              <a:solidFill>
                <a:srgbClr val="FF0000"/>
              </a:solidFill>
            </a:endParaRPr>
          </a:p>
          <a:p>
            <a:pPr marL="0" indent="0">
              <a:buNone/>
            </a:pPr>
            <a:r>
              <a:rPr lang="tr-TR" b="1" dirty="0" smtClean="0">
                <a:solidFill>
                  <a:srgbClr val="0070C0"/>
                </a:solidFill>
              </a:rPr>
              <a:t>İspat </a:t>
            </a:r>
            <a:r>
              <a:rPr lang="tr-TR" b="1" dirty="0">
                <a:solidFill>
                  <a:srgbClr val="0070C0"/>
                </a:solidFill>
              </a:rPr>
              <a:t>Araçlarını (Delilleri) </a:t>
            </a:r>
            <a:r>
              <a:rPr lang="tr-TR" b="1" dirty="0" smtClean="0">
                <a:solidFill>
                  <a:srgbClr val="0070C0"/>
                </a:solidFill>
              </a:rPr>
              <a:t>Toplama-1:</a:t>
            </a:r>
          </a:p>
          <a:p>
            <a:pPr marL="0" indent="0">
              <a:buNone/>
            </a:pPr>
            <a:r>
              <a:rPr lang="tr-TR" b="1" dirty="0" smtClean="0"/>
              <a:t>Evrak İncelemesi-1</a:t>
            </a:r>
            <a:endParaRPr lang="tr-TR" b="1" dirty="0"/>
          </a:p>
          <a:p>
            <a:r>
              <a:rPr lang="tr-TR" dirty="0" smtClean="0"/>
              <a:t>“En </a:t>
            </a:r>
            <a:r>
              <a:rPr lang="tr-TR" dirty="0"/>
              <a:t>önemli karine evraktır” ilkesinden hareketle, iddia konularıyla ilgili evrak titizlikle incelenir ve gerekli görülenlerin birer örneği alınarak inceleme, soruşturma ve ön inceleme raporuna eklenir. </a:t>
            </a:r>
            <a:endParaRPr lang="tr-TR" dirty="0" smtClean="0"/>
          </a:p>
          <a:p>
            <a:r>
              <a:rPr lang="tr-TR" dirty="0" smtClean="0">
                <a:solidFill>
                  <a:srgbClr val="7030A0"/>
                </a:solidFill>
              </a:rPr>
              <a:t>Ayrıca</a:t>
            </a:r>
            <a:r>
              <a:rPr lang="tr-TR" dirty="0">
                <a:solidFill>
                  <a:srgbClr val="7030A0"/>
                </a:solidFill>
              </a:rPr>
              <a:t>, şikâyetçi veya itham edilen (hakkında soruşturma yapılan) tarafından iddia konularıyla ilgili incelenmesi istenen evrak da mutlaka incelenir ve değerlendirilir. </a:t>
            </a:r>
          </a:p>
          <a:p>
            <a:pPr marL="0" indent="0">
              <a:buNone/>
            </a:pPr>
            <a:endParaRPr lang="tr-TR" b="1" dirty="0">
              <a:solidFill>
                <a:srgbClr val="0070C0"/>
              </a:solidFill>
            </a:endParaRPr>
          </a:p>
        </p:txBody>
      </p:sp>
    </p:spTree>
    <p:extLst>
      <p:ext uri="{BB962C8B-B14F-4D97-AF65-F5344CB8AC3E}">
        <p14:creationId xmlns:p14="http://schemas.microsoft.com/office/powerpoint/2010/main" val="522768027"/>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117</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24</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815242"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b="1" dirty="0" smtClean="0">
                <a:solidFill>
                  <a:srgbClr val="FF0000"/>
                </a:solidFill>
              </a:rPr>
              <a:t>İnceleme </a:t>
            </a:r>
            <a:r>
              <a:rPr lang="tr-TR" b="1" dirty="0">
                <a:solidFill>
                  <a:srgbClr val="FF0000"/>
                </a:solidFill>
              </a:rPr>
              <a:t>ve Soruşturma (Uygulama) </a:t>
            </a:r>
            <a:r>
              <a:rPr lang="tr-TR" b="1" dirty="0" smtClean="0">
                <a:solidFill>
                  <a:srgbClr val="FF0000"/>
                </a:solidFill>
              </a:rPr>
              <a:t>Süreci-3</a:t>
            </a:r>
            <a:endParaRPr lang="tr-TR" dirty="0">
              <a:solidFill>
                <a:srgbClr val="FF0000"/>
              </a:solidFill>
            </a:endParaRPr>
          </a:p>
          <a:p>
            <a:pPr marL="0" indent="0">
              <a:buNone/>
            </a:pPr>
            <a:r>
              <a:rPr lang="tr-TR" sz="2000" b="1" dirty="0" smtClean="0">
                <a:solidFill>
                  <a:srgbClr val="0070C0"/>
                </a:solidFill>
              </a:rPr>
              <a:t>İspat </a:t>
            </a:r>
            <a:r>
              <a:rPr lang="tr-TR" sz="2000" b="1" dirty="0">
                <a:solidFill>
                  <a:srgbClr val="0070C0"/>
                </a:solidFill>
              </a:rPr>
              <a:t>Araçlarını (Delilleri) </a:t>
            </a:r>
            <a:r>
              <a:rPr lang="tr-TR" sz="2000" b="1" dirty="0" smtClean="0">
                <a:solidFill>
                  <a:srgbClr val="0070C0"/>
                </a:solidFill>
              </a:rPr>
              <a:t>Toplama-2:</a:t>
            </a:r>
          </a:p>
          <a:p>
            <a:pPr marL="0" indent="0">
              <a:buNone/>
            </a:pPr>
            <a:r>
              <a:rPr lang="tr-TR" sz="2000" b="1" dirty="0" smtClean="0"/>
              <a:t>Evrak İncelemesi-2</a:t>
            </a:r>
            <a:endParaRPr lang="tr-TR" sz="2000" b="1" dirty="0"/>
          </a:p>
          <a:p>
            <a:r>
              <a:rPr lang="tr-TR" sz="2000" dirty="0" smtClean="0"/>
              <a:t>Birden </a:t>
            </a:r>
            <a:r>
              <a:rPr lang="tr-TR" sz="2000" dirty="0"/>
              <a:t>fazla iddianın soruşturulması durumunda, evrak iddia konularına göre ayrı ayrı incelenir ve ayrı ayrı dosyalanır.</a:t>
            </a:r>
          </a:p>
          <a:p>
            <a:r>
              <a:rPr lang="tr-TR" sz="2000" dirty="0">
                <a:solidFill>
                  <a:srgbClr val="7030A0"/>
                </a:solidFill>
              </a:rPr>
              <a:t>Ceza hukuku kapsamında bir suçun işlendiğine ilişkin kuvvetli şüphe sebeplerinin varlığı ve başka suretle delil elde edilmesi imkânının bulunmaması durumunda, hâkim veya gecikmesinde sakınca bulunan hallerde Cumhuriyet savcısının kararıyla şüpheli veya sanığın telekomünikasyon yoluyla iletişimi tespit edilebilir, dinlenebilir, kayda alına­bilir ve sinyal bilgileri değerlendirilebilir. Böyle durumlarda, müfettişler bu tür delillerin elde edilmesini yetkili Cumhuriyet </a:t>
            </a:r>
            <a:r>
              <a:rPr lang="tr-TR" sz="2000" dirty="0" smtClean="0">
                <a:solidFill>
                  <a:srgbClr val="7030A0"/>
                </a:solidFill>
              </a:rPr>
              <a:t>savcılığından </a:t>
            </a:r>
            <a:r>
              <a:rPr lang="tr-TR" sz="2000" dirty="0">
                <a:solidFill>
                  <a:srgbClr val="7030A0"/>
                </a:solidFill>
              </a:rPr>
              <a:t>talep edebilir.</a:t>
            </a:r>
          </a:p>
          <a:p>
            <a:pPr marL="0" indent="0">
              <a:buNone/>
            </a:pPr>
            <a:endParaRPr lang="tr-TR" sz="2000" dirty="0"/>
          </a:p>
          <a:p>
            <a:pPr marL="0" indent="0">
              <a:buNone/>
            </a:pPr>
            <a:endParaRPr lang="tr-TR" sz="2000" b="1" dirty="0">
              <a:solidFill>
                <a:srgbClr val="0070C0"/>
              </a:solidFill>
            </a:endParaRPr>
          </a:p>
        </p:txBody>
      </p:sp>
    </p:spTree>
    <p:extLst>
      <p:ext uri="{BB962C8B-B14F-4D97-AF65-F5344CB8AC3E}">
        <p14:creationId xmlns:p14="http://schemas.microsoft.com/office/powerpoint/2010/main" val="881059914"/>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118</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25</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Autofit/>
          </a:bodyPr>
          <a:lstStyle/>
          <a:p>
            <a:pPr marL="0" indent="0">
              <a:buNone/>
            </a:pPr>
            <a:r>
              <a:rPr lang="tr-TR" sz="1800" b="1" dirty="0" smtClean="0">
                <a:solidFill>
                  <a:srgbClr val="FF0000"/>
                </a:solidFill>
              </a:rPr>
              <a:t>İnceleme </a:t>
            </a:r>
            <a:r>
              <a:rPr lang="tr-TR" sz="1800" b="1" dirty="0">
                <a:solidFill>
                  <a:srgbClr val="FF0000"/>
                </a:solidFill>
              </a:rPr>
              <a:t>ve Soruşturma (Uygulama) </a:t>
            </a:r>
            <a:r>
              <a:rPr lang="tr-TR" sz="1800" b="1" dirty="0" smtClean="0">
                <a:solidFill>
                  <a:srgbClr val="FF0000"/>
                </a:solidFill>
              </a:rPr>
              <a:t>Süreci-4</a:t>
            </a:r>
            <a:endParaRPr lang="tr-TR" sz="1800" dirty="0">
              <a:solidFill>
                <a:srgbClr val="FF0000"/>
              </a:solidFill>
            </a:endParaRPr>
          </a:p>
          <a:p>
            <a:pPr marL="0" indent="0">
              <a:buNone/>
            </a:pPr>
            <a:r>
              <a:rPr lang="tr-TR" sz="1800" b="1" dirty="0" smtClean="0">
                <a:solidFill>
                  <a:srgbClr val="0070C0"/>
                </a:solidFill>
              </a:rPr>
              <a:t>İspat </a:t>
            </a:r>
            <a:r>
              <a:rPr lang="tr-TR" sz="1800" b="1" dirty="0">
                <a:solidFill>
                  <a:srgbClr val="0070C0"/>
                </a:solidFill>
              </a:rPr>
              <a:t>Araçlarını (Delilleri) </a:t>
            </a:r>
            <a:r>
              <a:rPr lang="tr-TR" sz="1800" b="1" dirty="0" smtClean="0">
                <a:solidFill>
                  <a:srgbClr val="0070C0"/>
                </a:solidFill>
              </a:rPr>
              <a:t>Toplama-3:</a:t>
            </a:r>
          </a:p>
          <a:p>
            <a:pPr marL="0" indent="0">
              <a:buNone/>
            </a:pPr>
            <a:r>
              <a:rPr lang="tr-TR" sz="1800" b="1" dirty="0" smtClean="0"/>
              <a:t>İfadelerin/Bilgilerin Alınması-1</a:t>
            </a:r>
          </a:p>
          <a:p>
            <a:pPr marL="0" indent="0">
              <a:buNone/>
            </a:pPr>
            <a:r>
              <a:rPr lang="tr-TR" sz="1800" dirty="0" smtClean="0"/>
              <a:t>İddia konularının açıklığa kavuşturulması için şikâyetçi, tanık ve şikâyet edilenler dinlenir ve açıklamaları alınır. İfade alırken aşağıdaki hususlara dikkat edilir:</a:t>
            </a:r>
          </a:p>
          <a:p>
            <a:pPr lvl="0"/>
            <a:r>
              <a:rPr lang="tr-TR" sz="1800" dirty="0" smtClean="0"/>
              <a:t>İfade </a:t>
            </a:r>
            <a:r>
              <a:rPr lang="tr-TR" sz="1800" dirty="0"/>
              <a:t>alma işlemine varsa, </a:t>
            </a:r>
            <a:r>
              <a:rPr lang="tr-TR" sz="1800" dirty="0">
                <a:solidFill>
                  <a:srgbClr val="7030A0"/>
                </a:solidFill>
              </a:rPr>
              <a:t>önce şikâyetçinin veya muhbirin </a:t>
            </a:r>
            <a:r>
              <a:rPr lang="tr-TR" sz="1800" dirty="0"/>
              <a:t>(ihbarcının) ifadesinin (bilgisinin) alınmasıyla başlanır, dilekçe veya ihbar tutanağı kendisine gösterilerek imzanın kendisine ait olup olmadığı sorulur ve şikâyet dilekçesinde ileri sürdüğü iddialar açıklığa kavuşturularak somut hale getirilir. Ayrıca, iddia konularına ilişkin belge veya delil sunup sunmayacağı sorulur. Dilekçe veya ihbar tutanağında ismi ve imzası bulunan gerçek kişi, dilekçenin veya tutanağın kendisine ait olmadığını beyan etmesi durumunda, bir değerlendirme yapılarak, iddialar kamu yararını ilgilendiren konularsa soruşturmaya devam edilir; soyut ve genel nitelikte ise, durum Başkanlığa veya maarif müfettişleri başkanlığına bildirilir ve alınacak emre göre hareket edilir</a:t>
            </a:r>
            <a:r>
              <a:rPr lang="tr-TR" sz="1800" dirty="0" smtClean="0"/>
              <a:t>.</a:t>
            </a:r>
            <a:endParaRPr lang="tr-TR" sz="1800" dirty="0"/>
          </a:p>
        </p:txBody>
      </p:sp>
    </p:spTree>
    <p:extLst>
      <p:ext uri="{BB962C8B-B14F-4D97-AF65-F5344CB8AC3E}">
        <p14:creationId xmlns:p14="http://schemas.microsoft.com/office/powerpoint/2010/main" val="1870192866"/>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119</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26</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Autofit/>
          </a:bodyPr>
          <a:lstStyle/>
          <a:p>
            <a:pPr marL="0" indent="0">
              <a:buNone/>
            </a:pPr>
            <a:r>
              <a:rPr lang="tr-TR" b="1" dirty="0" smtClean="0">
                <a:solidFill>
                  <a:srgbClr val="FF0000"/>
                </a:solidFill>
              </a:rPr>
              <a:t>İnceleme </a:t>
            </a:r>
            <a:r>
              <a:rPr lang="tr-TR" b="1" dirty="0">
                <a:solidFill>
                  <a:srgbClr val="FF0000"/>
                </a:solidFill>
              </a:rPr>
              <a:t>ve Soruşturma (Uygulama) </a:t>
            </a:r>
            <a:r>
              <a:rPr lang="tr-TR" b="1" dirty="0" smtClean="0">
                <a:solidFill>
                  <a:srgbClr val="FF0000"/>
                </a:solidFill>
              </a:rPr>
              <a:t>Süreci-5</a:t>
            </a:r>
            <a:endParaRPr lang="tr-TR" dirty="0">
              <a:solidFill>
                <a:srgbClr val="FF0000"/>
              </a:solidFill>
            </a:endParaRPr>
          </a:p>
          <a:p>
            <a:pPr marL="0" indent="0">
              <a:buNone/>
            </a:pPr>
            <a:r>
              <a:rPr lang="tr-TR" b="1" dirty="0" smtClean="0">
                <a:solidFill>
                  <a:srgbClr val="0070C0"/>
                </a:solidFill>
              </a:rPr>
              <a:t>İspat </a:t>
            </a:r>
            <a:r>
              <a:rPr lang="tr-TR" b="1" dirty="0">
                <a:solidFill>
                  <a:srgbClr val="0070C0"/>
                </a:solidFill>
              </a:rPr>
              <a:t>Araçlarını (Delilleri) </a:t>
            </a:r>
            <a:r>
              <a:rPr lang="tr-TR" b="1" dirty="0" smtClean="0">
                <a:solidFill>
                  <a:srgbClr val="0070C0"/>
                </a:solidFill>
              </a:rPr>
              <a:t>Toplama-4:</a:t>
            </a:r>
          </a:p>
          <a:p>
            <a:pPr marL="0" indent="0">
              <a:buNone/>
            </a:pPr>
            <a:r>
              <a:rPr lang="tr-TR" b="1" dirty="0" smtClean="0"/>
              <a:t>İfadelerin/Bilgilerin Alınması-2</a:t>
            </a:r>
          </a:p>
          <a:p>
            <a:pPr lvl="0"/>
            <a:r>
              <a:rPr lang="tr-TR" dirty="0" smtClean="0"/>
              <a:t>Şikâyetçinin </a:t>
            </a:r>
            <a:r>
              <a:rPr lang="tr-TR" dirty="0"/>
              <a:t>gösterdiği tanıklardan başlanarak, olaya bilgisi ve görgüsüyle tanık olduğu tespit edilen veya düşünülen kişilerin ifadesi alınır. Tanık ifadesinin alınmasında en önemli husus, olaya bizzat şahit olanların açık ve belirgin karinelerle ortaya konması; birden fazla kişinin tanık olması durumunda ise yeteri kadar tanık dinlenmesidir. </a:t>
            </a:r>
            <a:endParaRPr lang="tr-TR" dirty="0" smtClean="0"/>
          </a:p>
        </p:txBody>
      </p:sp>
    </p:spTree>
    <p:extLst>
      <p:ext uri="{BB962C8B-B14F-4D97-AF65-F5344CB8AC3E}">
        <p14:creationId xmlns:p14="http://schemas.microsoft.com/office/powerpoint/2010/main" val="15173393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chemeClr val="accent1">
              <a:lumMod val="40000"/>
              <a:lumOff val="6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spcBef>
                <a:spcPts val="1200"/>
              </a:spcBef>
              <a:buNone/>
            </a:pPr>
            <a:r>
              <a:rPr lang="tr-TR" sz="3600" b="1" dirty="0" smtClean="0">
                <a:solidFill>
                  <a:srgbClr val="FF0000"/>
                </a:solidFill>
              </a:rPr>
              <a:t>Müşteki (şikayetçi);</a:t>
            </a:r>
            <a:endParaRPr lang="tr-TR" sz="3600" dirty="0">
              <a:solidFill>
                <a:srgbClr val="FF0000"/>
              </a:solidFill>
            </a:endParaRPr>
          </a:p>
          <a:p>
            <a:pPr fontAlgn="b">
              <a:spcBef>
                <a:spcPct val="0"/>
              </a:spcBef>
              <a:spcAft>
                <a:spcPts val="600"/>
              </a:spcAft>
              <a:buNone/>
            </a:pPr>
            <a:r>
              <a:rPr lang="tr-TR" sz="3600" dirty="0" smtClean="0">
                <a:cs typeface="Arial" charset="0"/>
              </a:rPr>
              <a:t>	Herhangi </a:t>
            </a:r>
            <a:r>
              <a:rPr lang="tr-TR" sz="3600" dirty="0">
                <a:cs typeface="Arial" charset="0"/>
              </a:rPr>
              <a:t>bir eylem ve işlemden fiziksel, mali ya da  manevi zarar gördüğü iddiasıyla yetkili makam ve mercilere yazılı olarak şikâyette bulunan </a:t>
            </a:r>
            <a:r>
              <a:rPr lang="tr-TR" sz="3600" dirty="0" smtClean="0">
                <a:cs typeface="Arial" charset="0"/>
              </a:rPr>
              <a:t>kimsedir.</a:t>
            </a:r>
          </a:p>
          <a:p>
            <a:pPr fontAlgn="b">
              <a:spcBef>
                <a:spcPct val="0"/>
              </a:spcBef>
              <a:spcAft>
                <a:spcPts val="600"/>
              </a:spcAft>
              <a:buNone/>
            </a:pPr>
            <a:r>
              <a:rPr lang="tr-TR" sz="3600" i="1" dirty="0">
                <a:cs typeface="Arial" charset="0"/>
              </a:rPr>
              <a:t>	</a:t>
            </a:r>
            <a:r>
              <a:rPr lang="tr-TR" sz="3600" dirty="0" smtClean="0">
                <a:solidFill>
                  <a:srgbClr val="0070C0"/>
                </a:solidFill>
              </a:rPr>
              <a:t>Yakınan</a:t>
            </a:r>
            <a:r>
              <a:rPr lang="tr-TR" sz="3600" dirty="0">
                <a:solidFill>
                  <a:srgbClr val="0070C0"/>
                </a:solidFill>
              </a:rPr>
              <a:t>, sızlanan, </a:t>
            </a:r>
            <a:r>
              <a:rPr lang="tr-TR" sz="3600" dirty="0" smtClean="0">
                <a:solidFill>
                  <a:srgbClr val="0070C0"/>
                </a:solidFill>
              </a:rPr>
              <a:t>şikâyetçi olan kimsedir </a:t>
            </a:r>
            <a:r>
              <a:rPr lang="tr-TR" sz="1600" dirty="0">
                <a:solidFill>
                  <a:srgbClr val="0070C0"/>
                </a:solidFill>
              </a:rPr>
              <a:t>(TDK Türkçe Sözlük</a:t>
            </a:r>
            <a:r>
              <a:rPr lang="tr-TR" sz="1600" dirty="0" smtClean="0">
                <a:solidFill>
                  <a:srgbClr val="0070C0"/>
                </a:solidFill>
              </a:rPr>
              <a:t>).</a:t>
            </a:r>
            <a:endParaRPr lang="tr-TR" sz="1600" dirty="0">
              <a:solidFill>
                <a:srgbClr val="0070C0"/>
              </a:solidFill>
            </a:endParaRPr>
          </a:p>
        </p:txBody>
      </p:sp>
      <p:sp>
        <p:nvSpPr>
          <p:cNvPr id="4" name="3 Slayt Numarası Yer Tutucusu"/>
          <p:cNvSpPr>
            <a:spLocks noGrp="1"/>
          </p:cNvSpPr>
          <p:nvPr>
            <p:ph type="sldNum" sz="quarter" idx="15"/>
          </p:nvPr>
        </p:nvSpPr>
        <p:spPr/>
        <p:txBody>
          <a:bodyPr/>
          <a:lstStyle/>
          <a:p>
            <a:fld id="{B1DEFA8C-F947-479F-BE07-76B6B3F80BF1}" type="slidenum">
              <a:rPr lang="tr-TR" smtClean="0"/>
              <a:pPr/>
              <a:t>12</a:t>
            </a:fld>
            <a:endParaRPr lang="tr-TR"/>
          </a:p>
        </p:txBody>
      </p:sp>
      <p:sp>
        <p:nvSpPr>
          <p:cNvPr id="7" name="6 Metin kutusu"/>
          <p:cNvSpPr txBox="1"/>
          <p:nvPr/>
        </p:nvSpPr>
        <p:spPr>
          <a:xfrm>
            <a:off x="323528" y="214290"/>
            <a:ext cx="7848872" cy="584775"/>
          </a:xfrm>
          <a:prstGeom prst="rect">
            <a:avLst/>
          </a:prstGeom>
          <a:solidFill>
            <a:schemeClr val="accent1">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TEMEL KAVRAMLAR ve TANIMLAR </a:t>
            </a:r>
            <a:r>
              <a:rPr lang="tr-TR" sz="1400" dirty="0" smtClean="0"/>
              <a:t>9</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415417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120</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27</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Autofit/>
          </a:bodyPr>
          <a:lstStyle/>
          <a:p>
            <a:pPr marL="0" indent="0">
              <a:buNone/>
            </a:pPr>
            <a:r>
              <a:rPr lang="tr-TR" b="1" dirty="0" smtClean="0">
                <a:solidFill>
                  <a:srgbClr val="FF0000"/>
                </a:solidFill>
              </a:rPr>
              <a:t>İnceleme </a:t>
            </a:r>
            <a:r>
              <a:rPr lang="tr-TR" b="1" dirty="0">
                <a:solidFill>
                  <a:srgbClr val="FF0000"/>
                </a:solidFill>
              </a:rPr>
              <a:t>ve Soruşturma (Uygulama) </a:t>
            </a:r>
            <a:r>
              <a:rPr lang="tr-TR" b="1" dirty="0" smtClean="0">
                <a:solidFill>
                  <a:srgbClr val="FF0000"/>
                </a:solidFill>
              </a:rPr>
              <a:t>Süreci-6</a:t>
            </a:r>
            <a:endParaRPr lang="tr-TR" dirty="0">
              <a:solidFill>
                <a:srgbClr val="FF0000"/>
              </a:solidFill>
            </a:endParaRPr>
          </a:p>
          <a:p>
            <a:pPr marL="0" indent="0">
              <a:buNone/>
            </a:pPr>
            <a:r>
              <a:rPr lang="tr-TR" b="1" dirty="0" smtClean="0">
                <a:solidFill>
                  <a:srgbClr val="0070C0"/>
                </a:solidFill>
              </a:rPr>
              <a:t>İspat </a:t>
            </a:r>
            <a:r>
              <a:rPr lang="tr-TR" b="1" dirty="0">
                <a:solidFill>
                  <a:srgbClr val="0070C0"/>
                </a:solidFill>
              </a:rPr>
              <a:t>Araçlarını (Delilleri) </a:t>
            </a:r>
            <a:r>
              <a:rPr lang="tr-TR" b="1" dirty="0" smtClean="0">
                <a:solidFill>
                  <a:srgbClr val="0070C0"/>
                </a:solidFill>
              </a:rPr>
              <a:t>Toplama-5:</a:t>
            </a:r>
          </a:p>
          <a:p>
            <a:pPr marL="0" indent="0">
              <a:buNone/>
            </a:pPr>
            <a:r>
              <a:rPr lang="tr-TR" b="1" dirty="0" smtClean="0"/>
              <a:t>İfadelerin/Bilgilerin Alınması-3</a:t>
            </a:r>
          </a:p>
          <a:p>
            <a:r>
              <a:rPr lang="tr-TR" dirty="0" smtClean="0"/>
              <a:t>İtham </a:t>
            </a:r>
            <a:r>
              <a:rPr lang="tr-TR" dirty="0"/>
              <a:t>edilen ve hakkında bazı konularda iddialar ileri sürülen kişinin ifadesi alınır. İtham edilen kişinin ifadesi alınırken hakkında ileri sürülen iddia/iddialar açık ve net bir şekilde kendisine yöneltilir ve iddialarla ilgili kendisini savunmaya yönelik açıklama yapmasına zaman ve fırsat verilir. İtham edilen kişi açıklamalarını tamamladıktan sonra, açıklanmayan bir iddia ya da husus kalırsa kendisine hatırlatılır, açıklamaları alınır, şayet açıklama yapmayacaksa bu durum tutanağa yansıtılır. </a:t>
            </a:r>
          </a:p>
        </p:txBody>
      </p:sp>
    </p:spTree>
    <p:extLst>
      <p:ext uri="{BB962C8B-B14F-4D97-AF65-F5344CB8AC3E}">
        <p14:creationId xmlns:p14="http://schemas.microsoft.com/office/powerpoint/2010/main" val="120352471"/>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121</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28</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Autofit/>
          </a:bodyPr>
          <a:lstStyle/>
          <a:p>
            <a:pPr marL="0" indent="0">
              <a:buNone/>
            </a:pPr>
            <a:r>
              <a:rPr lang="tr-TR" sz="2200" b="1" dirty="0" smtClean="0">
                <a:solidFill>
                  <a:srgbClr val="FF0000"/>
                </a:solidFill>
              </a:rPr>
              <a:t>İnceleme </a:t>
            </a:r>
            <a:r>
              <a:rPr lang="tr-TR" sz="2200" b="1" dirty="0">
                <a:solidFill>
                  <a:srgbClr val="FF0000"/>
                </a:solidFill>
              </a:rPr>
              <a:t>ve Soruşturma (Uygulama) </a:t>
            </a:r>
            <a:r>
              <a:rPr lang="tr-TR" sz="2200" b="1" dirty="0" smtClean="0">
                <a:solidFill>
                  <a:srgbClr val="FF0000"/>
                </a:solidFill>
              </a:rPr>
              <a:t>Süreci-7</a:t>
            </a:r>
            <a:endParaRPr lang="tr-TR" sz="2200" dirty="0">
              <a:solidFill>
                <a:srgbClr val="FF0000"/>
              </a:solidFill>
            </a:endParaRPr>
          </a:p>
          <a:p>
            <a:pPr marL="0" indent="0">
              <a:buNone/>
            </a:pPr>
            <a:r>
              <a:rPr lang="tr-TR" sz="2200" b="1" dirty="0" smtClean="0">
                <a:solidFill>
                  <a:srgbClr val="0070C0"/>
                </a:solidFill>
              </a:rPr>
              <a:t>İspat </a:t>
            </a:r>
            <a:r>
              <a:rPr lang="tr-TR" sz="2200" b="1" dirty="0">
                <a:solidFill>
                  <a:srgbClr val="0070C0"/>
                </a:solidFill>
              </a:rPr>
              <a:t>Araçlarını (Delilleri) </a:t>
            </a:r>
            <a:r>
              <a:rPr lang="tr-TR" sz="2200" b="1" dirty="0" smtClean="0">
                <a:solidFill>
                  <a:srgbClr val="0070C0"/>
                </a:solidFill>
              </a:rPr>
              <a:t>Toplama-6:</a:t>
            </a:r>
          </a:p>
          <a:p>
            <a:pPr marL="0" indent="0">
              <a:buNone/>
            </a:pPr>
            <a:r>
              <a:rPr lang="tr-TR" sz="2200" b="1" dirty="0" smtClean="0"/>
              <a:t>İfadelerin/Bilgilerin Alınması-4</a:t>
            </a:r>
          </a:p>
          <a:p>
            <a:pPr lvl="0"/>
            <a:r>
              <a:rPr lang="tr-TR" sz="2200" dirty="0" smtClean="0"/>
              <a:t>İfade </a:t>
            </a:r>
            <a:r>
              <a:rPr lang="tr-TR" sz="2200" dirty="0"/>
              <a:t>alınırken sorulacak sorular iddia kapsamında, açık ve anlaşılır olmalıdır. Yanlış anlaşılmaya meydan verecek nitelikte tavır ve söylemlerde bulunulamaz. İfadesi alınanların açıklama yapmasına fırsat verilir ve iddiayla ilgili yazılmasını istediği açıklamalar anlaşılır cümlelerle tutanağa yansıtılır.</a:t>
            </a:r>
          </a:p>
          <a:p>
            <a:pPr lvl="0"/>
            <a:r>
              <a:rPr lang="tr-TR" sz="2200" dirty="0">
                <a:solidFill>
                  <a:srgbClr val="7030A0"/>
                </a:solidFill>
              </a:rPr>
              <a:t>İfadeler teker teker alınır, verilen randevu saatine uyulur. Kişilerin ifadesi alınmaya başlamadan, davet edilme gerekçesi kendisine hatırlatılır, ifade vermeye engel bir halinin olup olmadığı açıklığa kavuşturulur. </a:t>
            </a:r>
          </a:p>
        </p:txBody>
      </p:sp>
    </p:spTree>
    <p:extLst>
      <p:ext uri="{BB962C8B-B14F-4D97-AF65-F5344CB8AC3E}">
        <p14:creationId xmlns:p14="http://schemas.microsoft.com/office/powerpoint/2010/main" val="2099488191"/>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122</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29</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Autofit/>
          </a:bodyPr>
          <a:lstStyle/>
          <a:p>
            <a:pPr marL="0" indent="0">
              <a:buNone/>
            </a:pPr>
            <a:r>
              <a:rPr lang="tr-TR" sz="2000" b="1" dirty="0" smtClean="0">
                <a:solidFill>
                  <a:srgbClr val="FF0000"/>
                </a:solidFill>
              </a:rPr>
              <a:t>İnceleme </a:t>
            </a:r>
            <a:r>
              <a:rPr lang="tr-TR" sz="2000" b="1" dirty="0">
                <a:solidFill>
                  <a:srgbClr val="FF0000"/>
                </a:solidFill>
              </a:rPr>
              <a:t>ve Soruşturma (Uygulama) </a:t>
            </a:r>
            <a:r>
              <a:rPr lang="tr-TR" sz="2000" b="1" dirty="0" smtClean="0">
                <a:solidFill>
                  <a:srgbClr val="FF0000"/>
                </a:solidFill>
              </a:rPr>
              <a:t>Süreci-8</a:t>
            </a:r>
            <a:endParaRPr lang="tr-TR" sz="2000" dirty="0">
              <a:solidFill>
                <a:srgbClr val="FF0000"/>
              </a:solidFill>
            </a:endParaRPr>
          </a:p>
          <a:p>
            <a:pPr marL="0" indent="0">
              <a:buNone/>
            </a:pPr>
            <a:r>
              <a:rPr lang="tr-TR" sz="2000" b="1" dirty="0" smtClean="0">
                <a:solidFill>
                  <a:srgbClr val="0070C0"/>
                </a:solidFill>
              </a:rPr>
              <a:t>İspat </a:t>
            </a:r>
            <a:r>
              <a:rPr lang="tr-TR" sz="2000" b="1" dirty="0">
                <a:solidFill>
                  <a:srgbClr val="0070C0"/>
                </a:solidFill>
              </a:rPr>
              <a:t>Araçlarını (Delilleri) </a:t>
            </a:r>
            <a:r>
              <a:rPr lang="tr-TR" sz="2000" b="1" dirty="0" smtClean="0">
                <a:solidFill>
                  <a:srgbClr val="0070C0"/>
                </a:solidFill>
              </a:rPr>
              <a:t>Toplama-7:</a:t>
            </a:r>
          </a:p>
          <a:p>
            <a:pPr marL="0" indent="0">
              <a:buNone/>
            </a:pPr>
            <a:r>
              <a:rPr lang="tr-TR" sz="2000" b="1" dirty="0" smtClean="0"/>
              <a:t>İfadelerin/Bilgilerin Alınması-5</a:t>
            </a:r>
          </a:p>
          <a:p>
            <a:pPr lvl="0"/>
            <a:r>
              <a:rPr lang="tr-TR" sz="2000" dirty="0" smtClean="0"/>
              <a:t>İfadesi </a:t>
            </a:r>
            <a:r>
              <a:rPr lang="tr-TR" sz="2000" dirty="0"/>
              <a:t>alınacak kişiler genelde sözlü olarak davet edilir. Ancak, ifadesinin alınmasının zorunlu olduğu kanaatine ulaşılan ve ifade vermekten imtina eden kişiler, resmi davetiye ile çağırılır. Bu davetiyede çağırılma gerekçesi açıkça belirtilir. Buna rağmen ilgilinin ifade vermeye gelmemesi halinde, durum mülki amire bildirilerek ilgilinin ifade vermeye getirtilmesi talep edilir. Yine de gelmediği takdirde durum bir tutanakla tespit edilir</a:t>
            </a:r>
            <a:r>
              <a:rPr lang="tr-TR" sz="2000" dirty="0" smtClean="0"/>
              <a:t>.</a:t>
            </a:r>
            <a:endParaRPr lang="tr-TR" sz="2000" dirty="0"/>
          </a:p>
        </p:txBody>
      </p:sp>
    </p:spTree>
    <p:extLst>
      <p:ext uri="{BB962C8B-B14F-4D97-AF65-F5344CB8AC3E}">
        <p14:creationId xmlns:p14="http://schemas.microsoft.com/office/powerpoint/2010/main" val="1568229460"/>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123</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30</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Autofit/>
          </a:bodyPr>
          <a:lstStyle/>
          <a:p>
            <a:pPr marL="0" indent="0">
              <a:buNone/>
            </a:pPr>
            <a:r>
              <a:rPr lang="tr-TR" sz="2000" b="1" dirty="0" smtClean="0">
                <a:solidFill>
                  <a:srgbClr val="FF0000"/>
                </a:solidFill>
              </a:rPr>
              <a:t>İnceleme </a:t>
            </a:r>
            <a:r>
              <a:rPr lang="tr-TR" sz="2000" b="1" dirty="0">
                <a:solidFill>
                  <a:srgbClr val="FF0000"/>
                </a:solidFill>
              </a:rPr>
              <a:t>ve Soruşturma (Uygulama) </a:t>
            </a:r>
            <a:r>
              <a:rPr lang="tr-TR" sz="2000" b="1" dirty="0" smtClean="0">
                <a:solidFill>
                  <a:srgbClr val="FF0000"/>
                </a:solidFill>
              </a:rPr>
              <a:t>Süreci-9</a:t>
            </a:r>
            <a:endParaRPr lang="tr-TR" sz="2000" dirty="0">
              <a:solidFill>
                <a:srgbClr val="FF0000"/>
              </a:solidFill>
            </a:endParaRPr>
          </a:p>
          <a:p>
            <a:pPr marL="0" indent="0">
              <a:buNone/>
            </a:pPr>
            <a:r>
              <a:rPr lang="tr-TR" sz="2000" b="1" dirty="0" smtClean="0">
                <a:solidFill>
                  <a:srgbClr val="0070C0"/>
                </a:solidFill>
              </a:rPr>
              <a:t>İspat </a:t>
            </a:r>
            <a:r>
              <a:rPr lang="tr-TR" sz="2000" b="1" dirty="0">
                <a:solidFill>
                  <a:srgbClr val="0070C0"/>
                </a:solidFill>
              </a:rPr>
              <a:t>Araçlarını (Delilleri) </a:t>
            </a:r>
            <a:r>
              <a:rPr lang="tr-TR" sz="2000" b="1" dirty="0" smtClean="0">
                <a:solidFill>
                  <a:srgbClr val="0070C0"/>
                </a:solidFill>
              </a:rPr>
              <a:t>Toplama-8:</a:t>
            </a:r>
          </a:p>
          <a:p>
            <a:pPr marL="0" indent="0">
              <a:buNone/>
            </a:pPr>
            <a:r>
              <a:rPr lang="tr-TR" sz="2000" b="1" dirty="0" smtClean="0"/>
              <a:t>İfadelerin/Bilgilerin Alınması-6</a:t>
            </a:r>
          </a:p>
          <a:p>
            <a:pPr lvl="0"/>
            <a:r>
              <a:rPr lang="tr-TR" sz="2000" dirty="0" smtClean="0"/>
              <a:t>İnceleme</a:t>
            </a:r>
            <a:r>
              <a:rPr lang="tr-TR" sz="2000" dirty="0"/>
              <a:t>, soruşturma ve ön incelemenin gidişatına göre, daha önce ifadesi alınanların tekrar ifadesinin alınması zorunluluk arz edebilir. Bu durumda, önceki ifade tutanağı değiştirilmeden ek ifade tutanağı düzenlenir.</a:t>
            </a:r>
          </a:p>
          <a:p>
            <a:pPr lvl="0"/>
            <a:r>
              <a:rPr lang="tr-TR" sz="2000" dirty="0">
                <a:solidFill>
                  <a:srgbClr val="7030A0"/>
                </a:solidFill>
              </a:rPr>
              <a:t>Ön inceleme sürecinde, şikâyetçi ve özellikle şikâyet edilen ifade esnasında müdafi (avukat) bulundurmak isteyebilir. Bu durumda, ilgilinin bu yöndeki isteği ile avukatıyla birlikte ifade vermeye geleceği tarih ve saat tutanağa yazılır. Avukatla birlikte alınan ifadede avukatın da ismi tutanağa yazılır ve birlikte imzalanır. Ancak, vekâleten ifade verilemez</a:t>
            </a:r>
            <a:r>
              <a:rPr lang="tr-TR" sz="2000" dirty="0" smtClean="0">
                <a:solidFill>
                  <a:srgbClr val="7030A0"/>
                </a:solidFill>
              </a:rPr>
              <a:t>.</a:t>
            </a:r>
            <a:endParaRPr lang="tr-TR" sz="2000" dirty="0">
              <a:solidFill>
                <a:srgbClr val="7030A0"/>
              </a:solidFill>
            </a:endParaRPr>
          </a:p>
        </p:txBody>
      </p:sp>
    </p:spTree>
    <p:extLst>
      <p:ext uri="{BB962C8B-B14F-4D97-AF65-F5344CB8AC3E}">
        <p14:creationId xmlns:p14="http://schemas.microsoft.com/office/powerpoint/2010/main" val="51348319"/>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124</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31</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Autofit/>
          </a:bodyPr>
          <a:lstStyle/>
          <a:p>
            <a:pPr marL="0" indent="0">
              <a:buNone/>
            </a:pPr>
            <a:r>
              <a:rPr lang="tr-TR" b="1" dirty="0" smtClean="0">
                <a:solidFill>
                  <a:srgbClr val="FF0000"/>
                </a:solidFill>
              </a:rPr>
              <a:t>İnceleme </a:t>
            </a:r>
            <a:r>
              <a:rPr lang="tr-TR" b="1" dirty="0">
                <a:solidFill>
                  <a:srgbClr val="FF0000"/>
                </a:solidFill>
              </a:rPr>
              <a:t>ve Soruşturma (Uygulama) </a:t>
            </a:r>
            <a:r>
              <a:rPr lang="tr-TR" b="1" dirty="0" smtClean="0">
                <a:solidFill>
                  <a:srgbClr val="FF0000"/>
                </a:solidFill>
              </a:rPr>
              <a:t>Süreci-10</a:t>
            </a:r>
            <a:endParaRPr lang="tr-TR" dirty="0">
              <a:solidFill>
                <a:srgbClr val="FF0000"/>
              </a:solidFill>
            </a:endParaRPr>
          </a:p>
          <a:p>
            <a:pPr marL="0" indent="0">
              <a:buNone/>
            </a:pPr>
            <a:r>
              <a:rPr lang="tr-TR" b="1" dirty="0" smtClean="0">
                <a:solidFill>
                  <a:srgbClr val="0070C0"/>
                </a:solidFill>
              </a:rPr>
              <a:t>İspat </a:t>
            </a:r>
            <a:r>
              <a:rPr lang="tr-TR" b="1" dirty="0">
                <a:solidFill>
                  <a:srgbClr val="0070C0"/>
                </a:solidFill>
              </a:rPr>
              <a:t>Araçlarını (Delilleri) </a:t>
            </a:r>
            <a:r>
              <a:rPr lang="tr-TR" b="1" dirty="0" smtClean="0">
                <a:solidFill>
                  <a:srgbClr val="0070C0"/>
                </a:solidFill>
              </a:rPr>
              <a:t>Toplama-9:</a:t>
            </a:r>
          </a:p>
          <a:p>
            <a:pPr marL="0" indent="0">
              <a:buNone/>
            </a:pPr>
            <a:r>
              <a:rPr lang="tr-TR" b="1" dirty="0" smtClean="0"/>
              <a:t>İfadelerin/Bilgilerin Alınması-7</a:t>
            </a:r>
          </a:p>
          <a:p>
            <a:pPr lvl="0"/>
            <a:r>
              <a:rPr lang="tr-TR" dirty="0" smtClean="0"/>
              <a:t>Mülki </a:t>
            </a:r>
            <a:r>
              <a:rPr lang="tr-TR" dirty="0"/>
              <a:t>amirlerin ifadelerine başvurulması gerektiği takdirde, durum ulusal protokol kuralları dâhilinde mülki amire bildirilir. Mülki amirlerin yazılı bilgi vermek istemediklerini belirtmeleri halinde, sözlü olarak alınacak bilgilerle yetinilir.</a:t>
            </a:r>
          </a:p>
          <a:p>
            <a:pPr lvl="0"/>
            <a:r>
              <a:rPr lang="tr-TR" dirty="0">
                <a:solidFill>
                  <a:srgbClr val="7030A0"/>
                </a:solidFill>
              </a:rPr>
              <a:t>Asker kişilerin ifadeleri, bağlı bulunduğu komutanın bilgisi ve izni dâhilinde alınır</a:t>
            </a:r>
            <a:r>
              <a:rPr lang="tr-TR" dirty="0" smtClean="0">
                <a:solidFill>
                  <a:srgbClr val="7030A0"/>
                </a:solidFill>
              </a:rPr>
              <a:t>.</a:t>
            </a:r>
            <a:endParaRPr lang="tr-TR" dirty="0">
              <a:solidFill>
                <a:srgbClr val="7030A0"/>
              </a:solidFill>
            </a:endParaRPr>
          </a:p>
        </p:txBody>
      </p:sp>
    </p:spTree>
    <p:extLst>
      <p:ext uri="{BB962C8B-B14F-4D97-AF65-F5344CB8AC3E}">
        <p14:creationId xmlns:p14="http://schemas.microsoft.com/office/powerpoint/2010/main" val="1608006209"/>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125</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32</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Autofit/>
          </a:bodyPr>
          <a:lstStyle/>
          <a:p>
            <a:pPr marL="0" indent="0">
              <a:buNone/>
            </a:pPr>
            <a:r>
              <a:rPr lang="tr-TR" sz="2000" b="1" dirty="0" smtClean="0">
                <a:solidFill>
                  <a:srgbClr val="FF0000"/>
                </a:solidFill>
              </a:rPr>
              <a:t>İnceleme </a:t>
            </a:r>
            <a:r>
              <a:rPr lang="tr-TR" sz="2000" b="1" dirty="0">
                <a:solidFill>
                  <a:srgbClr val="FF0000"/>
                </a:solidFill>
              </a:rPr>
              <a:t>ve Soruşturma (Uygulama) </a:t>
            </a:r>
            <a:r>
              <a:rPr lang="tr-TR" sz="2000" b="1" dirty="0" smtClean="0">
                <a:solidFill>
                  <a:srgbClr val="FF0000"/>
                </a:solidFill>
              </a:rPr>
              <a:t>Süreci-11</a:t>
            </a:r>
            <a:endParaRPr lang="tr-TR" sz="2000" dirty="0">
              <a:solidFill>
                <a:srgbClr val="FF0000"/>
              </a:solidFill>
            </a:endParaRPr>
          </a:p>
          <a:p>
            <a:pPr marL="0" indent="0">
              <a:buNone/>
            </a:pPr>
            <a:r>
              <a:rPr lang="tr-TR" sz="2000" b="1" dirty="0" smtClean="0">
                <a:solidFill>
                  <a:srgbClr val="0070C0"/>
                </a:solidFill>
              </a:rPr>
              <a:t>İspat </a:t>
            </a:r>
            <a:r>
              <a:rPr lang="tr-TR" sz="2000" b="1" dirty="0">
                <a:solidFill>
                  <a:srgbClr val="0070C0"/>
                </a:solidFill>
              </a:rPr>
              <a:t>Araçlarını (Delilleri) </a:t>
            </a:r>
            <a:r>
              <a:rPr lang="tr-TR" sz="2000" b="1" dirty="0" smtClean="0">
                <a:solidFill>
                  <a:srgbClr val="0070C0"/>
                </a:solidFill>
              </a:rPr>
              <a:t>Toplama-10:</a:t>
            </a:r>
          </a:p>
          <a:p>
            <a:pPr marL="0" indent="0">
              <a:buNone/>
            </a:pPr>
            <a:r>
              <a:rPr lang="tr-TR" sz="2000" b="1" dirty="0" smtClean="0"/>
              <a:t>İfadelerin/Bilgilerin Alınması-8</a:t>
            </a:r>
          </a:p>
          <a:p>
            <a:pPr lvl="0"/>
            <a:r>
              <a:rPr lang="tr-TR" sz="2000" dirty="0" smtClean="0"/>
              <a:t>Tutuklu </a:t>
            </a:r>
            <a:r>
              <a:rPr lang="tr-TR" sz="2000" dirty="0"/>
              <a:t>bulunan kişilerin ifadesinin alınması gerektiğinde, durum ilgili Cumhuriyet savcılığına yazıyla bildirilir ve savcılığın derkenar notu ya da cezaevi müdürlüğüne yazacağı yazının alınmasından sonra cezaevine gidilir ve ilgilinin ifadesi alınır.</a:t>
            </a:r>
          </a:p>
          <a:p>
            <a:pPr lvl="0"/>
            <a:r>
              <a:rPr lang="tr-TR" sz="2000" dirty="0">
                <a:solidFill>
                  <a:srgbClr val="7030A0"/>
                </a:solidFill>
              </a:rPr>
              <a:t>Yabancıların, meramını anlatacak derecede Türkçe bilmeyenlerin, özürlü (engelli) bireylerin, sağır ve dilsizlerin ifadeleri Ceza Muhakemesi Kanununda yer alan hükümlere göre tercüman aracılığıyla alınır ve ifade tutanağı birlikte imzalanır</a:t>
            </a:r>
            <a:r>
              <a:rPr lang="tr-TR" sz="2000" dirty="0" smtClean="0">
                <a:solidFill>
                  <a:srgbClr val="7030A0"/>
                </a:solidFill>
              </a:rPr>
              <a:t>.</a:t>
            </a:r>
            <a:endParaRPr lang="tr-TR" sz="2000" dirty="0">
              <a:solidFill>
                <a:srgbClr val="7030A0"/>
              </a:solidFill>
            </a:endParaRPr>
          </a:p>
        </p:txBody>
      </p:sp>
    </p:spTree>
    <p:extLst>
      <p:ext uri="{BB962C8B-B14F-4D97-AF65-F5344CB8AC3E}">
        <p14:creationId xmlns:p14="http://schemas.microsoft.com/office/powerpoint/2010/main" val="4029028881"/>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126</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a:t>3</a:t>
            </a:r>
            <a:r>
              <a:rPr lang="tr-TR" sz="1400" dirty="0" smtClean="0"/>
              <a:t>3</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Autofit/>
          </a:bodyPr>
          <a:lstStyle/>
          <a:p>
            <a:pPr marL="0" indent="0">
              <a:buNone/>
            </a:pPr>
            <a:r>
              <a:rPr lang="tr-TR" b="1" dirty="0" smtClean="0">
                <a:solidFill>
                  <a:srgbClr val="FF0000"/>
                </a:solidFill>
              </a:rPr>
              <a:t>İnceleme </a:t>
            </a:r>
            <a:r>
              <a:rPr lang="tr-TR" b="1" dirty="0">
                <a:solidFill>
                  <a:srgbClr val="FF0000"/>
                </a:solidFill>
              </a:rPr>
              <a:t>ve Soruşturma (Uygulama) </a:t>
            </a:r>
            <a:r>
              <a:rPr lang="tr-TR" b="1" dirty="0" smtClean="0">
                <a:solidFill>
                  <a:srgbClr val="FF0000"/>
                </a:solidFill>
              </a:rPr>
              <a:t>Süreci-12</a:t>
            </a:r>
            <a:endParaRPr lang="tr-TR" dirty="0">
              <a:solidFill>
                <a:srgbClr val="FF0000"/>
              </a:solidFill>
            </a:endParaRPr>
          </a:p>
          <a:p>
            <a:pPr marL="0" indent="0">
              <a:buNone/>
            </a:pPr>
            <a:r>
              <a:rPr lang="tr-TR" b="1" dirty="0" smtClean="0">
                <a:solidFill>
                  <a:srgbClr val="0070C0"/>
                </a:solidFill>
              </a:rPr>
              <a:t>İspat </a:t>
            </a:r>
            <a:r>
              <a:rPr lang="tr-TR" b="1" dirty="0">
                <a:solidFill>
                  <a:srgbClr val="0070C0"/>
                </a:solidFill>
              </a:rPr>
              <a:t>Araçlarını (Delilleri) </a:t>
            </a:r>
            <a:r>
              <a:rPr lang="tr-TR" b="1" dirty="0" smtClean="0">
                <a:solidFill>
                  <a:srgbClr val="0070C0"/>
                </a:solidFill>
              </a:rPr>
              <a:t>Toplama-11:</a:t>
            </a:r>
          </a:p>
          <a:p>
            <a:pPr marL="0" indent="0">
              <a:buNone/>
            </a:pPr>
            <a:r>
              <a:rPr lang="tr-TR" b="1" dirty="0" smtClean="0"/>
              <a:t>İfadelerin/Bilgilerin Alınması-9</a:t>
            </a:r>
          </a:p>
          <a:p>
            <a:pPr lvl="0"/>
            <a:r>
              <a:rPr lang="tr-TR" dirty="0" smtClean="0"/>
              <a:t>Hastanede yatan hasta kişilerin ifadeleri, hastane yönetiminin bilgisi dâhilinde ve doktorun yazılı izniyle alınır. </a:t>
            </a:r>
          </a:p>
          <a:p>
            <a:pPr lvl="0"/>
            <a:r>
              <a:rPr lang="tr-TR" dirty="0" smtClean="0">
                <a:solidFill>
                  <a:srgbClr val="7030A0"/>
                </a:solidFill>
              </a:rPr>
              <a:t>Öğrencilerin ifadeleri alınırken, psikolojik açıdan etkilenmemeleri için rehberlik servisi, rehber öğretmen veya psikolog ile işbirliği yapılarak gerekli önlemler alınır. </a:t>
            </a:r>
          </a:p>
        </p:txBody>
      </p:sp>
    </p:spTree>
    <p:extLst>
      <p:ext uri="{BB962C8B-B14F-4D97-AF65-F5344CB8AC3E}">
        <p14:creationId xmlns:p14="http://schemas.microsoft.com/office/powerpoint/2010/main" val="358830046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127</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3</a:t>
            </a:r>
            <a:r>
              <a:rPr lang="tr-TR" sz="1400" dirty="0"/>
              <a:t>4</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Autofit/>
          </a:bodyPr>
          <a:lstStyle/>
          <a:p>
            <a:pPr marL="0" indent="0">
              <a:buNone/>
            </a:pPr>
            <a:r>
              <a:rPr lang="tr-TR" sz="2000" b="1" dirty="0" smtClean="0">
                <a:solidFill>
                  <a:srgbClr val="FF0000"/>
                </a:solidFill>
              </a:rPr>
              <a:t>İnceleme </a:t>
            </a:r>
            <a:r>
              <a:rPr lang="tr-TR" sz="2000" b="1" dirty="0">
                <a:solidFill>
                  <a:srgbClr val="FF0000"/>
                </a:solidFill>
              </a:rPr>
              <a:t>ve Soruşturma (Uygulama) </a:t>
            </a:r>
            <a:r>
              <a:rPr lang="tr-TR" sz="2000" b="1" dirty="0" smtClean="0">
                <a:solidFill>
                  <a:srgbClr val="FF0000"/>
                </a:solidFill>
              </a:rPr>
              <a:t>Süreci-13</a:t>
            </a:r>
            <a:endParaRPr lang="tr-TR" sz="2000" dirty="0">
              <a:solidFill>
                <a:srgbClr val="FF0000"/>
              </a:solidFill>
            </a:endParaRPr>
          </a:p>
          <a:p>
            <a:pPr marL="0" indent="0">
              <a:buNone/>
            </a:pPr>
            <a:r>
              <a:rPr lang="tr-TR" sz="2000" b="1" dirty="0" smtClean="0">
                <a:solidFill>
                  <a:srgbClr val="0070C0"/>
                </a:solidFill>
              </a:rPr>
              <a:t>İspat </a:t>
            </a:r>
            <a:r>
              <a:rPr lang="tr-TR" sz="2000" b="1" dirty="0">
                <a:solidFill>
                  <a:srgbClr val="0070C0"/>
                </a:solidFill>
              </a:rPr>
              <a:t>Araçlarını (Delilleri) </a:t>
            </a:r>
            <a:r>
              <a:rPr lang="tr-TR" sz="2000" b="1" dirty="0" smtClean="0">
                <a:solidFill>
                  <a:srgbClr val="0070C0"/>
                </a:solidFill>
              </a:rPr>
              <a:t>Toplama-12:</a:t>
            </a:r>
          </a:p>
          <a:p>
            <a:pPr marL="0" indent="0">
              <a:buNone/>
            </a:pPr>
            <a:r>
              <a:rPr lang="tr-TR" sz="2000" b="1" dirty="0" smtClean="0"/>
              <a:t>İfadelerin/Bilgilerin Alınması-10</a:t>
            </a:r>
          </a:p>
          <a:p>
            <a:pPr lvl="0"/>
            <a:r>
              <a:rPr lang="tr-TR" sz="2000" dirty="0" smtClean="0"/>
              <a:t>Okur-yazar </a:t>
            </a:r>
            <a:r>
              <a:rPr lang="tr-TR" sz="2000" dirty="0"/>
              <a:t>olmayan ve yazılanları bizzat okuyamayanlar ile âmâların ifadesi alınırken, imza aşamasında müşahit olarak bir veya iki kişi davet edilir; ifade soruşturmacı ile davet edilenler tarafından okunur. İfade veren okunanların kendi beyanı olduğunu bildirmesi üzerine ifade tutanağı soruşturmacı ve ifade veren tarafından imzalanır veya parmak bastırılır. İmza aşamasında davet edilen kişi/kişiler de, soruşturmacının daveti üzerine geldiklerini, ifadeyi okuduklarını, ifade verenin okuduklarının kendi açıklaması olduğunu bildirdiğini belirterek ifade tutanağının alt kısmını imzalar</a:t>
            </a:r>
            <a:r>
              <a:rPr lang="tr-TR" sz="2000" dirty="0" smtClean="0"/>
              <a:t>.</a:t>
            </a:r>
            <a:endParaRPr lang="tr-TR" sz="2000" dirty="0"/>
          </a:p>
        </p:txBody>
      </p:sp>
    </p:spTree>
    <p:extLst>
      <p:ext uri="{BB962C8B-B14F-4D97-AF65-F5344CB8AC3E}">
        <p14:creationId xmlns:p14="http://schemas.microsoft.com/office/powerpoint/2010/main" val="583904081"/>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128</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35</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Autofit/>
          </a:bodyPr>
          <a:lstStyle/>
          <a:p>
            <a:pPr marL="0" indent="0">
              <a:buNone/>
            </a:pPr>
            <a:r>
              <a:rPr lang="tr-TR" b="1" dirty="0" smtClean="0">
                <a:solidFill>
                  <a:srgbClr val="FF0000"/>
                </a:solidFill>
              </a:rPr>
              <a:t>İnceleme </a:t>
            </a:r>
            <a:r>
              <a:rPr lang="tr-TR" b="1" dirty="0">
                <a:solidFill>
                  <a:srgbClr val="FF0000"/>
                </a:solidFill>
              </a:rPr>
              <a:t>ve Soruşturma (Uygulama) </a:t>
            </a:r>
            <a:r>
              <a:rPr lang="tr-TR" b="1" dirty="0" smtClean="0">
                <a:solidFill>
                  <a:srgbClr val="FF0000"/>
                </a:solidFill>
              </a:rPr>
              <a:t>Süreci-14</a:t>
            </a:r>
            <a:endParaRPr lang="tr-TR" dirty="0">
              <a:solidFill>
                <a:srgbClr val="FF0000"/>
              </a:solidFill>
            </a:endParaRPr>
          </a:p>
          <a:p>
            <a:pPr marL="0" indent="0">
              <a:buNone/>
            </a:pPr>
            <a:r>
              <a:rPr lang="tr-TR" b="1" dirty="0" smtClean="0">
                <a:solidFill>
                  <a:srgbClr val="0070C0"/>
                </a:solidFill>
              </a:rPr>
              <a:t>İspat </a:t>
            </a:r>
            <a:r>
              <a:rPr lang="tr-TR" b="1" dirty="0">
                <a:solidFill>
                  <a:srgbClr val="0070C0"/>
                </a:solidFill>
              </a:rPr>
              <a:t>Araçlarını (Delilleri) </a:t>
            </a:r>
            <a:r>
              <a:rPr lang="tr-TR" b="1" dirty="0" smtClean="0">
                <a:solidFill>
                  <a:srgbClr val="0070C0"/>
                </a:solidFill>
              </a:rPr>
              <a:t>Toplama-13:</a:t>
            </a:r>
          </a:p>
          <a:p>
            <a:pPr marL="0" indent="0">
              <a:buNone/>
            </a:pPr>
            <a:r>
              <a:rPr lang="tr-TR" b="1" dirty="0" smtClean="0"/>
              <a:t>İfadelerin/Bilgilerin Alınması-11</a:t>
            </a:r>
            <a:endParaRPr lang="tr-TR" dirty="0"/>
          </a:p>
          <a:p>
            <a:pPr lvl="0"/>
            <a:r>
              <a:rPr lang="tr-TR" dirty="0"/>
              <a:t>İfadelerin zorunlu hallerde soruşturmacı tarafından alınamaması durumunda, düzenlenecek bir talimata göre, ifadesi alınacak kişilerin görev yaptığı yerdeki bir yetkiliye de aldırılması mümkündür. İfade almak için yetkilendirilen kişiye “naip”, ifadesi alınacak kişiden istenecek bilgi ve sorulacak sorulara ilişkin olarak düzenlenen talimata da “istinabe talimatı” denir. </a:t>
            </a:r>
          </a:p>
        </p:txBody>
      </p:sp>
    </p:spTree>
    <p:extLst>
      <p:ext uri="{BB962C8B-B14F-4D97-AF65-F5344CB8AC3E}">
        <p14:creationId xmlns:p14="http://schemas.microsoft.com/office/powerpoint/2010/main" val="2782686894"/>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129</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36</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Autofit/>
          </a:bodyPr>
          <a:lstStyle/>
          <a:p>
            <a:pPr marL="0" indent="0">
              <a:buNone/>
            </a:pPr>
            <a:r>
              <a:rPr lang="tr-TR" b="1" dirty="0" smtClean="0">
                <a:solidFill>
                  <a:srgbClr val="FF0000"/>
                </a:solidFill>
              </a:rPr>
              <a:t>İnceleme </a:t>
            </a:r>
            <a:r>
              <a:rPr lang="tr-TR" b="1" dirty="0">
                <a:solidFill>
                  <a:srgbClr val="FF0000"/>
                </a:solidFill>
              </a:rPr>
              <a:t>ve Soruşturma (Uygulama) </a:t>
            </a:r>
            <a:r>
              <a:rPr lang="tr-TR" b="1" dirty="0" smtClean="0">
                <a:solidFill>
                  <a:srgbClr val="FF0000"/>
                </a:solidFill>
              </a:rPr>
              <a:t>Süreci-15</a:t>
            </a:r>
            <a:endParaRPr lang="tr-TR" dirty="0">
              <a:solidFill>
                <a:srgbClr val="FF0000"/>
              </a:solidFill>
            </a:endParaRPr>
          </a:p>
          <a:p>
            <a:pPr marL="0" indent="0">
              <a:buNone/>
            </a:pPr>
            <a:r>
              <a:rPr lang="tr-TR" b="1" dirty="0" smtClean="0">
                <a:solidFill>
                  <a:srgbClr val="0070C0"/>
                </a:solidFill>
              </a:rPr>
              <a:t>İspat </a:t>
            </a:r>
            <a:r>
              <a:rPr lang="tr-TR" b="1" dirty="0">
                <a:solidFill>
                  <a:srgbClr val="0070C0"/>
                </a:solidFill>
              </a:rPr>
              <a:t>Araçlarını (Delilleri) </a:t>
            </a:r>
            <a:r>
              <a:rPr lang="tr-TR" b="1" dirty="0" smtClean="0">
                <a:solidFill>
                  <a:srgbClr val="0070C0"/>
                </a:solidFill>
              </a:rPr>
              <a:t>Toplama-14:</a:t>
            </a:r>
          </a:p>
          <a:p>
            <a:pPr marL="0" indent="0">
              <a:buNone/>
            </a:pPr>
            <a:r>
              <a:rPr lang="tr-TR" b="1" dirty="0" smtClean="0"/>
              <a:t>İfadelerin/Bilgilerin Alınması-12</a:t>
            </a:r>
            <a:endParaRPr lang="tr-TR" dirty="0"/>
          </a:p>
          <a:p>
            <a:pPr lvl="0"/>
            <a:r>
              <a:rPr lang="tr-TR" dirty="0" smtClean="0"/>
              <a:t>Raporlu </a:t>
            </a:r>
            <a:r>
              <a:rPr lang="tr-TR" dirty="0"/>
              <a:t>ve izinli olanlar ile tatil günlerinde ifadesinin alınmasına ihtiyaç duyulanların ifade tutanaklarında, kendi istekleri ile ifade verdikleri ve ifade vermeye engel hallerinin bulunmadığı açıkça belirtilir.</a:t>
            </a:r>
          </a:p>
          <a:p>
            <a:pPr lvl="0"/>
            <a:r>
              <a:rPr lang="tr-TR" dirty="0">
                <a:solidFill>
                  <a:srgbClr val="7030A0"/>
                </a:solidFill>
              </a:rPr>
              <a:t>Ön incelemede tanık olarak ifadesi alınanlara, Ceza Muhakemesi Kanununda yer alan hükümlere göre yemin ettirilir. Ancak, dinlenme sırasında </a:t>
            </a:r>
            <a:r>
              <a:rPr lang="tr-TR" dirty="0" err="1">
                <a:solidFill>
                  <a:srgbClr val="7030A0"/>
                </a:solidFill>
              </a:rPr>
              <a:t>onbeş</a:t>
            </a:r>
            <a:r>
              <a:rPr lang="tr-TR" dirty="0">
                <a:solidFill>
                  <a:srgbClr val="7030A0"/>
                </a:solidFill>
              </a:rPr>
              <a:t> yaşını doldurmamış olanlara yemin ettirilmez</a:t>
            </a:r>
            <a:r>
              <a:rPr lang="tr-TR" dirty="0" smtClean="0">
                <a:solidFill>
                  <a:srgbClr val="7030A0"/>
                </a:solidFill>
              </a:rPr>
              <a:t>.</a:t>
            </a:r>
            <a:endParaRPr lang="tr-TR" dirty="0">
              <a:solidFill>
                <a:srgbClr val="7030A0"/>
              </a:solidFill>
            </a:endParaRPr>
          </a:p>
        </p:txBody>
      </p:sp>
    </p:spTree>
    <p:extLst>
      <p:ext uri="{BB962C8B-B14F-4D97-AF65-F5344CB8AC3E}">
        <p14:creationId xmlns:p14="http://schemas.microsoft.com/office/powerpoint/2010/main" val="32716223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chemeClr val="accent1">
              <a:lumMod val="40000"/>
              <a:lumOff val="6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fontAlgn="b">
              <a:spcBef>
                <a:spcPct val="0"/>
              </a:spcBef>
              <a:spcAft>
                <a:spcPts val="600"/>
              </a:spcAft>
              <a:buNone/>
            </a:pPr>
            <a:r>
              <a:rPr lang="tr-TR" sz="3600" dirty="0">
                <a:solidFill>
                  <a:srgbClr val="FF0000"/>
                </a:solidFill>
                <a:effectLst>
                  <a:outerShdw blurRad="38100" dist="38100" dir="2700000" algn="tl">
                    <a:srgbClr val="C0C0C0"/>
                  </a:outerShdw>
                </a:effectLst>
                <a:cs typeface="Arial" charset="0"/>
              </a:rPr>
              <a:t>Muhbir (İhbarcı</a:t>
            </a:r>
            <a:r>
              <a:rPr lang="tr-TR" sz="3600" dirty="0" smtClean="0">
                <a:solidFill>
                  <a:srgbClr val="FF0000"/>
                </a:solidFill>
                <a:effectLst>
                  <a:outerShdw blurRad="38100" dist="38100" dir="2700000" algn="tl">
                    <a:srgbClr val="C0C0C0"/>
                  </a:outerShdw>
                </a:effectLst>
                <a:cs typeface="Arial" charset="0"/>
              </a:rPr>
              <a:t>);</a:t>
            </a:r>
            <a:endParaRPr lang="tr-TR" sz="3600" dirty="0">
              <a:solidFill>
                <a:srgbClr val="FF0000"/>
              </a:solidFill>
              <a:effectLst>
                <a:outerShdw blurRad="38100" dist="38100" dir="2700000" algn="tl">
                  <a:srgbClr val="C0C0C0"/>
                </a:outerShdw>
              </a:effectLst>
              <a:cs typeface="Arial" charset="0"/>
            </a:endParaRPr>
          </a:p>
          <a:p>
            <a:pPr fontAlgn="b">
              <a:spcBef>
                <a:spcPct val="0"/>
              </a:spcBef>
              <a:spcAft>
                <a:spcPts val="600"/>
              </a:spcAft>
              <a:buNone/>
            </a:pPr>
            <a:r>
              <a:rPr lang="tr-TR" sz="3600" dirty="0">
                <a:solidFill>
                  <a:srgbClr val="FF0000"/>
                </a:solidFill>
                <a:effectLst>
                  <a:outerShdw blurRad="38100" dist="38100" dir="2700000" algn="tl">
                    <a:srgbClr val="C0C0C0"/>
                  </a:outerShdw>
                </a:effectLst>
                <a:cs typeface="Arial" charset="0"/>
              </a:rPr>
              <a:t>	</a:t>
            </a:r>
            <a:r>
              <a:rPr lang="tr-TR" sz="3600" dirty="0" smtClean="0">
                <a:cs typeface="Arial" charset="0"/>
              </a:rPr>
              <a:t>Herhangi </a:t>
            </a:r>
            <a:r>
              <a:rPr lang="tr-TR" sz="3600" dirty="0">
                <a:cs typeface="Arial" charset="0"/>
              </a:rPr>
              <a:t>bir eylem ve işlemden fiziksel, </a:t>
            </a:r>
            <a:r>
              <a:rPr lang="tr-TR" sz="3600" dirty="0" smtClean="0">
                <a:cs typeface="Arial" charset="0"/>
              </a:rPr>
              <a:t>mali veya manevi </a:t>
            </a:r>
            <a:r>
              <a:rPr lang="tr-TR" sz="3600" dirty="0">
                <a:cs typeface="Arial" charset="0"/>
              </a:rPr>
              <a:t>zarar görmediği </a:t>
            </a:r>
            <a:r>
              <a:rPr lang="tr-TR" sz="3600" dirty="0" smtClean="0">
                <a:cs typeface="Arial" charset="0"/>
              </a:rPr>
              <a:t>halde, hata </a:t>
            </a:r>
            <a:r>
              <a:rPr lang="tr-TR" sz="3600" dirty="0">
                <a:cs typeface="Arial" charset="0"/>
              </a:rPr>
              <a:t>ya da suç niteliğindeki bir eylem ve işlemi resmi makam ve mercilere sözlü veya yazılı olarak ileten </a:t>
            </a:r>
            <a:r>
              <a:rPr lang="tr-TR" sz="3600" dirty="0" smtClean="0">
                <a:cs typeface="Arial" charset="0"/>
              </a:rPr>
              <a:t>kimsedir.</a:t>
            </a:r>
            <a:endParaRPr lang="tr-TR" sz="3600" dirty="0" smtClean="0">
              <a:solidFill>
                <a:srgbClr val="FF0000"/>
              </a:solidFill>
              <a:cs typeface="Arial" charset="0"/>
            </a:endParaRPr>
          </a:p>
        </p:txBody>
      </p:sp>
      <p:sp>
        <p:nvSpPr>
          <p:cNvPr id="4" name="3 Slayt Numarası Yer Tutucusu"/>
          <p:cNvSpPr>
            <a:spLocks noGrp="1"/>
          </p:cNvSpPr>
          <p:nvPr>
            <p:ph type="sldNum" sz="quarter" idx="15"/>
          </p:nvPr>
        </p:nvSpPr>
        <p:spPr/>
        <p:txBody>
          <a:bodyPr/>
          <a:lstStyle/>
          <a:p>
            <a:fld id="{B1DEFA8C-F947-479F-BE07-76B6B3F80BF1}" type="slidenum">
              <a:rPr lang="tr-TR" smtClean="0"/>
              <a:pPr/>
              <a:t>13</a:t>
            </a:fld>
            <a:endParaRPr lang="tr-TR"/>
          </a:p>
        </p:txBody>
      </p:sp>
      <p:sp>
        <p:nvSpPr>
          <p:cNvPr id="7" name="6 Metin kutusu"/>
          <p:cNvSpPr txBox="1"/>
          <p:nvPr/>
        </p:nvSpPr>
        <p:spPr>
          <a:xfrm>
            <a:off x="323528" y="214290"/>
            <a:ext cx="7848872" cy="584775"/>
          </a:xfrm>
          <a:prstGeom prst="rect">
            <a:avLst/>
          </a:prstGeom>
          <a:solidFill>
            <a:schemeClr val="accent1">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TEMEL KAVRAMLAR ve TANIMLAR </a:t>
            </a:r>
            <a:r>
              <a:rPr lang="tr-TR" sz="1400" dirty="0" smtClean="0"/>
              <a:t>10</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4154177"/>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130</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37</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Autofit/>
          </a:bodyPr>
          <a:lstStyle/>
          <a:p>
            <a:pPr marL="0" indent="0">
              <a:buNone/>
            </a:pPr>
            <a:r>
              <a:rPr lang="tr-TR" sz="2000" b="1" dirty="0" smtClean="0">
                <a:solidFill>
                  <a:srgbClr val="FF0000"/>
                </a:solidFill>
              </a:rPr>
              <a:t>İnceleme </a:t>
            </a:r>
            <a:r>
              <a:rPr lang="tr-TR" sz="2000" b="1" dirty="0">
                <a:solidFill>
                  <a:srgbClr val="FF0000"/>
                </a:solidFill>
              </a:rPr>
              <a:t>ve Soruşturma (Uygulama) </a:t>
            </a:r>
            <a:r>
              <a:rPr lang="tr-TR" sz="2000" b="1" dirty="0" smtClean="0">
                <a:solidFill>
                  <a:srgbClr val="FF0000"/>
                </a:solidFill>
              </a:rPr>
              <a:t>Süreci-16</a:t>
            </a:r>
            <a:endParaRPr lang="tr-TR" sz="2000" dirty="0">
              <a:solidFill>
                <a:srgbClr val="FF0000"/>
              </a:solidFill>
            </a:endParaRPr>
          </a:p>
          <a:p>
            <a:pPr marL="0" indent="0">
              <a:buNone/>
            </a:pPr>
            <a:r>
              <a:rPr lang="tr-TR" sz="2000" b="1" dirty="0" smtClean="0">
                <a:solidFill>
                  <a:srgbClr val="0070C0"/>
                </a:solidFill>
              </a:rPr>
              <a:t>Bilirkişi </a:t>
            </a:r>
            <a:r>
              <a:rPr lang="tr-TR" sz="2000" b="1" dirty="0">
                <a:solidFill>
                  <a:srgbClr val="0070C0"/>
                </a:solidFill>
              </a:rPr>
              <a:t>Görüşünün </a:t>
            </a:r>
            <a:r>
              <a:rPr lang="tr-TR" sz="2000" b="1" dirty="0" smtClean="0">
                <a:solidFill>
                  <a:srgbClr val="0070C0"/>
                </a:solidFill>
              </a:rPr>
              <a:t>Alınması:</a:t>
            </a:r>
          </a:p>
          <a:p>
            <a:pPr marL="0" indent="0">
              <a:buNone/>
            </a:pPr>
            <a:r>
              <a:rPr lang="tr-TR" sz="2200" dirty="0" smtClean="0"/>
              <a:t>Çözümü </a:t>
            </a:r>
            <a:r>
              <a:rPr lang="tr-TR" sz="2200" dirty="0"/>
              <a:t>uzmanlığı, özel veya teknik bilgiyi gerektiren hâllerde bilirkişi görüşünün alınmasına karar verilebilir. Ancak müfettişlik mesleğinin gerektirdiği genel ve hukukî bilgi ile çözülmesi olanaklı konularda bilirkişi görevlendirilemez. Bilirkişi olarak görevlendirilecek kişinin, konuyla ilgili olarak yeterli teknik bilgi ve tecrübeye sahip, alanının uzmanı olmasına özen gösterilir ve mümkün olduğu ölçüde inceleme, soruşturma ve ön inceleme yapılan kurum dışından görevlendirme yapılır. Bilirkişiler, incelenen konunun özelliğine göre, adalet komisyonunca belirlenenler arasından da görevlendirilebilir. </a:t>
            </a:r>
          </a:p>
        </p:txBody>
      </p:sp>
    </p:spTree>
    <p:extLst>
      <p:ext uri="{BB962C8B-B14F-4D97-AF65-F5344CB8AC3E}">
        <p14:creationId xmlns:p14="http://schemas.microsoft.com/office/powerpoint/2010/main" val="944251989"/>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131</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38</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Autofit/>
          </a:bodyPr>
          <a:lstStyle/>
          <a:p>
            <a:pPr marL="0" indent="0">
              <a:buNone/>
            </a:pPr>
            <a:r>
              <a:rPr lang="tr-TR" sz="2000" b="1" dirty="0" smtClean="0">
                <a:solidFill>
                  <a:srgbClr val="FF0000"/>
                </a:solidFill>
              </a:rPr>
              <a:t>İnceleme </a:t>
            </a:r>
            <a:r>
              <a:rPr lang="tr-TR" sz="2000" b="1" dirty="0">
                <a:solidFill>
                  <a:srgbClr val="FF0000"/>
                </a:solidFill>
              </a:rPr>
              <a:t>ve Soruşturma (Uygulama) </a:t>
            </a:r>
            <a:r>
              <a:rPr lang="tr-TR" sz="2000" b="1" dirty="0" smtClean="0">
                <a:solidFill>
                  <a:srgbClr val="FF0000"/>
                </a:solidFill>
              </a:rPr>
              <a:t>Süreci-17</a:t>
            </a:r>
            <a:endParaRPr lang="tr-TR" sz="2000" dirty="0">
              <a:solidFill>
                <a:srgbClr val="FF0000"/>
              </a:solidFill>
            </a:endParaRPr>
          </a:p>
          <a:p>
            <a:pPr marL="0" indent="0">
              <a:buNone/>
            </a:pPr>
            <a:r>
              <a:rPr lang="tr-TR" sz="2000" b="1" dirty="0" smtClean="0">
                <a:solidFill>
                  <a:srgbClr val="0070C0"/>
                </a:solidFill>
              </a:rPr>
              <a:t>Komisyon </a:t>
            </a:r>
            <a:r>
              <a:rPr lang="tr-TR" sz="2000" b="1" dirty="0">
                <a:solidFill>
                  <a:srgbClr val="0070C0"/>
                </a:solidFill>
              </a:rPr>
              <a:t>veya Teknik Heyet Oluşturulması: </a:t>
            </a:r>
            <a:endParaRPr lang="tr-TR" sz="2000" b="1" dirty="0" smtClean="0">
              <a:solidFill>
                <a:srgbClr val="0070C0"/>
              </a:solidFill>
            </a:endParaRPr>
          </a:p>
          <a:p>
            <a:pPr marL="0" indent="0">
              <a:buNone/>
            </a:pPr>
            <a:r>
              <a:rPr lang="tr-TR" dirty="0" smtClean="0"/>
              <a:t>İnceleme</a:t>
            </a:r>
            <a:r>
              <a:rPr lang="tr-TR" dirty="0"/>
              <a:t>, soruşturma ve ön inceleme sırasında teknik mahiyetteki bazı konuların açıklığa kavuşturulması veya bazı malzemelerin muayene, kontrol ve sayımının yapılması gerektiği durumlarda, soruşturmacı tarafından teknik bir heyet veya komisyon kurulabilir. Bu tür görevlendirmelerde üyelerin görev tanımları, hangi konularda neler yapacakları, ne zaman sonuçlandıracakları ve nasıl bir rapor/tutanak hazırlayacakları net olarak belirtilir</a:t>
            </a:r>
            <a:r>
              <a:rPr lang="tr-TR" dirty="0" smtClean="0"/>
              <a:t>.</a:t>
            </a:r>
            <a:endParaRPr lang="tr-TR" dirty="0"/>
          </a:p>
        </p:txBody>
      </p:sp>
    </p:spTree>
    <p:extLst>
      <p:ext uri="{BB962C8B-B14F-4D97-AF65-F5344CB8AC3E}">
        <p14:creationId xmlns:p14="http://schemas.microsoft.com/office/powerpoint/2010/main" val="2228832996"/>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132</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39</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Autofit/>
          </a:bodyPr>
          <a:lstStyle/>
          <a:p>
            <a:pPr marL="0" indent="0">
              <a:buNone/>
            </a:pPr>
            <a:r>
              <a:rPr lang="tr-TR" b="1" dirty="0" smtClean="0">
                <a:solidFill>
                  <a:srgbClr val="FF0000"/>
                </a:solidFill>
              </a:rPr>
              <a:t>İnceleme </a:t>
            </a:r>
            <a:r>
              <a:rPr lang="tr-TR" b="1" dirty="0">
                <a:solidFill>
                  <a:srgbClr val="FF0000"/>
                </a:solidFill>
              </a:rPr>
              <a:t>ve Soruşturma (Uygulama) </a:t>
            </a:r>
            <a:r>
              <a:rPr lang="tr-TR" b="1" dirty="0" smtClean="0">
                <a:solidFill>
                  <a:srgbClr val="FF0000"/>
                </a:solidFill>
              </a:rPr>
              <a:t>Süreci-18</a:t>
            </a:r>
            <a:endParaRPr lang="tr-TR" dirty="0">
              <a:solidFill>
                <a:srgbClr val="FF0000"/>
              </a:solidFill>
            </a:endParaRPr>
          </a:p>
          <a:p>
            <a:pPr marL="0" indent="0">
              <a:buNone/>
            </a:pPr>
            <a:r>
              <a:rPr lang="tr-TR" b="1" dirty="0" smtClean="0">
                <a:solidFill>
                  <a:srgbClr val="0070C0"/>
                </a:solidFill>
              </a:rPr>
              <a:t>Keşif </a:t>
            </a:r>
            <a:r>
              <a:rPr lang="tr-TR" b="1" dirty="0">
                <a:solidFill>
                  <a:srgbClr val="0070C0"/>
                </a:solidFill>
              </a:rPr>
              <a:t>Yapılması: </a:t>
            </a:r>
            <a:endParaRPr lang="tr-TR" b="1" dirty="0" smtClean="0">
              <a:solidFill>
                <a:srgbClr val="0070C0"/>
              </a:solidFill>
            </a:endParaRPr>
          </a:p>
          <a:p>
            <a:pPr marL="0" indent="0">
              <a:buNone/>
            </a:pPr>
            <a:r>
              <a:rPr lang="tr-TR" dirty="0" smtClean="0"/>
              <a:t>İnceleme</a:t>
            </a:r>
            <a:r>
              <a:rPr lang="tr-TR" dirty="0"/>
              <a:t>, soruşturma ve ön inceleme sırasında da olay yerinde inceleme yapma, ses ve görüntü kayıtlarını dinleme gibi faaliyetlere gerek duyulabilir. Özellikle, arkasında iz bırakan olaylarda olay yerinin incelemesi soruşturmacının olayı açıklığa kavuşturmasına katkı sağlayabilir. Keşif sırasında tanık dinlenebilir.</a:t>
            </a:r>
          </a:p>
          <a:p>
            <a:pPr marL="0" indent="0">
              <a:buNone/>
            </a:pPr>
            <a:endParaRPr lang="tr-TR" b="1" dirty="0">
              <a:solidFill>
                <a:srgbClr val="0070C0"/>
              </a:solidFill>
            </a:endParaRPr>
          </a:p>
        </p:txBody>
      </p:sp>
    </p:spTree>
    <p:extLst>
      <p:ext uri="{BB962C8B-B14F-4D97-AF65-F5344CB8AC3E}">
        <p14:creationId xmlns:p14="http://schemas.microsoft.com/office/powerpoint/2010/main" val="2228832996"/>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133</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40</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b="1" dirty="0" smtClean="0">
                <a:solidFill>
                  <a:srgbClr val="FF0000"/>
                </a:solidFill>
              </a:rPr>
              <a:t>Değerlendirme </a:t>
            </a:r>
            <a:r>
              <a:rPr lang="tr-TR" b="1" dirty="0">
                <a:solidFill>
                  <a:srgbClr val="FF0000"/>
                </a:solidFill>
              </a:rPr>
              <a:t>ve Karar </a:t>
            </a:r>
            <a:r>
              <a:rPr lang="tr-TR" b="1" dirty="0" smtClean="0">
                <a:solidFill>
                  <a:srgbClr val="FF0000"/>
                </a:solidFill>
              </a:rPr>
              <a:t>Süreci-1</a:t>
            </a:r>
          </a:p>
          <a:p>
            <a:pPr marL="0" indent="0">
              <a:buNone/>
            </a:pPr>
            <a:r>
              <a:rPr lang="tr-TR" sz="1800" b="1" dirty="0" smtClean="0">
                <a:solidFill>
                  <a:srgbClr val="0070C0"/>
                </a:solidFill>
              </a:rPr>
              <a:t>İspat </a:t>
            </a:r>
            <a:r>
              <a:rPr lang="tr-TR" sz="1800" b="1" dirty="0">
                <a:solidFill>
                  <a:srgbClr val="0070C0"/>
                </a:solidFill>
              </a:rPr>
              <a:t>Araçlarını Değerlendirme ve Olayı Açıklığa </a:t>
            </a:r>
            <a:r>
              <a:rPr lang="tr-TR" sz="1800" b="1" dirty="0" smtClean="0">
                <a:solidFill>
                  <a:srgbClr val="0070C0"/>
                </a:solidFill>
              </a:rPr>
              <a:t>Kavuşturma:</a:t>
            </a:r>
            <a:endParaRPr lang="tr-TR" sz="1800" b="1" dirty="0"/>
          </a:p>
          <a:p>
            <a:r>
              <a:rPr lang="tr-TR" dirty="0" smtClean="0"/>
              <a:t>İspat </a:t>
            </a:r>
            <a:r>
              <a:rPr lang="tr-TR" dirty="0"/>
              <a:t>araçlarının, yani delillerin toplanmasının ardından, hiçbir etki altında kalmadan bu delillerin değerlendirilerek bir sonuca ulaşılması olayın açıklığa kavuşturulması açısından oldukça önemli bir işlemdir. Nitekim, açıklığa kavuşturulamayan bir olayın disiplin dışı bir fiil veya hal olduğuna karar verilmesi olanaksızdır. </a:t>
            </a:r>
          </a:p>
        </p:txBody>
      </p:sp>
    </p:spTree>
    <p:extLst>
      <p:ext uri="{BB962C8B-B14F-4D97-AF65-F5344CB8AC3E}">
        <p14:creationId xmlns:p14="http://schemas.microsoft.com/office/powerpoint/2010/main" val="996040773"/>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134</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41</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b="1" dirty="0" smtClean="0">
                <a:solidFill>
                  <a:srgbClr val="FF0000"/>
                </a:solidFill>
              </a:rPr>
              <a:t>Değerlendirme </a:t>
            </a:r>
            <a:r>
              <a:rPr lang="tr-TR" b="1" dirty="0">
                <a:solidFill>
                  <a:srgbClr val="FF0000"/>
                </a:solidFill>
              </a:rPr>
              <a:t>ve Karar </a:t>
            </a:r>
            <a:r>
              <a:rPr lang="tr-TR" b="1" dirty="0" smtClean="0">
                <a:solidFill>
                  <a:srgbClr val="FF0000"/>
                </a:solidFill>
              </a:rPr>
              <a:t>Süreci-2</a:t>
            </a:r>
          </a:p>
          <a:p>
            <a:pPr marL="0" indent="0">
              <a:buNone/>
            </a:pPr>
            <a:r>
              <a:rPr lang="tr-TR" sz="1800" b="1" dirty="0" smtClean="0">
                <a:solidFill>
                  <a:srgbClr val="0070C0"/>
                </a:solidFill>
              </a:rPr>
              <a:t>İspat </a:t>
            </a:r>
            <a:r>
              <a:rPr lang="tr-TR" sz="1800" b="1" dirty="0">
                <a:solidFill>
                  <a:srgbClr val="0070C0"/>
                </a:solidFill>
              </a:rPr>
              <a:t>Araçlarını Değerlendirme ve Olayı Açıklığa </a:t>
            </a:r>
            <a:r>
              <a:rPr lang="tr-TR" sz="1800" b="1" dirty="0" smtClean="0">
                <a:solidFill>
                  <a:srgbClr val="0070C0"/>
                </a:solidFill>
              </a:rPr>
              <a:t>Kavuşturma:</a:t>
            </a:r>
            <a:endParaRPr lang="tr-TR" sz="1800" b="1" dirty="0"/>
          </a:p>
          <a:p>
            <a:r>
              <a:rPr lang="tr-TR" dirty="0" smtClean="0"/>
              <a:t>İspat </a:t>
            </a:r>
            <a:r>
              <a:rPr lang="tr-TR" dirty="0"/>
              <a:t>araçları incelenirken ve değerlendirilirken iddiaları açıklamaya yönelik etkileri (şiddetleri) göz ardı edilmemelidir. Öyle zaman olur ki, iddia konusuna yönelik bir belge veya olayın asıl muhatabı olan bir kişinin ifadesi, diğer bütün delillerin önüne geçebilir. Ayrıca, olayın oluş biçimi de ispat araçlarının değerlendirilmesinde ve olayın açıklığa kavuşturulmasında önemli bir etkendir. </a:t>
            </a:r>
          </a:p>
        </p:txBody>
      </p:sp>
    </p:spTree>
    <p:extLst>
      <p:ext uri="{BB962C8B-B14F-4D97-AF65-F5344CB8AC3E}">
        <p14:creationId xmlns:p14="http://schemas.microsoft.com/office/powerpoint/2010/main" val="931617811"/>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135</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42</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b="1" dirty="0" smtClean="0">
                <a:solidFill>
                  <a:srgbClr val="FF0000"/>
                </a:solidFill>
              </a:rPr>
              <a:t>Değerlendirme </a:t>
            </a:r>
            <a:r>
              <a:rPr lang="tr-TR" b="1" dirty="0">
                <a:solidFill>
                  <a:srgbClr val="FF0000"/>
                </a:solidFill>
              </a:rPr>
              <a:t>ve Karar </a:t>
            </a:r>
            <a:r>
              <a:rPr lang="tr-TR" b="1" dirty="0" smtClean="0">
                <a:solidFill>
                  <a:srgbClr val="FF0000"/>
                </a:solidFill>
              </a:rPr>
              <a:t>Süreci-3</a:t>
            </a:r>
          </a:p>
          <a:p>
            <a:pPr marL="0" indent="0">
              <a:buNone/>
            </a:pPr>
            <a:r>
              <a:rPr lang="tr-TR" sz="1700" b="1" dirty="0" smtClean="0">
                <a:solidFill>
                  <a:srgbClr val="0070C0"/>
                </a:solidFill>
              </a:rPr>
              <a:t>Açıklığa Kavuşan Olayı İlgili Mevzuat Açısından Değerlendirme:</a:t>
            </a:r>
            <a:endParaRPr lang="tr-TR" sz="1700" dirty="0" smtClean="0">
              <a:solidFill>
                <a:srgbClr val="0070C0"/>
              </a:solidFill>
            </a:endParaRPr>
          </a:p>
          <a:p>
            <a:r>
              <a:rPr lang="tr-TR" sz="2000" dirty="0" smtClean="0"/>
              <a:t>Olayın </a:t>
            </a:r>
            <a:r>
              <a:rPr lang="tr-TR" sz="2000" dirty="0"/>
              <a:t>açıklığa kavuşturulmasının ardından, şayet doğru olduğu sonucuna ulaşılırsa, bu olayın disiplin dışı bir fiil veya hal olup olmadığına bakılır. </a:t>
            </a:r>
            <a:r>
              <a:rPr lang="tr-TR" sz="2000" dirty="0" smtClean="0"/>
              <a:t>Disiplin </a:t>
            </a:r>
            <a:r>
              <a:rPr lang="tr-TR" sz="2000" dirty="0"/>
              <a:t>suçları tek tek kanunda tanımlanmamıştır. </a:t>
            </a:r>
            <a:endParaRPr lang="tr-TR" sz="2000" dirty="0" smtClean="0"/>
          </a:p>
          <a:p>
            <a:r>
              <a:rPr lang="tr-TR" sz="2000" dirty="0" smtClean="0">
                <a:solidFill>
                  <a:schemeClr val="tx1"/>
                </a:solidFill>
              </a:rPr>
              <a:t>Yapılması </a:t>
            </a:r>
            <a:r>
              <a:rPr lang="tr-TR" sz="2000" dirty="0">
                <a:solidFill>
                  <a:schemeClr val="tx1"/>
                </a:solidFill>
              </a:rPr>
              <a:t>gereken</a:t>
            </a:r>
            <a:r>
              <a:rPr lang="tr-TR" sz="2200" dirty="0">
                <a:solidFill>
                  <a:srgbClr val="00B050"/>
                </a:solidFill>
              </a:rPr>
              <a:t> </a:t>
            </a:r>
            <a:r>
              <a:rPr lang="tr-TR" sz="2200" b="1" dirty="0">
                <a:solidFill>
                  <a:srgbClr val="00B050"/>
                </a:solidFill>
              </a:rPr>
              <a:t>en önemli şey; açıklığa kavuşturulan olayın </a:t>
            </a:r>
            <a:r>
              <a:rPr lang="tr-TR" sz="2200" b="1" dirty="0" smtClean="0">
                <a:solidFill>
                  <a:srgbClr val="00B050"/>
                </a:solidFill>
              </a:rPr>
              <a:t>yürürlükteki </a:t>
            </a:r>
            <a:r>
              <a:rPr lang="tr-TR" sz="2200" b="1" dirty="0">
                <a:solidFill>
                  <a:srgbClr val="00B050"/>
                </a:solidFill>
              </a:rPr>
              <a:t>mevzuat ve </a:t>
            </a:r>
            <a:r>
              <a:rPr lang="tr-TR" sz="2200" b="1" dirty="0" smtClean="0">
                <a:solidFill>
                  <a:srgbClr val="00B050"/>
                </a:solidFill>
              </a:rPr>
              <a:t>uygulamalara aykırılığını </a:t>
            </a:r>
            <a:r>
              <a:rPr lang="tr-TR" sz="2200" b="1" dirty="0">
                <a:solidFill>
                  <a:srgbClr val="00B050"/>
                </a:solidFill>
              </a:rPr>
              <a:t>ortaya koymaktır.</a:t>
            </a:r>
            <a:r>
              <a:rPr lang="tr-TR" sz="2000" dirty="0"/>
              <a:t> Şayet bu aykırılık ortaya konulamıyorsa disiplin dışı bir fiil veya halin varlığından söz edilemez ve ilgili hakkında disiplin cezası yaptırımı </a:t>
            </a:r>
            <a:r>
              <a:rPr lang="tr-TR" sz="2000" dirty="0" smtClean="0"/>
              <a:t>uygulanamaz.</a:t>
            </a:r>
          </a:p>
        </p:txBody>
      </p:sp>
    </p:spTree>
    <p:extLst>
      <p:ext uri="{BB962C8B-B14F-4D97-AF65-F5344CB8AC3E}">
        <p14:creationId xmlns:p14="http://schemas.microsoft.com/office/powerpoint/2010/main" val="1969817089"/>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136</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43</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b="1" dirty="0" smtClean="0">
                <a:solidFill>
                  <a:srgbClr val="FF0000"/>
                </a:solidFill>
              </a:rPr>
              <a:t>Değerlendirme </a:t>
            </a:r>
            <a:r>
              <a:rPr lang="tr-TR" b="1" dirty="0">
                <a:solidFill>
                  <a:srgbClr val="FF0000"/>
                </a:solidFill>
              </a:rPr>
              <a:t>ve Karar </a:t>
            </a:r>
            <a:r>
              <a:rPr lang="tr-TR" b="1" dirty="0" smtClean="0">
                <a:solidFill>
                  <a:srgbClr val="FF0000"/>
                </a:solidFill>
              </a:rPr>
              <a:t>Süreci-4</a:t>
            </a:r>
          </a:p>
          <a:p>
            <a:pPr marL="0" indent="0">
              <a:buNone/>
            </a:pPr>
            <a:r>
              <a:rPr lang="tr-TR" sz="1700" b="1" dirty="0" smtClean="0">
                <a:solidFill>
                  <a:srgbClr val="0070C0"/>
                </a:solidFill>
              </a:rPr>
              <a:t>Açıklığa Kavuşan Olayı İlgili Mevzuat Açısından Değerlendirme:</a:t>
            </a:r>
            <a:endParaRPr lang="tr-TR" sz="1700" dirty="0" smtClean="0">
              <a:solidFill>
                <a:srgbClr val="0070C0"/>
              </a:solidFill>
            </a:endParaRPr>
          </a:p>
          <a:p>
            <a:r>
              <a:rPr lang="tr-TR" dirty="0" smtClean="0"/>
              <a:t>Soruşturmacı</a:t>
            </a:r>
            <a:r>
              <a:rPr lang="tr-TR" dirty="0"/>
              <a:t>, bu durumu ortaya koyarken, itham edilenin olumlu ya da olumsuz diğer yönlerinden etkilenmez ve kanaatini oluştururken duygularını </a:t>
            </a:r>
            <a:r>
              <a:rPr lang="tr-TR" dirty="0" smtClean="0"/>
              <a:t>karıştırmaz.</a:t>
            </a:r>
          </a:p>
          <a:p>
            <a:r>
              <a:rPr lang="tr-TR" dirty="0" smtClean="0">
                <a:solidFill>
                  <a:srgbClr val="CC6600"/>
                </a:solidFill>
              </a:rPr>
              <a:t>Unutulmamalıdır </a:t>
            </a:r>
            <a:r>
              <a:rPr lang="tr-TR" dirty="0">
                <a:solidFill>
                  <a:srgbClr val="CC6600"/>
                </a:solidFill>
              </a:rPr>
              <a:t>ki, disiplin cezalarına karşı yapılan itirazlar en çok bu aşamadaki yetersizlikler nedeniyle kabul edilmektedir. </a:t>
            </a:r>
          </a:p>
          <a:p>
            <a:pPr marL="0" indent="0">
              <a:buNone/>
            </a:pPr>
            <a:endParaRPr lang="tr-TR" sz="2000" b="1" dirty="0">
              <a:solidFill>
                <a:srgbClr val="0070C0"/>
              </a:solidFill>
            </a:endParaRPr>
          </a:p>
        </p:txBody>
      </p:sp>
    </p:spTree>
    <p:extLst>
      <p:ext uri="{BB962C8B-B14F-4D97-AF65-F5344CB8AC3E}">
        <p14:creationId xmlns:p14="http://schemas.microsoft.com/office/powerpoint/2010/main" val="2021432213"/>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137</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44</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23528" y="908720"/>
            <a:ext cx="7848872"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b="1" dirty="0" smtClean="0">
                <a:solidFill>
                  <a:srgbClr val="FF0000"/>
                </a:solidFill>
              </a:rPr>
              <a:t>Değerlendirme </a:t>
            </a:r>
            <a:r>
              <a:rPr lang="tr-TR" b="1" dirty="0">
                <a:solidFill>
                  <a:srgbClr val="FF0000"/>
                </a:solidFill>
              </a:rPr>
              <a:t>ve Karar </a:t>
            </a:r>
            <a:r>
              <a:rPr lang="tr-TR" b="1" dirty="0" smtClean="0">
                <a:solidFill>
                  <a:srgbClr val="FF0000"/>
                </a:solidFill>
              </a:rPr>
              <a:t>Süreci-5</a:t>
            </a:r>
          </a:p>
          <a:p>
            <a:pPr marL="0" indent="0">
              <a:buNone/>
            </a:pPr>
            <a:r>
              <a:rPr lang="tr-TR" sz="1500" b="1" dirty="0" smtClean="0">
                <a:solidFill>
                  <a:srgbClr val="0070C0"/>
                </a:solidFill>
              </a:rPr>
              <a:t>Disiplin </a:t>
            </a:r>
            <a:r>
              <a:rPr lang="tr-TR" sz="1500" b="1" dirty="0">
                <a:solidFill>
                  <a:srgbClr val="0070C0"/>
                </a:solidFill>
              </a:rPr>
              <a:t>Dışı Davranışın Doğruluğuna Karar Verme ve </a:t>
            </a:r>
            <a:r>
              <a:rPr lang="tr-TR" sz="1500" b="1" dirty="0" smtClean="0">
                <a:solidFill>
                  <a:srgbClr val="0070C0"/>
                </a:solidFill>
              </a:rPr>
              <a:t>Yaptırımı Belirleme-1:</a:t>
            </a:r>
            <a:endParaRPr lang="tr-TR" sz="1500" dirty="0">
              <a:solidFill>
                <a:srgbClr val="0070C0"/>
              </a:solidFill>
            </a:endParaRPr>
          </a:p>
          <a:p>
            <a:r>
              <a:rPr lang="tr-TR" dirty="0"/>
              <a:t>İddianın doğru olduğu sonucuna ulaşılırsa, bu olayın disiplin dışı bir fiil veya hal olup olmadığı veya suç unsuru içerip içermediği açıklanır. </a:t>
            </a:r>
            <a:endParaRPr lang="tr-TR" dirty="0" smtClean="0"/>
          </a:p>
          <a:p>
            <a:r>
              <a:rPr lang="tr-TR" dirty="0" smtClean="0">
                <a:solidFill>
                  <a:srgbClr val="7030A0"/>
                </a:solidFill>
              </a:rPr>
              <a:t>Şayet</a:t>
            </a:r>
            <a:r>
              <a:rPr lang="tr-TR" dirty="0">
                <a:solidFill>
                  <a:srgbClr val="7030A0"/>
                </a:solidFill>
              </a:rPr>
              <a:t>, disiplin dışı bir fiil veya halin oluştuğu ortaya konmuşsa, kanunilik ve </a:t>
            </a:r>
            <a:r>
              <a:rPr lang="tr-TR" dirty="0" smtClean="0">
                <a:solidFill>
                  <a:srgbClr val="7030A0"/>
                </a:solidFill>
              </a:rPr>
              <a:t>ölçülülük </a:t>
            </a:r>
            <a:r>
              <a:rPr lang="tr-TR" dirty="0">
                <a:solidFill>
                  <a:srgbClr val="7030A0"/>
                </a:solidFill>
              </a:rPr>
              <a:t>ilkelerine uygun olarak disiplin cezası yaptırımı belirlenir. </a:t>
            </a:r>
            <a:endParaRPr lang="tr-TR" dirty="0" smtClean="0">
              <a:solidFill>
                <a:srgbClr val="7030A0"/>
              </a:solidFill>
            </a:endParaRPr>
          </a:p>
        </p:txBody>
      </p:sp>
    </p:spTree>
    <p:extLst>
      <p:ext uri="{BB962C8B-B14F-4D97-AF65-F5344CB8AC3E}">
        <p14:creationId xmlns:p14="http://schemas.microsoft.com/office/powerpoint/2010/main" val="3380856166"/>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138</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45</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23528" y="908720"/>
            <a:ext cx="7848872"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b="1" dirty="0" smtClean="0">
                <a:solidFill>
                  <a:srgbClr val="FF0000"/>
                </a:solidFill>
              </a:rPr>
              <a:t>Değerlendirme </a:t>
            </a:r>
            <a:r>
              <a:rPr lang="tr-TR" b="1" dirty="0">
                <a:solidFill>
                  <a:srgbClr val="FF0000"/>
                </a:solidFill>
              </a:rPr>
              <a:t>ve Karar </a:t>
            </a:r>
            <a:r>
              <a:rPr lang="tr-TR" b="1" dirty="0" smtClean="0">
                <a:solidFill>
                  <a:srgbClr val="FF0000"/>
                </a:solidFill>
              </a:rPr>
              <a:t>Süreci-6</a:t>
            </a:r>
          </a:p>
          <a:p>
            <a:pPr marL="0" indent="0">
              <a:buNone/>
            </a:pPr>
            <a:r>
              <a:rPr lang="tr-TR" sz="1500" b="1" dirty="0" smtClean="0">
                <a:solidFill>
                  <a:srgbClr val="0070C0"/>
                </a:solidFill>
              </a:rPr>
              <a:t>Disiplin </a:t>
            </a:r>
            <a:r>
              <a:rPr lang="tr-TR" sz="1500" b="1" dirty="0">
                <a:solidFill>
                  <a:srgbClr val="0070C0"/>
                </a:solidFill>
              </a:rPr>
              <a:t>Dışı Davranışın Doğruluğuna Karar Verme ve </a:t>
            </a:r>
            <a:r>
              <a:rPr lang="tr-TR" sz="1500" b="1" dirty="0" smtClean="0">
                <a:solidFill>
                  <a:srgbClr val="0070C0"/>
                </a:solidFill>
              </a:rPr>
              <a:t>Yaptırımı Belirleme-2:</a:t>
            </a:r>
            <a:endParaRPr lang="tr-TR" sz="1500" dirty="0">
              <a:solidFill>
                <a:srgbClr val="0070C0"/>
              </a:solidFill>
            </a:endParaRPr>
          </a:p>
          <a:p>
            <a:r>
              <a:rPr lang="tr-TR" sz="2000" dirty="0" smtClean="0"/>
              <a:t>Sübuta </a:t>
            </a:r>
            <a:r>
              <a:rPr lang="tr-TR" sz="2000" dirty="0"/>
              <a:t>eren fiil veya hal ceza hukukuna göre suç teşkil ediyorsa, bu durum, ceza hukuku açısından da değerlendirilir. Fiil veya hal 4483 Sayılı Memurlar ve Diğer Kamu Görevlilerinin Yargılanması Hakkında Kanun kapsamına giriyorsa izin vermeye yetkili makama, bu kanun kapsamına girmiyorsa ilgili Cumhuriyet savcılığına suç duyurusunda bulunulur. </a:t>
            </a:r>
            <a:endParaRPr lang="tr-TR" sz="2000" dirty="0" smtClean="0"/>
          </a:p>
          <a:p>
            <a:r>
              <a:rPr lang="tr-TR" sz="2000" dirty="0" smtClean="0">
                <a:solidFill>
                  <a:srgbClr val="7030A0"/>
                </a:solidFill>
              </a:rPr>
              <a:t>Sübuta </a:t>
            </a:r>
            <a:r>
              <a:rPr lang="tr-TR" sz="2000" dirty="0">
                <a:solidFill>
                  <a:srgbClr val="7030A0"/>
                </a:solidFill>
              </a:rPr>
              <a:t>eren fiil veya halin aynı zamanda idari ve mali boyutu da değerlendirilir. </a:t>
            </a:r>
            <a:endParaRPr lang="tr-TR" sz="2000" dirty="0" smtClean="0">
              <a:solidFill>
                <a:srgbClr val="7030A0"/>
              </a:solidFill>
            </a:endParaRPr>
          </a:p>
        </p:txBody>
      </p:sp>
    </p:spTree>
    <p:extLst>
      <p:ext uri="{BB962C8B-B14F-4D97-AF65-F5344CB8AC3E}">
        <p14:creationId xmlns:p14="http://schemas.microsoft.com/office/powerpoint/2010/main" val="4258351527"/>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139</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46</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23528" y="908720"/>
            <a:ext cx="7848872"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b="1" dirty="0" smtClean="0">
                <a:solidFill>
                  <a:srgbClr val="FF0000"/>
                </a:solidFill>
              </a:rPr>
              <a:t>Değerlendirme </a:t>
            </a:r>
            <a:r>
              <a:rPr lang="tr-TR" b="1" dirty="0">
                <a:solidFill>
                  <a:srgbClr val="FF0000"/>
                </a:solidFill>
              </a:rPr>
              <a:t>ve Karar </a:t>
            </a:r>
            <a:r>
              <a:rPr lang="tr-TR" b="1" dirty="0" smtClean="0">
                <a:solidFill>
                  <a:srgbClr val="FF0000"/>
                </a:solidFill>
              </a:rPr>
              <a:t>Süreci-7</a:t>
            </a:r>
          </a:p>
          <a:p>
            <a:pPr marL="0" indent="0">
              <a:buNone/>
            </a:pPr>
            <a:r>
              <a:rPr lang="tr-TR" sz="1500" b="1" dirty="0" smtClean="0">
                <a:solidFill>
                  <a:srgbClr val="0070C0"/>
                </a:solidFill>
              </a:rPr>
              <a:t>Disiplin </a:t>
            </a:r>
            <a:r>
              <a:rPr lang="tr-TR" sz="1500" b="1" dirty="0">
                <a:solidFill>
                  <a:srgbClr val="0070C0"/>
                </a:solidFill>
              </a:rPr>
              <a:t>Dışı Davranışın Doğruluğuna Karar Verme ve </a:t>
            </a:r>
            <a:r>
              <a:rPr lang="tr-TR" sz="1500" b="1" dirty="0" smtClean="0">
                <a:solidFill>
                  <a:srgbClr val="0070C0"/>
                </a:solidFill>
              </a:rPr>
              <a:t>Yaptırımı Belirleme-3:</a:t>
            </a:r>
            <a:endParaRPr lang="tr-TR" sz="1500" dirty="0">
              <a:solidFill>
                <a:srgbClr val="0070C0"/>
              </a:solidFill>
            </a:endParaRPr>
          </a:p>
          <a:p>
            <a:r>
              <a:rPr lang="tr-TR" dirty="0" smtClean="0"/>
              <a:t>Kesinlik </a:t>
            </a:r>
            <a:r>
              <a:rPr lang="tr-TR" dirty="0"/>
              <a:t>kazanan disiplin suçunun boyutu, görevin yürütülmesinde sakınca doğuracak nitelikteyse ve görev tanımlarında belirtilen gereklere aykırılık teşkil ediyorsa, hizmetin gereği ve kamu yararı düşünülerek idari teklifler de getirilebilir. </a:t>
            </a:r>
            <a:endParaRPr lang="tr-TR" dirty="0" smtClean="0"/>
          </a:p>
        </p:txBody>
      </p:sp>
    </p:spTree>
    <p:extLst>
      <p:ext uri="{BB962C8B-B14F-4D97-AF65-F5344CB8AC3E}">
        <p14:creationId xmlns:p14="http://schemas.microsoft.com/office/powerpoint/2010/main" val="23159999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chemeClr val="accent1">
              <a:lumMod val="40000"/>
              <a:lumOff val="6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fontAlgn="b">
              <a:spcBef>
                <a:spcPct val="0"/>
              </a:spcBef>
              <a:spcAft>
                <a:spcPts val="600"/>
              </a:spcAft>
              <a:buNone/>
            </a:pPr>
            <a:r>
              <a:rPr lang="tr-TR" sz="3600" dirty="0">
                <a:solidFill>
                  <a:srgbClr val="FF0000"/>
                </a:solidFill>
                <a:effectLst>
                  <a:outerShdw blurRad="38100" dist="38100" dir="2700000" algn="tl">
                    <a:srgbClr val="C0C0C0"/>
                  </a:outerShdw>
                </a:effectLst>
                <a:cs typeface="Arial" charset="0"/>
              </a:rPr>
              <a:t>Muhbir (İhbarcı</a:t>
            </a:r>
            <a:r>
              <a:rPr lang="tr-TR" sz="3600" dirty="0" smtClean="0">
                <a:solidFill>
                  <a:srgbClr val="FF0000"/>
                </a:solidFill>
                <a:effectLst>
                  <a:outerShdw blurRad="38100" dist="38100" dir="2700000" algn="tl">
                    <a:srgbClr val="C0C0C0"/>
                  </a:outerShdw>
                </a:effectLst>
                <a:cs typeface="Arial" charset="0"/>
              </a:rPr>
              <a:t>);</a:t>
            </a:r>
            <a:endParaRPr lang="tr-TR" sz="3600" dirty="0">
              <a:solidFill>
                <a:srgbClr val="FF0000"/>
              </a:solidFill>
              <a:effectLst>
                <a:outerShdw blurRad="38100" dist="38100" dir="2700000" algn="tl">
                  <a:srgbClr val="C0C0C0"/>
                </a:outerShdw>
              </a:effectLst>
              <a:cs typeface="Arial" charset="0"/>
            </a:endParaRPr>
          </a:p>
          <a:p>
            <a:pPr fontAlgn="b">
              <a:spcBef>
                <a:spcPct val="0"/>
              </a:spcBef>
              <a:spcAft>
                <a:spcPts val="600"/>
              </a:spcAft>
              <a:buNone/>
            </a:pPr>
            <a:r>
              <a:rPr lang="tr-TR" sz="3600" dirty="0">
                <a:solidFill>
                  <a:srgbClr val="FF0000"/>
                </a:solidFill>
                <a:effectLst>
                  <a:outerShdw blurRad="38100" dist="38100" dir="2700000" algn="tl">
                    <a:srgbClr val="C0C0C0"/>
                  </a:outerShdw>
                </a:effectLst>
                <a:cs typeface="Arial" charset="0"/>
              </a:rPr>
              <a:t>	</a:t>
            </a:r>
            <a:r>
              <a:rPr lang="tr-TR" sz="3000" dirty="0" smtClean="0">
                <a:solidFill>
                  <a:srgbClr val="0070C0"/>
                </a:solidFill>
              </a:rPr>
              <a:t>Haber </a:t>
            </a:r>
            <a:r>
              <a:rPr lang="tr-TR" sz="3000" dirty="0">
                <a:solidFill>
                  <a:srgbClr val="0070C0"/>
                </a:solidFill>
              </a:rPr>
              <a:t>ulaştırıcı, haber veren </a:t>
            </a:r>
            <a:r>
              <a:rPr lang="tr-TR" sz="3000" dirty="0" smtClean="0">
                <a:solidFill>
                  <a:srgbClr val="0070C0"/>
                </a:solidFill>
              </a:rPr>
              <a:t>kimse; yasa </a:t>
            </a:r>
            <a:r>
              <a:rPr lang="tr-TR" sz="3000" dirty="0">
                <a:solidFill>
                  <a:srgbClr val="0070C0"/>
                </a:solidFill>
              </a:rPr>
              <a:t>dışı olan bir durumu yetkili makamlara bildiren </a:t>
            </a:r>
            <a:r>
              <a:rPr lang="tr-TR" sz="3000" dirty="0" smtClean="0">
                <a:solidFill>
                  <a:srgbClr val="0070C0"/>
                </a:solidFill>
              </a:rPr>
              <a:t>kimsedir </a:t>
            </a:r>
            <a:r>
              <a:rPr lang="tr-TR" sz="1600" dirty="0" smtClean="0">
                <a:solidFill>
                  <a:srgbClr val="0070C0"/>
                </a:solidFill>
              </a:rPr>
              <a:t>(</a:t>
            </a:r>
            <a:r>
              <a:rPr lang="tr-TR" sz="1600" dirty="0">
                <a:solidFill>
                  <a:srgbClr val="0070C0"/>
                </a:solidFill>
              </a:rPr>
              <a:t>TDK Türkçe Sözlük</a:t>
            </a:r>
            <a:r>
              <a:rPr lang="tr-TR" sz="1600" dirty="0" smtClean="0">
                <a:solidFill>
                  <a:srgbClr val="0070C0"/>
                </a:solidFill>
              </a:rPr>
              <a:t>).</a:t>
            </a:r>
            <a:endParaRPr lang="tr-TR" sz="1600" dirty="0">
              <a:solidFill>
                <a:srgbClr val="0070C0"/>
              </a:solidFill>
              <a:effectLst>
                <a:outerShdw blurRad="38100" dist="38100" dir="2700000" algn="tl">
                  <a:srgbClr val="C0C0C0"/>
                </a:outerShdw>
              </a:effectLst>
              <a:cs typeface="Arial" charset="0"/>
            </a:endParaRPr>
          </a:p>
        </p:txBody>
      </p:sp>
      <p:sp>
        <p:nvSpPr>
          <p:cNvPr id="4" name="3 Slayt Numarası Yer Tutucusu"/>
          <p:cNvSpPr>
            <a:spLocks noGrp="1"/>
          </p:cNvSpPr>
          <p:nvPr>
            <p:ph type="sldNum" sz="quarter" idx="15"/>
          </p:nvPr>
        </p:nvSpPr>
        <p:spPr/>
        <p:txBody>
          <a:bodyPr/>
          <a:lstStyle/>
          <a:p>
            <a:fld id="{B1DEFA8C-F947-479F-BE07-76B6B3F80BF1}" type="slidenum">
              <a:rPr lang="tr-TR" smtClean="0"/>
              <a:pPr/>
              <a:t>14</a:t>
            </a:fld>
            <a:endParaRPr lang="tr-TR"/>
          </a:p>
        </p:txBody>
      </p:sp>
      <p:sp>
        <p:nvSpPr>
          <p:cNvPr id="7" name="6 Metin kutusu"/>
          <p:cNvSpPr txBox="1"/>
          <p:nvPr/>
        </p:nvSpPr>
        <p:spPr>
          <a:xfrm>
            <a:off x="323528" y="214290"/>
            <a:ext cx="7848872" cy="584775"/>
          </a:xfrm>
          <a:prstGeom prst="rect">
            <a:avLst/>
          </a:prstGeom>
          <a:solidFill>
            <a:schemeClr val="accent1">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TEMEL KAVRAMLAR ve TANIMLAR </a:t>
            </a:r>
            <a:r>
              <a:rPr lang="tr-TR" sz="1400" dirty="0" smtClean="0"/>
              <a:t>11</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482929"/>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140</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47</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23528" y="908720"/>
            <a:ext cx="7848872"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b="1" dirty="0" smtClean="0">
                <a:solidFill>
                  <a:srgbClr val="FF0000"/>
                </a:solidFill>
              </a:rPr>
              <a:t>Değerlendirme </a:t>
            </a:r>
            <a:r>
              <a:rPr lang="tr-TR" b="1" dirty="0">
                <a:solidFill>
                  <a:srgbClr val="FF0000"/>
                </a:solidFill>
              </a:rPr>
              <a:t>ve Karar </a:t>
            </a:r>
            <a:r>
              <a:rPr lang="tr-TR" b="1" dirty="0" smtClean="0">
                <a:solidFill>
                  <a:srgbClr val="FF0000"/>
                </a:solidFill>
              </a:rPr>
              <a:t>Süreci-8</a:t>
            </a:r>
          </a:p>
          <a:p>
            <a:pPr marL="0" indent="0">
              <a:buNone/>
            </a:pPr>
            <a:r>
              <a:rPr lang="tr-TR" sz="1500" b="1" dirty="0" smtClean="0">
                <a:solidFill>
                  <a:srgbClr val="0070C0"/>
                </a:solidFill>
              </a:rPr>
              <a:t>Disiplin </a:t>
            </a:r>
            <a:r>
              <a:rPr lang="tr-TR" sz="1500" b="1" dirty="0">
                <a:solidFill>
                  <a:srgbClr val="0070C0"/>
                </a:solidFill>
              </a:rPr>
              <a:t>Dışı Davranışın Doğruluğuna Karar Verme ve </a:t>
            </a:r>
            <a:r>
              <a:rPr lang="tr-TR" sz="1500" b="1" dirty="0" smtClean="0">
                <a:solidFill>
                  <a:srgbClr val="0070C0"/>
                </a:solidFill>
              </a:rPr>
              <a:t>Yaptırımı Belirleme-4:</a:t>
            </a:r>
            <a:endParaRPr lang="tr-TR" sz="1500" dirty="0">
              <a:solidFill>
                <a:srgbClr val="0070C0"/>
              </a:solidFill>
            </a:endParaRPr>
          </a:p>
          <a:p>
            <a:r>
              <a:rPr lang="tr-TR" dirty="0" smtClean="0">
                <a:solidFill>
                  <a:srgbClr val="7030A0"/>
                </a:solidFill>
              </a:rPr>
              <a:t>Ancak</a:t>
            </a:r>
            <a:r>
              <a:rPr lang="tr-TR" dirty="0">
                <a:solidFill>
                  <a:srgbClr val="7030A0"/>
                </a:solidFill>
              </a:rPr>
              <a:t>, soruşturmacının idari teklif getirirken çok hassas davranması ve çok yönlü düşünmesi gerekmektedir. Nitekim, hukuka uygun getirilmeyen idari tekliflerin büyük bir çoğunluğu idari yargı tarafından bozulmaktadır. </a:t>
            </a:r>
            <a:endParaRPr lang="tr-TR" dirty="0" smtClean="0">
              <a:solidFill>
                <a:srgbClr val="7030A0"/>
              </a:solidFill>
            </a:endParaRPr>
          </a:p>
          <a:p>
            <a:r>
              <a:rPr lang="tr-TR" dirty="0" smtClean="0"/>
              <a:t>Bu </a:t>
            </a:r>
            <a:r>
              <a:rPr lang="tr-TR" dirty="0"/>
              <a:t>nedenle soruşturmacı, </a:t>
            </a:r>
            <a:r>
              <a:rPr lang="tr-TR" b="1" dirty="0">
                <a:solidFill>
                  <a:srgbClr val="00B050"/>
                </a:solidFill>
              </a:rPr>
              <a:t>ilgilinin görevinde kalmasında sakıncalı bulduğu yönleri, ispat araçlarıyla birlikte net olarak ortaya koymalıdır. </a:t>
            </a:r>
          </a:p>
        </p:txBody>
      </p:sp>
    </p:spTree>
    <p:extLst>
      <p:ext uri="{BB962C8B-B14F-4D97-AF65-F5344CB8AC3E}">
        <p14:creationId xmlns:p14="http://schemas.microsoft.com/office/powerpoint/2010/main" val="3388402420"/>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141</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48</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sz="1800" b="1" dirty="0" smtClean="0">
                <a:solidFill>
                  <a:srgbClr val="FF0000"/>
                </a:solidFill>
              </a:rPr>
              <a:t>Raporlama ve </a:t>
            </a:r>
            <a:r>
              <a:rPr lang="tr-TR" sz="1800" b="1" dirty="0">
                <a:solidFill>
                  <a:srgbClr val="FF0000"/>
                </a:solidFill>
              </a:rPr>
              <a:t>İtiraz </a:t>
            </a:r>
            <a:r>
              <a:rPr lang="tr-TR" sz="1800" b="1" dirty="0" smtClean="0">
                <a:solidFill>
                  <a:srgbClr val="FF0000"/>
                </a:solidFill>
              </a:rPr>
              <a:t>Süreci-1</a:t>
            </a:r>
            <a:endParaRPr lang="tr-TR" sz="1800" dirty="0">
              <a:solidFill>
                <a:srgbClr val="FF0000"/>
              </a:solidFill>
            </a:endParaRPr>
          </a:p>
          <a:p>
            <a:pPr marL="0" indent="0">
              <a:buNone/>
            </a:pPr>
            <a:r>
              <a:rPr lang="tr-TR" sz="1800" b="1" dirty="0" smtClean="0">
                <a:solidFill>
                  <a:srgbClr val="0070C0"/>
                </a:solidFill>
              </a:rPr>
              <a:t>Soruşturma </a:t>
            </a:r>
            <a:r>
              <a:rPr lang="tr-TR" sz="1800" b="1" dirty="0">
                <a:solidFill>
                  <a:srgbClr val="0070C0"/>
                </a:solidFill>
              </a:rPr>
              <a:t>Raporunu Hazırlama ve Makama </a:t>
            </a:r>
            <a:r>
              <a:rPr lang="tr-TR" sz="1800" b="1" dirty="0" smtClean="0">
                <a:solidFill>
                  <a:srgbClr val="0070C0"/>
                </a:solidFill>
              </a:rPr>
              <a:t>Sunma-1:</a:t>
            </a:r>
            <a:endParaRPr lang="tr-TR" sz="1800" b="1" dirty="0">
              <a:solidFill>
                <a:srgbClr val="0070C0"/>
              </a:solidFill>
            </a:endParaRPr>
          </a:p>
          <a:p>
            <a:pPr marL="0" indent="0">
              <a:buNone/>
            </a:pPr>
            <a:r>
              <a:rPr lang="tr-TR" sz="1800" dirty="0"/>
              <a:t>Her inceleme, soruşturma ve ön incelemenin içeriği özgün olmakla birlikte, amaca uygunluk, </a:t>
            </a:r>
            <a:r>
              <a:rPr lang="tr-TR" sz="1800" dirty="0" err="1"/>
              <a:t>anlaşılabilirlik</a:t>
            </a:r>
            <a:r>
              <a:rPr lang="tr-TR" sz="1800" dirty="0"/>
              <a:t> ve etkililik temel hedef olarak gözetilir. </a:t>
            </a:r>
            <a:r>
              <a:rPr lang="tr-TR" sz="1800" dirty="0" smtClean="0"/>
              <a:t>Rapor </a:t>
            </a:r>
            <a:r>
              <a:rPr lang="tr-TR" sz="1800" dirty="0"/>
              <a:t>dil ve anlatım </a:t>
            </a:r>
            <a:r>
              <a:rPr lang="tr-TR" sz="1800" dirty="0" smtClean="0"/>
              <a:t>yönünden </a:t>
            </a:r>
            <a:r>
              <a:rPr lang="tr-TR" sz="1800" dirty="0"/>
              <a:t>hitap edeceği makam tarafından kolayca anlaşılır olmalıdır. </a:t>
            </a:r>
            <a:r>
              <a:rPr lang="tr-TR" sz="1800" dirty="0" smtClean="0"/>
              <a:t>İnceleme</a:t>
            </a:r>
            <a:r>
              <a:rPr lang="tr-TR" sz="1800" dirty="0"/>
              <a:t>, soruşturma ve ön incelemenin </a:t>
            </a:r>
            <a:r>
              <a:rPr lang="tr-TR" sz="1800" dirty="0" err="1"/>
              <a:t>raporlaştırılmasında</a:t>
            </a:r>
            <a:r>
              <a:rPr lang="tr-TR" sz="1800" dirty="0"/>
              <a:t>, kurumsal deneyimler ve genel kabul görmüş yerleşik kurallar çerçevesinde, içerik ve biçim bakımından şu ilkelere dikkat edilir:</a:t>
            </a:r>
          </a:p>
          <a:p>
            <a:pPr lvl="0"/>
            <a:r>
              <a:rPr lang="tr-TR" dirty="0">
                <a:solidFill>
                  <a:srgbClr val="7030A0"/>
                </a:solidFill>
              </a:rPr>
              <a:t>Öz, fakat yeterince ayrıntıya yer verilir.</a:t>
            </a:r>
          </a:p>
          <a:p>
            <a:pPr lvl="0"/>
            <a:r>
              <a:rPr lang="tr-TR" dirty="0"/>
              <a:t>Soruşturulan iddia konularıyla ilgili ispat araçları açıkça ortaya konulur</a:t>
            </a:r>
            <a:r>
              <a:rPr lang="tr-TR" dirty="0" smtClean="0"/>
              <a:t>.</a:t>
            </a:r>
            <a:endParaRPr lang="tr-TR" dirty="0"/>
          </a:p>
        </p:txBody>
      </p:sp>
    </p:spTree>
    <p:extLst>
      <p:ext uri="{BB962C8B-B14F-4D97-AF65-F5344CB8AC3E}">
        <p14:creationId xmlns:p14="http://schemas.microsoft.com/office/powerpoint/2010/main" val="180696989"/>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142</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49</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sz="1800" b="1" dirty="0" smtClean="0">
                <a:solidFill>
                  <a:srgbClr val="FF0000"/>
                </a:solidFill>
              </a:rPr>
              <a:t>Raporlama ve </a:t>
            </a:r>
            <a:r>
              <a:rPr lang="tr-TR" sz="1800" b="1" dirty="0">
                <a:solidFill>
                  <a:srgbClr val="FF0000"/>
                </a:solidFill>
              </a:rPr>
              <a:t>İtiraz </a:t>
            </a:r>
            <a:r>
              <a:rPr lang="tr-TR" sz="1800" b="1" dirty="0" smtClean="0">
                <a:solidFill>
                  <a:srgbClr val="FF0000"/>
                </a:solidFill>
              </a:rPr>
              <a:t>Süreci-2</a:t>
            </a:r>
            <a:endParaRPr lang="tr-TR" sz="1800" dirty="0">
              <a:solidFill>
                <a:srgbClr val="FF0000"/>
              </a:solidFill>
            </a:endParaRPr>
          </a:p>
          <a:p>
            <a:pPr marL="0" indent="0">
              <a:buNone/>
            </a:pPr>
            <a:r>
              <a:rPr lang="tr-TR" sz="1800" b="1" dirty="0" smtClean="0">
                <a:solidFill>
                  <a:srgbClr val="0070C0"/>
                </a:solidFill>
              </a:rPr>
              <a:t>Soruşturma </a:t>
            </a:r>
            <a:r>
              <a:rPr lang="tr-TR" sz="1800" b="1" dirty="0">
                <a:solidFill>
                  <a:srgbClr val="0070C0"/>
                </a:solidFill>
              </a:rPr>
              <a:t>Raporunu Hazırlama ve Makama </a:t>
            </a:r>
            <a:r>
              <a:rPr lang="tr-TR" sz="1800" b="1" dirty="0" smtClean="0">
                <a:solidFill>
                  <a:srgbClr val="0070C0"/>
                </a:solidFill>
              </a:rPr>
              <a:t>Sunma-2:</a:t>
            </a:r>
            <a:endParaRPr lang="tr-TR" sz="1800" b="1" dirty="0">
              <a:solidFill>
                <a:srgbClr val="0070C0"/>
              </a:solidFill>
            </a:endParaRPr>
          </a:p>
          <a:p>
            <a:pPr lvl="0"/>
            <a:r>
              <a:rPr lang="tr-TR" dirty="0" smtClean="0">
                <a:solidFill>
                  <a:srgbClr val="7030A0"/>
                </a:solidFill>
              </a:rPr>
              <a:t>Olayın </a:t>
            </a:r>
            <a:r>
              <a:rPr lang="tr-TR" dirty="0">
                <a:solidFill>
                  <a:srgbClr val="7030A0"/>
                </a:solidFill>
              </a:rPr>
              <a:t>doğruluk kazanması durumunda, ilgili mevzuat hükümlerine göre disiplin kusuru ve/veya suç teşkil edip etmediği net ifadelerle belirtilir.</a:t>
            </a:r>
          </a:p>
          <a:p>
            <a:pPr lvl="0"/>
            <a:r>
              <a:rPr lang="tr-TR" dirty="0"/>
              <a:t>Doğruluk kazanan fiil veya halin disiplin suçu oluşturması durumunda, yaptırım olarak uygulanacak disiplin cezası ve fiiller hukuki terimlere uygun olarak yazılır. </a:t>
            </a:r>
          </a:p>
        </p:txBody>
      </p:sp>
    </p:spTree>
    <p:extLst>
      <p:ext uri="{BB962C8B-B14F-4D97-AF65-F5344CB8AC3E}">
        <p14:creationId xmlns:p14="http://schemas.microsoft.com/office/powerpoint/2010/main" val="2438694123"/>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143</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50</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Autofit/>
          </a:bodyPr>
          <a:lstStyle/>
          <a:p>
            <a:pPr marL="0" indent="0">
              <a:buNone/>
            </a:pPr>
            <a:r>
              <a:rPr lang="tr-TR" sz="2000" b="1" dirty="0" smtClean="0">
                <a:solidFill>
                  <a:srgbClr val="FF0000"/>
                </a:solidFill>
              </a:rPr>
              <a:t>Raporlama </a:t>
            </a:r>
            <a:r>
              <a:rPr lang="tr-TR" sz="2000" b="1" dirty="0">
                <a:solidFill>
                  <a:srgbClr val="FF0000"/>
                </a:solidFill>
              </a:rPr>
              <a:t>ve İtiraz </a:t>
            </a:r>
            <a:r>
              <a:rPr lang="tr-TR" sz="2000" b="1" dirty="0" smtClean="0">
                <a:solidFill>
                  <a:srgbClr val="FF0000"/>
                </a:solidFill>
              </a:rPr>
              <a:t>Süreci-3</a:t>
            </a:r>
            <a:endParaRPr lang="tr-TR" sz="2000" dirty="0">
              <a:solidFill>
                <a:srgbClr val="FF0000"/>
              </a:solidFill>
            </a:endParaRPr>
          </a:p>
          <a:p>
            <a:pPr marL="0" indent="0">
              <a:buNone/>
            </a:pPr>
            <a:r>
              <a:rPr lang="tr-TR" sz="2000" b="1" dirty="0" smtClean="0">
                <a:solidFill>
                  <a:srgbClr val="0070C0"/>
                </a:solidFill>
              </a:rPr>
              <a:t>Soruşturma </a:t>
            </a:r>
            <a:r>
              <a:rPr lang="tr-TR" sz="2000" b="1" dirty="0">
                <a:solidFill>
                  <a:srgbClr val="0070C0"/>
                </a:solidFill>
              </a:rPr>
              <a:t>Raporunu Hazırlama ve Makama </a:t>
            </a:r>
            <a:r>
              <a:rPr lang="tr-TR" sz="2000" b="1" dirty="0" smtClean="0">
                <a:solidFill>
                  <a:srgbClr val="0070C0"/>
                </a:solidFill>
              </a:rPr>
              <a:t>Sunma-3:</a:t>
            </a:r>
            <a:endParaRPr lang="tr-TR" sz="2000" b="1" dirty="0">
              <a:solidFill>
                <a:srgbClr val="0070C0"/>
              </a:solidFill>
            </a:endParaRPr>
          </a:p>
          <a:p>
            <a:pPr lvl="0"/>
            <a:r>
              <a:rPr lang="tr-TR" sz="2800" dirty="0"/>
              <a:t>Soruşturmacının değerlendirme, yargı ve teklifleri açık ve nettir.</a:t>
            </a:r>
          </a:p>
          <a:p>
            <a:pPr lvl="0"/>
            <a:r>
              <a:rPr lang="tr-TR" sz="2800" dirty="0">
                <a:solidFill>
                  <a:srgbClr val="7030A0"/>
                </a:solidFill>
              </a:rPr>
              <a:t>Raporda kullanılan ispat araçları (ifade, evrak, </a:t>
            </a:r>
            <a:r>
              <a:rPr lang="tr-TR" sz="2800" dirty="0" err="1">
                <a:solidFill>
                  <a:srgbClr val="7030A0"/>
                </a:solidFill>
              </a:rPr>
              <a:t>vb</a:t>
            </a:r>
            <a:r>
              <a:rPr lang="tr-TR" sz="2800" dirty="0">
                <a:solidFill>
                  <a:srgbClr val="7030A0"/>
                </a:solidFill>
              </a:rPr>
              <a:t>), değerlendirme sırasına göre oluşturulacak bir dizi pusulasına göre rapora eklenir</a:t>
            </a:r>
            <a:r>
              <a:rPr lang="tr-TR" sz="2800" dirty="0" smtClean="0">
                <a:solidFill>
                  <a:srgbClr val="7030A0"/>
                </a:solidFill>
              </a:rPr>
              <a:t>.</a:t>
            </a:r>
            <a:endParaRPr lang="tr-TR" sz="2800" dirty="0">
              <a:solidFill>
                <a:srgbClr val="7030A0"/>
              </a:solidFill>
            </a:endParaRPr>
          </a:p>
        </p:txBody>
      </p:sp>
    </p:spTree>
    <p:extLst>
      <p:ext uri="{BB962C8B-B14F-4D97-AF65-F5344CB8AC3E}">
        <p14:creationId xmlns:p14="http://schemas.microsoft.com/office/powerpoint/2010/main" val="3009570178"/>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144</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51</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Autofit/>
          </a:bodyPr>
          <a:lstStyle/>
          <a:p>
            <a:pPr marL="0" indent="0">
              <a:buNone/>
            </a:pPr>
            <a:r>
              <a:rPr lang="tr-TR" sz="2000" b="1" dirty="0" smtClean="0">
                <a:solidFill>
                  <a:srgbClr val="FF0000"/>
                </a:solidFill>
              </a:rPr>
              <a:t>Raporlama </a:t>
            </a:r>
            <a:r>
              <a:rPr lang="tr-TR" sz="2000" b="1" dirty="0">
                <a:solidFill>
                  <a:srgbClr val="FF0000"/>
                </a:solidFill>
              </a:rPr>
              <a:t>ve İtiraz </a:t>
            </a:r>
            <a:r>
              <a:rPr lang="tr-TR" sz="2000" b="1" dirty="0" smtClean="0">
                <a:solidFill>
                  <a:srgbClr val="FF0000"/>
                </a:solidFill>
              </a:rPr>
              <a:t>Süreci-4</a:t>
            </a:r>
            <a:endParaRPr lang="tr-TR" sz="2000" dirty="0">
              <a:solidFill>
                <a:srgbClr val="FF0000"/>
              </a:solidFill>
            </a:endParaRPr>
          </a:p>
          <a:p>
            <a:pPr marL="0" indent="0">
              <a:buNone/>
            </a:pPr>
            <a:r>
              <a:rPr lang="tr-TR" sz="2000" b="1" dirty="0" smtClean="0">
                <a:solidFill>
                  <a:srgbClr val="0070C0"/>
                </a:solidFill>
              </a:rPr>
              <a:t>Soruşturma </a:t>
            </a:r>
            <a:r>
              <a:rPr lang="tr-TR" sz="2000" b="1" dirty="0">
                <a:solidFill>
                  <a:srgbClr val="0070C0"/>
                </a:solidFill>
              </a:rPr>
              <a:t>Raporunu Hazırlama ve Makama </a:t>
            </a:r>
            <a:r>
              <a:rPr lang="tr-TR" sz="2000" b="1" dirty="0" smtClean="0">
                <a:solidFill>
                  <a:srgbClr val="0070C0"/>
                </a:solidFill>
              </a:rPr>
              <a:t>Sunma-4:</a:t>
            </a:r>
            <a:endParaRPr lang="tr-TR" sz="2000" b="1" dirty="0">
              <a:solidFill>
                <a:srgbClr val="0070C0"/>
              </a:solidFill>
            </a:endParaRPr>
          </a:p>
          <a:p>
            <a:pPr lvl="0"/>
            <a:r>
              <a:rPr lang="tr-TR" dirty="0" smtClean="0"/>
              <a:t>İnceleme</a:t>
            </a:r>
            <a:r>
              <a:rPr lang="tr-TR" dirty="0"/>
              <a:t>, soruşturma ve ön inceleme raporunun biçimi yalın, gereksiz karmaşıklık ve süslemeden arınmış, kolayca anlaşılır nitelikte olur (Yalınlık ilkesi).</a:t>
            </a:r>
          </a:p>
          <a:p>
            <a:pPr lvl="0"/>
            <a:r>
              <a:rPr lang="tr-TR" dirty="0">
                <a:solidFill>
                  <a:srgbClr val="7030A0"/>
                </a:solidFill>
              </a:rPr>
              <a:t>Raporda uyulan biçim, zihinsel işleyişe ve genel beklentilere uygun olur (Mantığa uygunluk ilkesi).</a:t>
            </a:r>
          </a:p>
          <a:p>
            <a:pPr lvl="0"/>
            <a:r>
              <a:rPr lang="tr-TR" dirty="0"/>
              <a:t>Raporun benzer konularında kullanılan biçim, her yerde aynıdır (Bir örneklik ilkesi</a:t>
            </a:r>
            <a:r>
              <a:rPr lang="tr-TR" dirty="0" smtClean="0"/>
              <a:t>).</a:t>
            </a:r>
            <a:endParaRPr lang="tr-TR" dirty="0"/>
          </a:p>
        </p:txBody>
      </p:sp>
    </p:spTree>
    <p:extLst>
      <p:ext uri="{BB962C8B-B14F-4D97-AF65-F5344CB8AC3E}">
        <p14:creationId xmlns:p14="http://schemas.microsoft.com/office/powerpoint/2010/main" val="1908285350"/>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145</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52</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Autofit/>
          </a:bodyPr>
          <a:lstStyle/>
          <a:p>
            <a:pPr marL="0" indent="0">
              <a:buNone/>
            </a:pPr>
            <a:r>
              <a:rPr lang="tr-TR" sz="2000" b="1" dirty="0" smtClean="0">
                <a:solidFill>
                  <a:srgbClr val="FF0000"/>
                </a:solidFill>
              </a:rPr>
              <a:t>Raporlama </a:t>
            </a:r>
            <a:r>
              <a:rPr lang="tr-TR" sz="2000" b="1" dirty="0">
                <a:solidFill>
                  <a:srgbClr val="FF0000"/>
                </a:solidFill>
              </a:rPr>
              <a:t>ve İtiraz </a:t>
            </a:r>
            <a:r>
              <a:rPr lang="tr-TR" sz="2000" b="1" dirty="0" smtClean="0">
                <a:solidFill>
                  <a:srgbClr val="FF0000"/>
                </a:solidFill>
              </a:rPr>
              <a:t>Süreci-5</a:t>
            </a:r>
            <a:endParaRPr lang="tr-TR" sz="2000" dirty="0">
              <a:solidFill>
                <a:srgbClr val="FF0000"/>
              </a:solidFill>
            </a:endParaRPr>
          </a:p>
          <a:p>
            <a:pPr marL="0" indent="0">
              <a:buNone/>
            </a:pPr>
            <a:r>
              <a:rPr lang="tr-TR" sz="2000" b="1" dirty="0" smtClean="0">
                <a:solidFill>
                  <a:srgbClr val="0070C0"/>
                </a:solidFill>
              </a:rPr>
              <a:t>Soruşturma </a:t>
            </a:r>
            <a:r>
              <a:rPr lang="tr-TR" sz="2000" b="1" dirty="0">
                <a:solidFill>
                  <a:srgbClr val="0070C0"/>
                </a:solidFill>
              </a:rPr>
              <a:t>Raporunu Hazırlama ve Makama </a:t>
            </a:r>
            <a:r>
              <a:rPr lang="tr-TR" sz="2000" b="1" dirty="0" smtClean="0">
                <a:solidFill>
                  <a:srgbClr val="0070C0"/>
                </a:solidFill>
              </a:rPr>
              <a:t>Sunma-5:</a:t>
            </a:r>
            <a:endParaRPr lang="tr-TR" sz="2000" b="1" dirty="0">
              <a:solidFill>
                <a:srgbClr val="0070C0"/>
              </a:solidFill>
            </a:endParaRPr>
          </a:p>
          <a:p>
            <a:pPr lvl="0"/>
            <a:r>
              <a:rPr lang="tr-TR" dirty="0" smtClean="0"/>
              <a:t>İnceleme </a:t>
            </a:r>
            <a:r>
              <a:rPr lang="tr-TR" dirty="0"/>
              <a:t>ve soruşturma raporu, onay veren makama (Valilik, Müsteşarlık, Bakanlık) hitaben yazılır ve çalışmaların tamamlanmasını müteakip en geç yirmi gün içinde Başkanlık veya maarif müfettişleri başkanlığına sunulur (Kapsamlı işlerde veya olağan dışı durumlarda, bu sürenin yetmemesi halinde, Başkanlık veya maarif müfettişleri başkanlığınca verilen ek süre içerisinde sunulur</a:t>
            </a:r>
            <a:r>
              <a:rPr lang="tr-TR" dirty="0" smtClean="0"/>
              <a:t>).</a:t>
            </a:r>
            <a:endParaRPr lang="tr-TR" dirty="0"/>
          </a:p>
        </p:txBody>
      </p:sp>
    </p:spTree>
    <p:extLst>
      <p:ext uri="{BB962C8B-B14F-4D97-AF65-F5344CB8AC3E}">
        <p14:creationId xmlns:p14="http://schemas.microsoft.com/office/powerpoint/2010/main" val="4163326004"/>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146</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53</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Autofit/>
          </a:bodyPr>
          <a:lstStyle/>
          <a:p>
            <a:pPr marL="0" indent="0">
              <a:buNone/>
            </a:pPr>
            <a:r>
              <a:rPr lang="tr-TR" sz="2000" b="1" dirty="0" smtClean="0">
                <a:solidFill>
                  <a:srgbClr val="FF0000"/>
                </a:solidFill>
              </a:rPr>
              <a:t>Raporlama </a:t>
            </a:r>
            <a:r>
              <a:rPr lang="tr-TR" sz="2000" b="1" dirty="0">
                <a:solidFill>
                  <a:srgbClr val="FF0000"/>
                </a:solidFill>
              </a:rPr>
              <a:t>ve İtiraz </a:t>
            </a:r>
            <a:r>
              <a:rPr lang="tr-TR" sz="2000" b="1" dirty="0" smtClean="0">
                <a:solidFill>
                  <a:srgbClr val="FF0000"/>
                </a:solidFill>
              </a:rPr>
              <a:t>Süreci-6</a:t>
            </a:r>
            <a:endParaRPr lang="tr-TR" sz="2000" dirty="0">
              <a:solidFill>
                <a:srgbClr val="FF0000"/>
              </a:solidFill>
            </a:endParaRPr>
          </a:p>
          <a:p>
            <a:pPr marL="0" indent="0">
              <a:buNone/>
            </a:pPr>
            <a:r>
              <a:rPr lang="tr-TR" sz="2000" b="1" dirty="0" smtClean="0">
                <a:solidFill>
                  <a:srgbClr val="0070C0"/>
                </a:solidFill>
              </a:rPr>
              <a:t>Soruşturma </a:t>
            </a:r>
            <a:r>
              <a:rPr lang="tr-TR" sz="2000" b="1" dirty="0">
                <a:solidFill>
                  <a:srgbClr val="0070C0"/>
                </a:solidFill>
              </a:rPr>
              <a:t>Raporunu Hazırlama ve Makama </a:t>
            </a:r>
            <a:r>
              <a:rPr lang="tr-TR" sz="2000" b="1" dirty="0" smtClean="0">
                <a:solidFill>
                  <a:srgbClr val="0070C0"/>
                </a:solidFill>
              </a:rPr>
              <a:t>Sunma-6:</a:t>
            </a:r>
            <a:endParaRPr lang="tr-TR" sz="2000" b="1" dirty="0">
              <a:solidFill>
                <a:srgbClr val="0070C0"/>
              </a:solidFill>
            </a:endParaRPr>
          </a:p>
          <a:p>
            <a:r>
              <a:rPr lang="tr-TR" sz="2000" dirty="0" smtClean="0"/>
              <a:t>Ön </a:t>
            </a:r>
            <a:r>
              <a:rPr lang="tr-TR" sz="2000" dirty="0"/>
              <a:t>inceleme raporu ise, hitap edilen makam “</a:t>
            </a:r>
            <a:r>
              <a:rPr lang="tr-TR" sz="2000" dirty="0">
                <a:solidFill>
                  <a:srgbClr val="F9076F"/>
                </a:solidFill>
              </a:rPr>
              <a:t>ÖN İNCELEME RAPORU”</a:t>
            </a:r>
            <a:r>
              <a:rPr lang="tr-TR" sz="2000" dirty="0"/>
              <a:t> şeklinde yazılarak, yetkili merciin karar süresi de dikkate alınarak en geç otuz gün içinde teslim edilir (Otuz günlük süre, zorunlu hallerde, yetkili makamın onayı ile, on beş günü geçmemek üzere ancak bir defa uzatılabilir).</a:t>
            </a:r>
          </a:p>
          <a:p>
            <a:r>
              <a:rPr lang="tr-TR" sz="2000" dirty="0"/>
              <a:t>Ön inceleme raporunda “suç yeri”, “suç tarihi” gibi terimler yerine </a:t>
            </a:r>
            <a:r>
              <a:rPr lang="tr-TR" sz="2000" b="1" dirty="0">
                <a:solidFill>
                  <a:srgbClr val="00B0F0"/>
                </a:solidFill>
              </a:rPr>
              <a:t>“olay yeri”, “fiilin işlendiği yer”, “olay tarihi”, “fiilin işlendiği tarih” </a:t>
            </a:r>
            <a:r>
              <a:rPr lang="tr-TR" sz="2000" dirty="0"/>
              <a:t>gibi terimler kullanılır. </a:t>
            </a:r>
          </a:p>
        </p:txBody>
      </p:sp>
    </p:spTree>
    <p:extLst>
      <p:ext uri="{BB962C8B-B14F-4D97-AF65-F5344CB8AC3E}">
        <p14:creationId xmlns:p14="http://schemas.microsoft.com/office/powerpoint/2010/main" val="2821132971"/>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147</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54</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b="1" dirty="0" smtClean="0">
                <a:solidFill>
                  <a:srgbClr val="FF0000"/>
                </a:solidFill>
              </a:rPr>
              <a:t>Raporlama ve </a:t>
            </a:r>
            <a:r>
              <a:rPr lang="tr-TR" b="1" dirty="0">
                <a:solidFill>
                  <a:srgbClr val="FF0000"/>
                </a:solidFill>
              </a:rPr>
              <a:t>İtiraz </a:t>
            </a:r>
            <a:r>
              <a:rPr lang="tr-TR" b="1" dirty="0" smtClean="0">
                <a:solidFill>
                  <a:srgbClr val="FF0000"/>
                </a:solidFill>
              </a:rPr>
              <a:t>Süreci-7</a:t>
            </a:r>
          </a:p>
          <a:p>
            <a:pPr marL="0" indent="0">
              <a:buNone/>
            </a:pPr>
            <a:r>
              <a:rPr lang="tr-TR" sz="1800" b="1" dirty="0" smtClean="0">
                <a:solidFill>
                  <a:srgbClr val="0070C0"/>
                </a:solidFill>
              </a:rPr>
              <a:t>Savunma </a:t>
            </a:r>
            <a:r>
              <a:rPr lang="tr-TR" sz="1800" b="1" dirty="0">
                <a:solidFill>
                  <a:srgbClr val="0070C0"/>
                </a:solidFill>
              </a:rPr>
              <a:t>Alma, Karar Verme ve Disiplin Cezasını </a:t>
            </a:r>
            <a:r>
              <a:rPr lang="tr-TR" sz="1800" b="1" dirty="0" smtClean="0">
                <a:solidFill>
                  <a:srgbClr val="0070C0"/>
                </a:solidFill>
              </a:rPr>
              <a:t>Uygulama-1:</a:t>
            </a:r>
          </a:p>
          <a:p>
            <a:r>
              <a:rPr lang="tr-TR" sz="2800" dirty="0" smtClean="0"/>
              <a:t>Devlet </a:t>
            </a:r>
            <a:r>
              <a:rPr lang="tr-TR" sz="2800" dirty="0"/>
              <a:t>memuru hakkında savunması alınmadan disiplin cezası verilemez.</a:t>
            </a:r>
            <a:r>
              <a:rPr lang="tr-TR" sz="2800" b="1" dirty="0"/>
              <a:t> </a:t>
            </a:r>
            <a:endParaRPr lang="tr-TR" sz="2800" b="1" dirty="0" smtClean="0"/>
          </a:p>
          <a:p>
            <a:r>
              <a:rPr lang="tr-TR" sz="2800" dirty="0" smtClean="0">
                <a:solidFill>
                  <a:srgbClr val="7030A0"/>
                </a:solidFill>
              </a:rPr>
              <a:t>Soruşturmayı </a:t>
            </a:r>
            <a:r>
              <a:rPr lang="tr-TR" sz="2800" dirty="0">
                <a:solidFill>
                  <a:srgbClr val="7030A0"/>
                </a:solidFill>
              </a:rPr>
              <a:t>yapanın veya yetkili disiplin kurulunun 7 günden az olmamak üzere verdiği süre içinde veya belirtilen bir tarihte savunmasını yapmayan memur, savunma hakkından vazgeçmiş sayılır </a:t>
            </a:r>
            <a:r>
              <a:rPr lang="tr-TR" sz="1500" dirty="0">
                <a:solidFill>
                  <a:srgbClr val="7030A0"/>
                </a:solidFill>
              </a:rPr>
              <a:t>(657 S.K./Md.130</a:t>
            </a:r>
            <a:r>
              <a:rPr lang="tr-TR" sz="1500" dirty="0" smtClean="0">
                <a:solidFill>
                  <a:srgbClr val="7030A0"/>
                </a:solidFill>
              </a:rPr>
              <a:t>).</a:t>
            </a:r>
            <a:endParaRPr lang="tr-TR" sz="1500" dirty="0">
              <a:solidFill>
                <a:srgbClr val="7030A0"/>
              </a:solidFill>
            </a:endParaRPr>
          </a:p>
        </p:txBody>
      </p:sp>
    </p:spTree>
    <p:extLst>
      <p:ext uri="{BB962C8B-B14F-4D97-AF65-F5344CB8AC3E}">
        <p14:creationId xmlns:p14="http://schemas.microsoft.com/office/powerpoint/2010/main" val="4208348567"/>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148</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55</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b="1" dirty="0" smtClean="0">
                <a:solidFill>
                  <a:srgbClr val="FF0000"/>
                </a:solidFill>
              </a:rPr>
              <a:t>Raporlama ve </a:t>
            </a:r>
            <a:r>
              <a:rPr lang="tr-TR" b="1" dirty="0">
                <a:solidFill>
                  <a:srgbClr val="FF0000"/>
                </a:solidFill>
              </a:rPr>
              <a:t>İtiraz </a:t>
            </a:r>
            <a:r>
              <a:rPr lang="tr-TR" b="1" dirty="0" smtClean="0">
                <a:solidFill>
                  <a:srgbClr val="FF0000"/>
                </a:solidFill>
              </a:rPr>
              <a:t>Süreci-8</a:t>
            </a:r>
          </a:p>
          <a:p>
            <a:pPr marL="0" indent="0">
              <a:buNone/>
            </a:pPr>
            <a:r>
              <a:rPr lang="tr-TR" sz="1800" b="1" dirty="0" smtClean="0">
                <a:solidFill>
                  <a:srgbClr val="0070C0"/>
                </a:solidFill>
              </a:rPr>
              <a:t>Savunma </a:t>
            </a:r>
            <a:r>
              <a:rPr lang="tr-TR" sz="1800" b="1" dirty="0">
                <a:solidFill>
                  <a:srgbClr val="0070C0"/>
                </a:solidFill>
              </a:rPr>
              <a:t>Alma, Karar Verme ve Disiplin Cezasını </a:t>
            </a:r>
            <a:r>
              <a:rPr lang="tr-TR" sz="1800" b="1" dirty="0" smtClean="0">
                <a:solidFill>
                  <a:srgbClr val="0070C0"/>
                </a:solidFill>
              </a:rPr>
              <a:t>Uygulama-2:</a:t>
            </a:r>
          </a:p>
          <a:p>
            <a:r>
              <a:rPr lang="tr-TR" sz="2000" dirty="0" smtClean="0"/>
              <a:t>Ayrıca</a:t>
            </a:r>
            <a:r>
              <a:rPr lang="tr-TR" sz="2000" dirty="0"/>
              <a:t>, disiplin amirleri uyarma, kınama ve aylıktan kesme cezalarını soruşturmanın tamamlandığı günden itibaren 15 gün içinde vermek zorundadırlar.</a:t>
            </a:r>
            <a:r>
              <a:rPr lang="tr-TR" sz="2000" b="1" dirty="0"/>
              <a:t> </a:t>
            </a:r>
            <a:r>
              <a:rPr lang="tr-TR" sz="2000" dirty="0"/>
              <a:t>Kademe ilerlemesinin durdurulması cezasını gerektiren hallerde soruşturma dosyası, kararını bildirmek üzere yetkili disiplin kuruluna 15 gün içinde tevdi edilir. Disiplin kurulu, dosyayı aldığı tarihten itibaren 30 gün içinde soruşturma evrakına göre kararını bildirir.</a:t>
            </a:r>
            <a:r>
              <a:rPr lang="tr-TR" sz="2000" b="1" dirty="0"/>
              <a:t> </a:t>
            </a:r>
            <a:r>
              <a:rPr lang="tr-TR" sz="2000" dirty="0"/>
              <a:t>Memurluktan çıkarma cezası için disiplin amirleri tarafından yaptırılan soruşturmaya ait dosya, memurun bağlı bulunduğu kurumun yüksek disiplin kuruluna tevdiinden itibaren azami altı ay içinde bu kurulca, karara bağlanır </a:t>
            </a:r>
            <a:r>
              <a:rPr lang="tr-TR" sz="1500" dirty="0"/>
              <a:t>(657 S.K./Md.128).</a:t>
            </a:r>
          </a:p>
          <a:p>
            <a:pPr marL="0" indent="0">
              <a:buNone/>
            </a:pPr>
            <a:endParaRPr lang="tr-TR" sz="2000" b="1" dirty="0">
              <a:solidFill>
                <a:srgbClr val="0070C0"/>
              </a:solidFill>
            </a:endParaRPr>
          </a:p>
        </p:txBody>
      </p:sp>
    </p:spTree>
    <p:extLst>
      <p:ext uri="{BB962C8B-B14F-4D97-AF65-F5344CB8AC3E}">
        <p14:creationId xmlns:p14="http://schemas.microsoft.com/office/powerpoint/2010/main" val="1457682380"/>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149</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56</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b="1" dirty="0" smtClean="0">
                <a:solidFill>
                  <a:srgbClr val="FF0000"/>
                </a:solidFill>
              </a:rPr>
              <a:t>Raporlama ve </a:t>
            </a:r>
            <a:r>
              <a:rPr lang="tr-TR" b="1" dirty="0">
                <a:solidFill>
                  <a:srgbClr val="FF0000"/>
                </a:solidFill>
              </a:rPr>
              <a:t>İtiraz </a:t>
            </a:r>
            <a:r>
              <a:rPr lang="tr-TR" b="1" dirty="0" smtClean="0">
                <a:solidFill>
                  <a:srgbClr val="FF0000"/>
                </a:solidFill>
              </a:rPr>
              <a:t>Süreci-9</a:t>
            </a:r>
            <a:endParaRPr lang="tr-TR" dirty="0">
              <a:solidFill>
                <a:srgbClr val="FF0000"/>
              </a:solidFill>
            </a:endParaRPr>
          </a:p>
          <a:p>
            <a:pPr marL="0" indent="0">
              <a:buNone/>
            </a:pPr>
            <a:r>
              <a:rPr lang="tr-TR" sz="1800" b="1" dirty="0" smtClean="0">
                <a:solidFill>
                  <a:srgbClr val="0070C0"/>
                </a:solidFill>
              </a:rPr>
              <a:t>İtirazları </a:t>
            </a:r>
            <a:r>
              <a:rPr lang="tr-TR" sz="1800" b="1" dirty="0">
                <a:solidFill>
                  <a:srgbClr val="0070C0"/>
                </a:solidFill>
              </a:rPr>
              <a:t>Değerlendirme ve Sonucu </a:t>
            </a:r>
            <a:r>
              <a:rPr lang="tr-TR" sz="1800" b="1" dirty="0" smtClean="0">
                <a:solidFill>
                  <a:srgbClr val="0070C0"/>
                </a:solidFill>
              </a:rPr>
              <a:t>Özlük Dosyasına İşleme-1:</a:t>
            </a:r>
          </a:p>
          <a:p>
            <a:pPr marL="360000" indent="-342900"/>
            <a:r>
              <a:rPr lang="tr-TR" dirty="0"/>
              <a:t>Disiplin suçu işlediği sonucuna ulaşılan ve hakkında disiplin cezası kararı verilen memurun itiraz veya idari yargıda dava açma hakkı vardır. </a:t>
            </a:r>
            <a:endParaRPr lang="tr-TR" dirty="0" smtClean="0"/>
          </a:p>
          <a:p>
            <a:pPr marL="360000" indent="-342900"/>
            <a:r>
              <a:rPr lang="tr-TR" dirty="0" smtClean="0">
                <a:solidFill>
                  <a:srgbClr val="7030A0"/>
                </a:solidFill>
              </a:rPr>
              <a:t>Disiplin </a:t>
            </a:r>
            <a:r>
              <a:rPr lang="tr-TR" dirty="0">
                <a:solidFill>
                  <a:srgbClr val="7030A0"/>
                </a:solidFill>
              </a:rPr>
              <a:t>amirleri tarafından verilen uyarma, kınama ve aylıktan kesme cezalarına karşı disiplin kuruluna, kademe ilerlemesinin durdurulması cezasına karşı yüksek disiplin kuruluna itiraz </a:t>
            </a:r>
            <a:r>
              <a:rPr lang="tr-TR" dirty="0" smtClean="0">
                <a:solidFill>
                  <a:srgbClr val="7030A0"/>
                </a:solidFill>
              </a:rPr>
              <a:t>edilebilir</a:t>
            </a:r>
            <a:r>
              <a:rPr lang="tr-TR" sz="2000" dirty="0" smtClean="0">
                <a:solidFill>
                  <a:srgbClr val="7030A0"/>
                </a:solidFill>
              </a:rPr>
              <a:t> </a:t>
            </a:r>
            <a:r>
              <a:rPr lang="tr-TR" sz="1400" dirty="0">
                <a:solidFill>
                  <a:srgbClr val="7030A0"/>
                </a:solidFill>
              </a:rPr>
              <a:t>(657 S.K./Md.135</a:t>
            </a:r>
            <a:r>
              <a:rPr lang="tr-TR" sz="1400" dirty="0" smtClean="0">
                <a:solidFill>
                  <a:srgbClr val="7030A0"/>
                </a:solidFill>
              </a:rPr>
              <a:t>).</a:t>
            </a:r>
            <a:endParaRPr lang="tr-TR" sz="1400" dirty="0">
              <a:solidFill>
                <a:srgbClr val="7030A0"/>
              </a:solidFill>
            </a:endParaRPr>
          </a:p>
        </p:txBody>
      </p:sp>
    </p:spTree>
    <p:extLst>
      <p:ext uri="{BB962C8B-B14F-4D97-AF65-F5344CB8AC3E}">
        <p14:creationId xmlns:p14="http://schemas.microsoft.com/office/powerpoint/2010/main" val="13555816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chemeClr val="accent1">
              <a:lumMod val="40000"/>
              <a:lumOff val="6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457200" indent="-457200" fontAlgn="b">
              <a:spcBef>
                <a:spcPct val="0"/>
              </a:spcBef>
              <a:buNone/>
            </a:pPr>
            <a:r>
              <a:rPr lang="tr-TR" sz="3600" dirty="0" smtClean="0">
                <a:solidFill>
                  <a:srgbClr val="FF0000"/>
                </a:solidFill>
                <a:effectLst>
                  <a:outerShdw blurRad="38100" dist="38100" dir="2700000" algn="tl">
                    <a:srgbClr val="C0C0C0"/>
                  </a:outerShdw>
                </a:effectLst>
                <a:cs typeface="Arial" charset="0"/>
              </a:rPr>
              <a:t>Tanık;</a:t>
            </a:r>
          </a:p>
          <a:p>
            <a:pPr marL="457200" indent="-457200" fontAlgn="b">
              <a:spcBef>
                <a:spcPct val="0"/>
              </a:spcBef>
              <a:spcAft>
                <a:spcPts val="600"/>
              </a:spcAft>
              <a:buNone/>
            </a:pPr>
            <a:r>
              <a:rPr lang="tr-TR" sz="3600" dirty="0">
                <a:solidFill>
                  <a:srgbClr val="FF0000"/>
                </a:solidFill>
                <a:effectLst>
                  <a:outerShdw blurRad="38100" dist="38100" dir="2700000" algn="tl">
                    <a:srgbClr val="C0C0C0"/>
                  </a:outerShdw>
                </a:effectLst>
                <a:cs typeface="Arial" charset="0"/>
              </a:rPr>
              <a:t>	</a:t>
            </a:r>
            <a:r>
              <a:rPr lang="tr-TR" sz="3600" dirty="0" smtClean="0">
                <a:cs typeface="Arial" charset="0"/>
              </a:rPr>
              <a:t>Gerek </a:t>
            </a:r>
            <a:r>
              <a:rPr lang="tr-TR" sz="3600" dirty="0">
                <a:cs typeface="Arial" charset="0"/>
              </a:rPr>
              <a:t>disiplin soruşturması gerekse ön inceleme çalışmaları sırasında onayda yer alan iddialarla ilgili olarak görüp duyduklarını görevlilere anlatan </a:t>
            </a:r>
            <a:r>
              <a:rPr lang="tr-TR" sz="3600" dirty="0" smtClean="0">
                <a:cs typeface="Arial" charset="0"/>
              </a:rPr>
              <a:t>kimsedir.</a:t>
            </a:r>
          </a:p>
          <a:p>
            <a:pPr marL="457200" indent="-457200" fontAlgn="b">
              <a:spcBef>
                <a:spcPct val="0"/>
              </a:spcBef>
              <a:spcAft>
                <a:spcPts val="600"/>
              </a:spcAft>
              <a:buNone/>
            </a:pPr>
            <a:r>
              <a:rPr lang="tr-TR" sz="3600" i="1" dirty="0">
                <a:cs typeface="Arial" charset="0"/>
              </a:rPr>
              <a:t>	</a:t>
            </a:r>
            <a:r>
              <a:rPr lang="tr-TR" sz="3600" dirty="0" smtClean="0">
                <a:solidFill>
                  <a:srgbClr val="0070C0"/>
                </a:solidFill>
              </a:rPr>
              <a:t>Gördüğünü </a:t>
            </a:r>
            <a:r>
              <a:rPr lang="tr-TR" sz="3600" dirty="0">
                <a:solidFill>
                  <a:srgbClr val="0070C0"/>
                </a:solidFill>
              </a:rPr>
              <a:t>ve bildiğini anlatan, bilgi veren kimse</a:t>
            </a:r>
            <a:r>
              <a:rPr lang="tr-TR" sz="3600" dirty="0" smtClean="0">
                <a:solidFill>
                  <a:srgbClr val="0070C0"/>
                </a:solidFill>
              </a:rPr>
              <a:t>, şahittir </a:t>
            </a:r>
            <a:r>
              <a:rPr lang="tr-TR" sz="1700" dirty="0" smtClean="0">
                <a:solidFill>
                  <a:srgbClr val="0070C0"/>
                </a:solidFill>
              </a:rPr>
              <a:t>(TDK </a:t>
            </a:r>
            <a:r>
              <a:rPr lang="tr-TR" sz="1700" dirty="0">
                <a:solidFill>
                  <a:srgbClr val="0070C0"/>
                </a:solidFill>
              </a:rPr>
              <a:t>Türkçe Sözlük)</a:t>
            </a:r>
            <a:endParaRPr lang="tr-TR" sz="1700" dirty="0">
              <a:solidFill>
                <a:srgbClr val="0070C0"/>
              </a:solidFill>
              <a:effectLst>
                <a:outerShdw blurRad="38100" dist="38100" dir="2700000" algn="tl">
                  <a:srgbClr val="C0C0C0"/>
                </a:outerShdw>
              </a:effectLst>
              <a:cs typeface="Arial" charset="0"/>
            </a:endParaRPr>
          </a:p>
        </p:txBody>
      </p:sp>
      <p:sp>
        <p:nvSpPr>
          <p:cNvPr id="4" name="3 Slayt Numarası Yer Tutucusu"/>
          <p:cNvSpPr>
            <a:spLocks noGrp="1"/>
          </p:cNvSpPr>
          <p:nvPr>
            <p:ph type="sldNum" sz="quarter" idx="15"/>
          </p:nvPr>
        </p:nvSpPr>
        <p:spPr/>
        <p:txBody>
          <a:bodyPr/>
          <a:lstStyle/>
          <a:p>
            <a:fld id="{B1DEFA8C-F947-479F-BE07-76B6B3F80BF1}" type="slidenum">
              <a:rPr lang="tr-TR" smtClean="0"/>
              <a:pPr/>
              <a:t>15</a:t>
            </a:fld>
            <a:endParaRPr lang="tr-TR"/>
          </a:p>
        </p:txBody>
      </p:sp>
      <p:sp>
        <p:nvSpPr>
          <p:cNvPr id="7" name="6 Metin kutusu"/>
          <p:cNvSpPr txBox="1"/>
          <p:nvPr/>
        </p:nvSpPr>
        <p:spPr>
          <a:xfrm>
            <a:off x="323528" y="214290"/>
            <a:ext cx="7848872" cy="584775"/>
          </a:xfrm>
          <a:prstGeom prst="rect">
            <a:avLst/>
          </a:prstGeom>
          <a:solidFill>
            <a:schemeClr val="accent1">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TEMEL KAVRAMLAR ve TANIMLAR </a:t>
            </a:r>
            <a:r>
              <a:rPr lang="tr-TR" sz="1400" dirty="0" smtClean="0"/>
              <a:t>12</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7709971"/>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150</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57</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b="1" dirty="0" smtClean="0">
                <a:solidFill>
                  <a:srgbClr val="FF0000"/>
                </a:solidFill>
              </a:rPr>
              <a:t>Raporlama ve </a:t>
            </a:r>
            <a:r>
              <a:rPr lang="tr-TR" b="1" dirty="0">
                <a:solidFill>
                  <a:srgbClr val="FF0000"/>
                </a:solidFill>
              </a:rPr>
              <a:t>İtiraz </a:t>
            </a:r>
            <a:r>
              <a:rPr lang="tr-TR" b="1" dirty="0" smtClean="0">
                <a:solidFill>
                  <a:srgbClr val="FF0000"/>
                </a:solidFill>
              </a:rPr>
              <a:t>Süreci-10</a:t>
            </a:r>
            <a:endParaRPr lang="tr-TR" dirty="0">
              <a:solidFill>
                <a:srgbClr val="FF0000"/>
              </a:solidFill>
            </a:endParaRPr>
          </a:p>
          <a:p>
            <a:pPr marL="0" indent="0">
              <a:buNone/>
            </a:pPr>
            <a:r>
              <a:rPr lang="tr-TR" sz="1800" b="1" dirty="0" smtClean="0">
                <a:solidFill>
                  <a:srgbClr val="0070C0"/>
                </a:solidFill>
              </a:rPr>
              <a:t>İtirazları </a:t>
            </a:r>
            <a:r>
              <a:rPr lang="tr-TR" sz="1800" b="1" dirty="0">
                <a:solidFill>
                  <a:srgbClr val="0070C0"/>
                </a:solidFill>
              </a:rPr>
              <a:t>Değerlendirme ve Sonucu </a:t>
            </a:r>
            <a:r>
              <a:rPr lang="tr-TR" sz="1800" b="1" dirty="0" smtClean="0">
                <a:solidFill>
                  <a:srgbClr val="0070C0"/>
                </a:solidFill>
              </a:rPr>
              <a:t>Özlük Dosyasına İşleme-2:</a:t>
            </a:r>
          </a:p>
          <a:p>
            <a:pPr marL="360000" indent="-342900"/>
            <a:r>
              <a:rPr lang="tr-TR" dirty="0" smtClean="0"/>
              <a:t>İtirazda </a:t>
            </a:r>
            <a:r>
              <a:rPr lang="tr-TR" dirty="0"/>
              <a:t>süre, kararın ilgiliye tebliği tarihinden itibaren yedi gündür. Süresi içinde itiraz edilmeyen disiplin cezaları kesinleşir. İtiraz mercileri, itiraz dilekçesi ile karar ve eklerinin kendilerine intikalinden itibaren otuz gün içinde kararlarını vermek zorundadır. </a:t>
            </a:r>
            <a:endParaRPr lang="tr-TR" dirty="0" smtClean="0"/>
          </a:p>
          <a:p>
            <a:pPr marL="360000" indent="-342900"/>
            <a:r>
              <a:rPr lang="tr-TR" dirty="0" smtClean="0">
                <a:solidFill>
                  <a:srgbClr val="7030A0"/>
                </a:solidFill>
              </a:rPr>
              <a:t>İtirazın </a:t>
            </a:r>
            <a:r>
              <a:rPr lang="tr-TR" dirty="0">
                <a:solidFill>
                  <a:srgbClr val="7030A0"/>
                </a:solidFill>
              </a:rPr>
              <a:t>kabulü hâlinde, disiplin amirleri kararı gözden geçirerek verilen cezayı hafifletebilir veya tamamen kaldırabilirler. </a:t>
            </a:r>
            <a:endParaRPr lang="tr-TR" dirty="0" smtClean="0">
              <a:solidFill>
                <a:srgbClr val="7030A0"/>
              </a:solidFill>
            </a:endParaRPr>
          </a:p>
        </p:txBody>
      </p:sp>
    </p:spTree>
    <p:extLst>
      <p:ext uri="{BB962C8B-B14F-4D97-AF65-F5344CB8AC3E}">
        <p14:creationId xmlns:p14="http://schemas.microsoft.com/office/powerpoint/2010/main" val="3322291993"/>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151</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58</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b="1" dirty="0" smtClean="0">
                <a:solidFill>
                  <a:srgbClr val="FF0000"/>
                </a:solidFill>
              </a:rPr>
              <a:t>Raporlama ve </a:t>
            </a:r>
            <a:r>
              <a:rPr lang="tr-TR" b="1" dirty="0">
                <a:solidFill>
                  <a:srgbClr val="FF0000"/>
                </a:solidFill>
              </a:rPr>
              <a:t>İtiraz </a:t>
            </a:r>
            <a:r>
              <a:rPr lang="tr-TR" b="1" dirty="0" smtClean="0">
                <a:solidFill>
                  <a:srgbClr val="FF0000"/>
                </a:solidFill>
              </a:rPr>
              <a:t>Süreci-11</a:t>
            </a:r>
            <a:endParaRPr lang="tr-TR" dirty="0">
              <a:solidFill>
                <a:srgbClr val="FF0000"/>
              </a:solidFill>
            </a:endParaRPr>
          </a:p>
          <a:p>
            <a:pPr marL="0" indent="0">
              <a:buNone/>
            </a:pPr>
            <a:r>
              <a:rPr lang="tr-TR" sz="1800" b="1" dirty="0" smtClean="0">
                <a:solidFill>
                  <a:srgbClr val="0070C0"/>
                </a:solidFill>
              </a:rPr>
              <a:t>İtirazları </a:t>
            </a:r>
            <a:r>
              <a:rPr lang="tr-TR" sz="1800" b="1" dirty="0">
                <a:solidFill>
                  <a:srgbClr val="0070C0"/>
                </a:solidFill>
              </a:rPr>
              <a:t>Değerlendirme ve Sonucu </a:t>
            </a:r>
            <a:r>
              <a:rPr lang="tr-TR" sz="1800" b="1" dirty="0" smtClean="0">
                <a:solidFill>
                  <a:srgbClr val="0070C0"/>
                </a:solidFill>
              </a:rPr>
              <a:t>Özlük Dosyasına İşleme-3:</a:t>
            </a:r>
          </a:p>
          <a:p>
            <a:pPr marL="360000" indent="-342900"/>
            <a:r>
              <a:rPr lang="tr-TR" dirty="0" smtClean="0"/>
              <a:t>Disiplin </a:t>
            </a:r>
            <a:r>
              <a:rPr lang="tr-TR" dirty="0"/>
              <a:t>cezalarına karşı idari yargı yoluna başvurulabilir </a:t>
            </a:r>
            <a:r>
              <a:rPr lang="tr-TR" sz="1400" dirty="0"/>
              <a:t>(657 S.K./Md.135</a:t>
            </a:r>
            <a:r>
              <a:rPr lang="tr-TR" sz="1400" dirty="0" smtClean="0"/>
              <a:t>).</a:t>
            </a:r>
          </a:p>
          <a:p>
            <a:pPr marL="360000" indent="-342900"/>
            <a:r>
              <a:rPr lang="tr-TR" dirty="0" smtClean="0">
                <a:solidFill>
                  <a:srgbClr val="7030A0"/>
                </a:solidFill>
              </a:rPr>
              <a:t>Kesinleşen </a:t>
            </a:r>
            <a:r>
              <a:rPr lang="tr-TR" dirty="0">
                <a:solidFill>
                  <a:srgbClr val="7030A0"/>
                </a:solidFill>
              </a:rPr>
              <a:t>disiplin cezaları üst disiplin amirine, Devlet memurluğundan çıkarma cezası ayrıca Devlet Personel Başkanlığına bildirilir </a:t>
            </a:r>
            <a:r>
              <a:rPr lang="tr-TR" sz="1400" dirty="0">
                <a:solidFill>
                  <a:srgbClr val="7030A0"/>
                </a:solidFill>
              </a:rPr>
              <a:t>(657 S.K./Md.132). </a:t>
            </a:r>
            <a:endParaRPr lang="tr-TR" sz="1400" dirty="0" smtClean="0">
              <a:solidFill>
                <a:srgbClr val="7030A0"/>
              </a:solidFill>
            </a:endParaRPr>
          </a:p>
          <a:p>
            <a:pPr marL="360000" indent="-342900"/>
            <a:r>
              <a:rPr lang="tr-TR" dirty="0" smtClean="0"/>
              <a:t>Disiplin </a:t>
            </a:r>
            <a:r>
              <a:rPr lang="tr-TR" dirty="0"/>
              <a:t>cezaları memurun özlük dosyasına işlenir </a:t>
            </a:r>
            <a:r>
              <a:rPr lang="tr-TR" sz="1400" dirty="0"/>
              <a:t>(657 S.K./Md.133). </a:t>
            </a:r>
          </a:p>
        </p:txBody>
      </p:sp>
    </p:spTree>
    <p:extLst>
      <p:ext uri="{BB962C8B-B14F-4D97-AF65-F5344CB8AC3E}">
        <p14:creationId xmlns:p14="http://schemas.microsoft.com/office/powerpoint/2010/main" val="548608794"/>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548680"/>
            <a:ext cx="7467600" cy="5925272"/>
          </a:xfrm>
        </p:spPr>
        <p:txBody>
          <a:bodyPr>
            <a:normAutofit/>
          </a:bodyPr>
          <a:lstStyle/>
          <a:p>
            <a:pPr marL="0" indent="0" algn="ctr">
              <a:buNone/>
            </a:pPr>
            <a:endParaRPr lang="tr-TR" sz="2800" dirty="0" smtClean="0"/>
          </a:p>
          <a:p>
            <a:pPr marL="0" indent="0" algn="ctr">
              <a:buNone/>
            </a:pPr>
            <a:endParaRPr lang="tr-TR" sz="2800" dirty="0"/>
          </a:p>
          <a:p>
            <a:pPr marL="0" indent="0" algn="ctr">
              <a:buNone/>
            </a:pPr>
            <a:endParaRPr lang="tr-TR" sz="2800" dirty="0" smtClean="0"/>
          </a:p>
          <a:p>
            <a:pPr marL="0" indent="0" algn="ctr">
              <a:buNone/>
            </a:pPr>
            <a:endParaRPr lang="tr-TR" sz="2800" dirty="0" smtClean="0"/>
          </a:p>
          <a:p>
            <a:pPr marL="0" indent="0" algn="ctr">
              <a:buNone/>
            </a:pPr>
            <a:r>
              <a:rPr lang="tr-TR" sz="2800" b="1" dirty="0" smtClean="0">
                <a:solidFill>
                  <a:srgbClr val="00B0F0"/>
                </a:solidFill>
                <a:latin typeface="Lucida Handwriting" panose="03010101010101010101" pitchFamily="66" charset="0"/>
              </a:rPr>
              <a:t>KATILIMINIZ ve KATKILARINIZ İÇİN </a:t>
            </a:r>
            <a:r>
              <a:rPr lang="tr-TR" sz="7200" b="1" dirty="0" smtClean="0">
                <a:solidFill>
                  <a:srgbClr val="00B0F0"/>
                </a:solidFill>
                <a:latin typeface="Lucida Handwriting" panose="03010101010101010101" pitchFamily="66" charset="0"/>
              </a:rPr>
              <a:t>TEŞEKKÜRLER</a:t>
            </a:r>
            <a:endParaRPr lang="tr-TR" sz="7200" b="1" dirty="0">
              <a:solidFill>
                <a:srgbClr val="00B0F0"/>
              </a:solidFill>
              <a:latin typeface="Lucida Handwriting" panose="03010101010101010101" pitchFamily="66" charset="0"/>
            </a:endParaRPr>
          </a:p>
        </p:txBody>
      </p:sp>
      <p:sp>
        <p:nvSpPr>
          <p:cNvPr id="4" name="Slayt Numarası Yer Tutucusu 3"/>
          <p:cNvSpPr>
            <a:spLocks noGrp="1"/>
          </p:cNvSpPr>
          <p:nvPr>
            <p:ph type="sldNum" sz="quarter" idx="15"/>
          </p:nvPr>
        </p:nvSpPr>
        <p:spPr/>
        <p:txBody>
          <a:bodyPr/>
          <a:lstStyle/>
          <a:p>
            <a:fld id="{B1DEFA8C-F947-479F-BE07-76B6B3F80BF1}" type="slidenum">
              <a:rPr lang="tr-TR" smtClean="0"/>
              <a:pPr/>
              <a:t>152</a:t>
            </a:fld>
            <a:endParaRPr lang="tr-TR"/>
          </a:p>
        </p:txBody>
      </p:sp>
      <p:sp>
        <p:nvSpPr>
          <p:cNvPr id="5" name="Altbilgi Yer Tutucusu 4"/>
          <p:cNvSpPr>
            <a:spLocks noGrp="1"/>
          </p:cNvSpPr>
          <p:nvPr>
            <p:ph type="ftr" sz="quarter" idx="16"/>
          </p:nvPr>
        </p:nvSpPr>
        <p:spPr/>
        <p:txBody>
          <a:bodyPr/>
          <a:lstStyle/>
          <a:p>
            <a:r>
              <a:rPr lang="tr-TR" dirty="0" smtClean="0"/>
              <a:t> </a:t>
            </a:r>
            <a:endParaRPr lang="tr-TR" dirty="0"/>
          </a:p>
        </p:txBody>
      </p:sp>
    </p:spTree>
    <p:extLst>
      <p:ext uri="{BB962C8B-B14F-4D97-AF65-F5344CB8AC3E}">
        <p14:creationId xmlns:p14="http://schemas.microsoft.com/office/powerpoint/2010/main" val="2563793245"/>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188640"/>
            <a:ext cx="8136904" cy="432048"/>
          </a:xfrm>
        </p:spPr>
        <p:txBody>
          <a:bodyPr>
            <a:normAutofit/>
          </a:bodyPr>
          <a:lstStyle/>
          <a:p>
            <a:r>
              <a:rPr lang="tr-TR" sz="2000" b="1" dirty="0" smtClean="0"/>
              <a:t>Kaynakça</a:t>
            </a:r>
            <a:endParaRPr lang="tr-TR" sz="2000" b="1" dirty="0"/>
          </a:p>
        </p:txBody>
      </p:sp>
      <p:sp>
        <p:nvSpPr>
          <p:cNvPr id="3" name="İçerik Yer Tutucusu 2"/>
          <p:cNvSpPr>
            <a:spLocks noGrp="1"/>
          </p:cNvSpPr>
          <p:nvPr>
            <p:ph sz="quarter" idx="1"/>
          </p:nvPr>
        </p:nvSpPr>
        <p:spPr>
          <a:xfrm>
            <a:off x="323528" y="692696"/>
            <a:ext cx="7848872" cy="5781256"/>
          </a:xfrm>
        </p:spPr>
        <p:txBody>
          <a:bodyPr>
            <a:normAutofit/>
          </a:bodyPr>
          <a:lstStyle/>
          <a:p>
            <a:pPr marL="0" indent="0">
              <a:spcAft>
                <a:spcPts val="600"/>
              </a:spcAft>
              <a:buNone/>
            </a:pPr>
            <a:r>
              <a:rPr lang="tr-TR" sz="1200" dirty="0" err="1"/>
              <a:t>Alikaşifoğlu</a:t>
            </a:r>
            <a:r>
              <a:rPr lang="tr-TR" sz="1200" dirty="0"/>
              <a:t>, Kemalettin (1977) “Disiplin Cezaları”, </a:t>
            </a:r>
            <a:r>
              <a:rPr lang="tr-TR" sz="1200" i="1" dirty="0"/>
              <a:t>Amme İdaresi Dergisi,</a:t>
            </a:r>
            <a:r>
              <a:rPr lang="tr-TR" sz="1200" dirty="0"/>
              <a:t> 4 (10), 32-45.</a:t>
            </a:r>
          </a:p>
          <a:p>
            <a:pPr marL="0" indent="0">
              <a:spcAft>
                <a:spcPts val="600"/>
              </a:spcAft>
              <a:buNone/>
            </a:pPr>
            <a:r>
              <a:rPr lang="tr-TR" sz="1200" dirty="0" smtClean="0"/>
              <a:t>“</a:t>
            </a:r>
            <a:r>
              <a:rPr lang="tr-TR" sz="1200" dirty="0"/>
              <a:t>657 Sayılı Devlet Memurları Kanunu</a:t>
            </a:r>
            <a:r>
              <a:rPr lang="tr-TR" sz="1200" baseline="30000" dirty="0"/>
              <a:t>”</a:t>
            </a:r>
            <a:r>
              <a:rPr lang="tr-TR" sz="1200" dirty="0"/>
              <a:t> (1965, 23 Temmuz) </a:t>
            </a:r>
            <a:r>
              <a:rPr lang="tr-TR" sz="1200" i="1" dirty="0"/>
              <a:t>T.C. Resmi Gazete, </a:t>
            </a:r>
            <a:r>
              <a:rPr lang="tr-TR" sz="1200" dirty="0"/>
              <a:t>12056.</a:t>
            </a:r>
          </a:p>
          <a:p>
            <a:pPr marL="0" indent="0">
              <a:spcAft>
                <a:spcPts val="600"/>
              </a:spcAft>
              <a:buNone/>
            </a:pPr>
            <a:r>
              <a:rPr lang="tr-TR" sz="1200" dirty="0"/>
              <a:t>Arıca, Nadir (2006) </a:t>
            </a:r>
            <a:r>
              <a:rPr lang="tr-TR" sz="1200" i="1" dirty="0"/>
              <a:t>Kamu Görevlileri Soruşturma Rehberi,</a:t>
            </a:r>
            <a:r>
              <a:rPr lang="tr-TR" sz="1200" b="1" dirty="0"/>
              <a:t> </a:t>
            </a:r>
            <a:r>
              <a:rPr lang="tr-TR" sz="1200" dirty="0"/>
              <a:t>Ankara: </a:t>
            </a:r>
            <a:r>
              <a:rPr lang="tr-TR" sz="1200" dirty="0" err="1"/>
              <a:t>İlksan</a:t>
            </a:r>
            <a:r>
              <a:rPr lang="tr-TR" sz="1200" dirty="0"/>
              <a:t> Matbaası</a:t>
            </a:r>
          </a:p>
          <a:p>
            <a:pPr marL="0" indent="0">
              <a:spcAft>
                <a:spcPts val="600"/>
              </a:spcAft>
              <a:buNone/>
            </a:pPr>
            <a:r>
              <a:rPr lang="tr-TR" sz="1200" dirty="0" smtClean="0"/>
              <a:t>Bulut</a:t>
            </a:r>
            <a:r>
              <a:rPr lang="tr-TR" sz="1200" dirty="0"/>
              <a:t>, Metin (2009) Milli Eğitim Bakanlığı Ortaöğretim Kurumlarında Personel Disiplin Hukukunun Etkililiği,</a:t>
            </a:r>
            <a:r>
              <a:rPr lang="tr-TR" sz="1200" b="1" dirty="0"/>
              <a:t> </a:t>
            </a:r>
            <a:r>
              <a:rPr lang="tr-TR" sz="1200" dirty="0"/>
              <a:t>Ankara:</a:t>
            </a:r>
            <a:r>
              <a:rPr lang="tr-TR" sz="1200" b="1" dirty="0"/>
              <a:t> </a:t>
            </a:r>
            <a:r>
              <a:rPr lang="tr-TR" sz="1200" dirty="0"/>
              <a:t>TODAİE Yayımlanmamış Yüksek Lisans Tezi.</a:t>
            </a:r>
          </a:p>
          <a:p>
            <a:pPr marL="0" indent="0">
              <a:spcAft>
                <a:spcPts val="600"/>
              </a:spcAft>
              <a:buNone/>
            </a:pPr>
            <a:r>
              <a:rPr lang="tr-TR" sz="1200" dirty="0" smtClean="0"/>
              <a:t>Çavuşoğlu</a:t>
            </a:r>
            <a:r>
              <a:rPr lang="tr-TR" sz="1200" dirty="0"/>
              <a:t>, Yüksel (1984) </a:t>
            </a:r>
            <a:r>
              <a:rPr lang="tr-TR" sz="1200" i="1" dirty="0"/>
              <a:t>Disiplin Rejimimiz ve Görevden Uzaklaştırma,</a:t>
            </a:r>
            <a:r>
              <a:rPr lang="tr-TR" sz="1200" b="1" dirty="0"/>
              <a:t> </a:t>
            </a:r>
            <a:r>
              <a:rPr lang="tr-TR" sz="1200" dirty="0"/>
              <a:t>Çankırı: Türk İdareciler Derneği Yayını.</a:t>
            </a:r>
          </a:p>
          <a:p>
            <a:pPr marL="0" indent="0">
              <a:spcAft>
                <a:spcPts val="600"/>
              </a:spcAft>
              <a:buNone/>
            </a:pPr>
            <a:r>
              <a:rPr lang="tr-TR" sz="1200" dirty="0"/>
              <a:t>Giritli, İsmail, Birden, Pertev ve </a:t>
            </a:r>
            <a:r>
              <a:rPr lang="tr-TR" sz="1200" dirty="0" err="1"/>
              <a:t>Akgüner</a:t>
            </a:r>
            <a:r>
              <a:rPr lang="tr-TR" sz="1200" dirty="0"/>
              <a:t>, Tayfun (2006) </a:t>
            </a:r>
            <a:r>
              <a:rPr lang="tr-TR" sz="1200" i="1" dirty="0"/>
              <a:t>İdare Hukuku,</a:t>
            </a:r>
            <a:r>
              <a:rPr lang="tr-TR" sz="1200" b="1" dirty="0"/>
              <a:t> </a:t>
            </a:r>
            <a:r>
              <a:rPr lang="tr-TR" sz="1200" dirty="0"/>
              <a:t>2. Baskı, İstanbul: DER Yayınları.  </a:t>
            </a:r>
          </a:p>
          <a:p>
            <a:pPr marL="0" indent="0">
              <a:spcAft>
                <a:spcPts val="600"/>
              </a:spcAft>
              <a:buNone/>
            </a:pPr>
            <a:r>
              <a:rPr lang="tr-TR" sz="1200" dirty="0" smtClean="0"/>
              <a:t>Gözler</a:t>
            </a:r>
            <a:r>
              <a:rPr lang="tr-TR" sz="1200" dirty="0"/>
              <a:t>, Kemal (2003) </a:t>
            </a:r>
            <a:r>
              <a:rPr lang="tr-TR" sz="1200" i="1" dirty="0"/>
              <a:t>İdare Hukuku, Cilt II,</a:t>
            </a:r>
            <a:r>
              <a:rPr lang="tr-TR" sz="1200" dirty="0"/>
              <a:t> Bursa: Ekin Kitabevi.</a:t>
            </a:r>
          </a:p>
          <a:p>
            <a:pPr marL="0" indent="0">
              <a:spcAft>
                <a:spcPts val="600"/>
              </a:spcAft>
              <a:buNone/>
            </a:pPr>
            <a:r>
              <a:rPr lang="tr-TR" sz="1200" dirty="0" smtClean="0"/>
              <a:t>Gözübüyük</a:t>
            </a:r>
            <a:r>
              <a:rPr lang="tr-TR" sz="1200" dirty="0"/>
              <a:t>, A. Şeref ve Tan, Turgut (2001) </a:t>
            </a:r>
            <a:r>
              <a:rPr lang="tr-TR" sz="1200" i="1" dirty="0"/>
              <a:t>İdare Hukuku,</a:t>
            </a:r>
            <a:r>
              <a:rPr lang="tr-TR" sz="1200" b="1" dirty="0"/>
              <a:t> </a:t>
            </a:r>
            <a:r>
              <a:rPr lang="tr-TR" sz="1200" dirty="0"/>
              <a:t>Cilt 1, Genel Esaslar, 2. Baskı, Ankara: Turhan Kitapevi. </a:t>
            </a:r>
          </a:p>
          <a:p>
            <a:pPr marL="0" indent="0">
              <a:spcAft>
                <a:spcPts val="600"/>
              </a:spcAft>
              <a:buNone/>
            </a:pPr>
            <a:r>
              <a:rPr lang="tr-TR" sz="1200" dirty="0" smtClean="0"/>
              <a:t>Günday</a:t>
            </a:r>
            <a:r>
              <a:rPr lang="tr-TR" sz="1200" dirty="0"/>
              <a:t>, Metin</a:t>
            </a:r>
            <a:r>
              <a:rPr lang="tr-TR" sz="1200" b="1" dirty="0"/>
              <a:t> </a:t>
            </a:r>
            <a:r>
              <a:rPr lang="tr-TR" sz="1200" dirty="0"/>
              <a:t>(2004)</a:t>
            </a:r>
            <a:r>
              <a:rPr lang="tr-TR" sz="1200" b="1" dirty="0"/>
              <a:t> </a:t>
            </a:r>
            <a:r>
              <a:rPr lang="tr-TR" sz="1200" i="1" dirty="0"/>
              <a:t>İdare Hukuku,</a:t>
            </a:r>
            <a:r>
              <a:rPr lang="tr-TR" sz="1200" dirty="0"/>
              <a:t> 9. Baskı, Ankara: İmaj Yayıncılık</a:t>
            </a:r>
            <a:r>
              <a:rPr lang="tr-TR" sz="1200" dirty="0" smtClean="0"/>
              <a:t>.</a:t>
            </a:r>
          </a:p>
          <a:p>
            <a:pPr marL="0" indent="0">
              <a:spcAft>
                <a:spcPts val="600"/>
              </a:spcAft>
              <a:buNone/>
            </a:pPr>
            <a:r>
              <a:rPr lang="tr-TR" sz="1200" dirty="0"/>
              <a:t> “2709 Sayılı Türkiye Cumhuriyeti Anayasası” (1982, 9 Kasım) </a:t>
            </a:r>
            <a:r>
              <a:rPr lang="tr-TR" sz="1200" i="1" dirty="0"/>
              <a:t>T.C. Resmi Gazete, </a:t>
            </a:r>
            <a:r>
              <a:rPr lang="tr-TR" sz="1200" dirty="0"/>
              <a:t>17863 Mükerrer. </a:t>
            </a:r>
          </a:p>
          <a:p>
            <a:pPr marL="0" indent="0">
              <a:spcAft>
                <a:spcPts val="600"/>
              </a:spcAft>
              <a:buNone/>
            </a:pPr>
            <a:r>
              <a:rPr lang="tr-TR" sz="1200" dirty="0" smtClean="0"/>
              <a:t>MEB </a:t>
            </a:r>
            <a:r>
              <a:rPr lang="tr-TR" sz="1200" dirty="0"/>
              <a:t>(2006), </a:t>
            </a:r>
            <a:r>
              <a:rPr lang="tr-TR" sz="1200" i="1" dirty="0"/>
              <a:t>İnceleme Soruşturma ve Ön İnceleme Rehberi,</a:t>
            </a:r>
            <a:r>
              <a:rPr lang="tr-TR" sz="1200" b="1" dirty="0"/>
              <a:t> </a:t>
            </a:r>
            <a:r>
              <a:rPr lang="tr-TR" sz="1200" dirty="0"/>
              <a:t>Ankara: Teftiş Kurulu Başkanlığı Yayını. </a:t>
            </a:r>
          </a:p>
          <a:p>
            <a:pPr marL="0" indent="0">
              <a:spcAft>
                <a:spcPts val="600"/>
              </a:spcAft>
              <a:buNone/>
            </a:pPr>
            <a:r>
              <a:rPr lang="tr-TR" sz="1200" dirty="0"/>
              <a:t>Onar, Sıddık Sami (1966) </a:t>
            </a:r>
            <a:r>
              <a:rPr lang="tr-TR" sz="1200" i="1" dirty="0"/>
              <a:t>İdare Hukukunun Umumi Esasları, Cilt II,</a:t>
            </a:r>
            <a:r>
              <a:rPr lang="tr-TR" sz="1200" dirty="0"/>
              <a:t> İstanbul: İsmail Akgün Matbaası.</a:t>
            </a:r>
          </a:p>
          <a:p>
            <a:pPr marL="0" indent="0">
              <a:spcAft>
                <a:spcPts val="600"/>
              </a:spcAft>
              <a:buNone/>
            </a:pPr>
            <a:r>
              <a:rPr lang="tr-TR" sz="1200" dirty="0" smtClean="0"/>
              <a:t>Örücü</a:t>
            </a:r>
            <a:r>
              <a:rPr lang="tr-TR" sz="1200" dirty="0"/>
              <a:t>, Esin (1967) “Disiplin Cezaları 657 Sayılı Devlet Memurları Kanunu Sistemi”, </a:t>
            </a:r>
            <a:r>
              <a:rPr lang="tr-TR" sz="1200" i="1" dirty="0"/>
              <a:t>İstanbul Üniversitesi Hukuk Fakültesi Mecmuası,</a:t>
            </a:r>
            <a:r>
              <a:rPr lang="tr-TR" sz="1200" dirty="0"/>
              <a:t> 2-4 (32), 782-823.</a:t>
            </a:r>
          </a:p>
          <a:p>
            <a:pPr marL="0" indent="0">
              <a:spcAft>
                <a:spcPts val="600"/>
              </a:spcAft>
              <a:buNone/>
            </a:pPr>
            <a:r>
              <a:rPr lang="tr-TR" sz="1200" dirty="0" smtClean="0"/>
              <a:t>Sorguç</a:t>
            </a:r>
            <a:r>
              <a:rPr lang="tr-TR" sz="1200" dirty="0"/>
              <a:t>, Bahir (1986) </a:t>
            </a:r>
            <a:r>
              <a:rPr lang="tr-TR" sz="1200" i="1" dirty="0"/>
              <a:t>Disiplin ve İdari Soruşturma,</a:t>
            </a:r>
            <a:r>
              <a:rPr lang="tr-TR" sz="1200" dirty="0"/>
              <a:t> Ankara: Milli Eğitim Basımevi.</a:t>
            </a:r>
          </a:p>
          <a:p>
            <a:pPr marL="0" indent="0">
              <a:spcAft>
                <a:spcPts val="600"/>
              </a:spcAft>
              <a:buNone/>
            </a:pPr>
            <a:r>
              <a:rPr lang="tr-TR" sz="1200" dirty="0" smtClean="0"/>
              <a:t>TDK</a:t>
            </a:r>
            <a:r>
              <a:rPr lang="tr-TR" sz="1200" dirty="0"/>
              <a:t>, </a:t>
            </a:r>
            <a:r>
              <a:rPr lang="tr-TR" sz="1200" i="1" dirty="0"/>
              <a:t>Genel Türkçe </a:t>
            </a:r>
            <a:r>
              <a:rPr lang="tr-TR" sz="1200" i="1" dirty="0" err="1"/>
              <a:t>Sözlük’te</a:t>
            </a:r>
            <a:r>
              <a:rPr lang="tr-TR" sz="1200" i="1" dirty="0"/>
              <a:t> Söz Arama</a:t>
            </a:r>
            <a:r>
              <a:rPr lang="tr-TR" sz="1200" dirty="0"/>
              <a:t>, </a:t>
            </a:r>
            <a:r>
              <a:rPr lang="tr-TR" sz="1200" u="sng" dirty="0">
                <a:hlinkClick r:id="rId2"/>
              </a:rPr>
              <a:t>http://www.tdk.gov.tr/TR/SozBul.aspx</a:t>
            </a:r>
            <a:r>
              <a:rPr lang="tr-TR" sz="1200" dirty="0"/>
              <a:t>,  (01 Aralık 2008).</a:t>
            </a:r>
          </a:p>
          <a:p>
            <a:pPr marL="0" indent="0">
              <a:spcAft>
                <a:spcPts val="600"/>
              </a:spcAft>
              <a:buNone/>
            </a:pPr>
            <a:endParaRPr lang="tr-TR" sz="1200" dirty="0"/>
          </a:p>
        </p:txBody>
      </p:sp>
      <p:sp>
        <p:nvSpPr>
          <p:cNvPr id="4" name="Slayt Numarası Yer Tutucusu 3"/>
          <p:cNvSpPr>
            <a:spLocks noGrp="1"/>
          </p:cNvSpPr>
          <p:nvPr>
            <p:ph type="sldNum" sz="quarter" idx="15"/>
          </p:nvPr>
        </p:nvSpPr>
        <p:spPr/>
        <p:txBody>
          <a:bodyPr/>
          <a:lstStyle/>
          <a:p>
            <a:fld id="{B1DEFA8C-F947-479F-BE07-76B6B3F80BF1}" type="slidenum">
              <a:rPr lang="tr-TR" smtClean="0"/>
              <a:pPr/>
              <a:t>153</a:t>
            </a:fld>
            <a:endParaRPr lang="tr-TR"/>
          </a:p>
        </p:txBody>
      </p:sp>
      <p:sp>
        <p:nvSpPr>
          <p:cNvPr id="5" name="Altbilgi Yer Tutucusu 4"/>
          <p:cNvSpPr>
            <a:spLocks noGrp="1"/>
          </p:cNvSpPr>
          <p:nvPr>
            <p:ph type="ftr" sz="quarter" idx="16"/>
          </p:nvPr>
        </p:nvSpPr>
        <p:spPr/>
        <p:txBody>
          <a:bodyPr/>
          <a:lstStyle/>
          <a:p>
            <a:r>
              <a:rPr lang="tr-TR" dirty="0" smtClean="0"/>
              <a:t> </a:t>
            </a:r>
            <a:endParaRPr lang="tr-TR" dirty="0"/>
          </a:p>
        </p:txBody>
      </p:sp>
    </p:spTree>
    <p:extLst>
      <p:ext uri="{BB962C8B-B14F-4D97-AF65-F5344CB8AC3E}">
        <p14:creationId xmlns:p14="http://schemas.microsoft.com/office/powerpoint/2010/main" val="19819249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16</a:t>
            </a:fld>
            <a:endParaRPr lang="tr-TR"/>
          </a:p>
        </p:txBody>
      </p:sp>
      <p:sp>
        <p:nvSpPr>
          <p:cNvPr id="7" name="6 Metin kutusu"/>
          <p:cNvSpPr txBox="1"/>
          <p:nvPr/>
        </p:nvSpPr>
        <p:spPr>
          <a:xfrm>
            <a:off x="307312" y="782619"/>
            <a:ext cx="7848872" cy="4862870"/>
          </a:xfrm>
          <a:prstGeom prst="rect">
            <a:avLst/>
          </a:prstGeom>
          <a:solidFill>
            <a:schemeClr val="bg2">
              <a:lumMod val="25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endParaRPr lang="tr-TR" sz="5400" dirty="0" smtClean="0"/>
          </a:p>
          <a:p>
            <a:pPr algn="ctr">
              <a:spcBef>
                <a:spcPts val="600"/>
              </a:spcBef>
              <a:spcAft>
                <a:spcPts val="600"/>
              </a:spcAft>
            </a:pPr>
            <a:endParaRPr lang="tr-TR" sz="5400" dirty="0"/>
          </a:p>
          <a:p>
            <a:pPr algn="ctr">
              <a:spcBef>
                <a:spcPts val="600"/>
              </a:spcBef>
              <a:spcAft>
                <a:spcPts val="600"/>
              </a:spcAft>
            </a:pPr>
            <a:r>
              <a:rPr lang="tr-TR" sz="5400" dirty="0" smtClean="0"/>
              <a:t>DİSİPLİN SUÇLARI</a:t>
            </a:r>
          </a:p>
          <a:p>
            <a:pPr algn="ctr">
              <a:spcBef>
                <a:spcPts val="600"/>
              </a:spcBef>
              <a:spcAft>
                <a:spcPts val="600"/>
              </a:spcAft>
            </a:pPr>
            <a:endParaRPr lang="tr-TR" sz="5400" dirty="0"/>
          </a:p>
          <a:p>
            <a:pPr algn="ctr">
              <a:spcBef>
                <a:spcPts val="600"/>
              </a:spcBef>
              <a:spcAft>
                <a:spcPts val="600"/>
              </a:spcAft>
            </a:pPr>
            <a:endParaRPr lang="tr-TR" sz="5400"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37755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chemeClr val="bg2">
              <a:lumMod val="9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sz="3600" b="1" dirty="0" smtClean="0">
                <a:solidFill>
                  <a:srgbClr val="F9076F"/>
                </a:solidFill>
              </a:rPr>
              <a:t>Disiplin Suçu; </a:t>
            </a:r>
          </a:p>
          <a:p>
            <a:pPr marL="0" indent="0">
              <a:buNone/>
            </a:pPr>
            <a:r>
              <a:rPr lang="tr-TR" sz="3600" dirty="0" smtClean="0"/>
              <a:t>Kamu </a:t>
            </a:r>
            <a:r>
              <a:rPr lang="tr-TR" sz="3600" dirty="0"/>
              <a:t>hizmetinin asli ve sürekli elemanı sayılan ve </a:t>
            </a:r>
            <a:r>
              <a:rPr lang="tr-TR" sz="3600" dirty="0" smtClean="0"/>
              <a:t>Devletle </a:t>
            </a:r>
            <a:r>
              <a:rPr lang="tr-TR" sz="3600" dirty="0" err="1"/>
              <a:t>statüter</a:t>
            </a:r>
            <a:r>
              <a:rPr lang="tr-TR" sz="3600" dirty="0"/>
              <a:t> ilişkisi bulunan </a:t>
            </a:r>
            <a:r>
              <a:rPr lang="tr-TR" sz="3600" dirty="0" smtClean="0"/>
              <a:t>Devlet </a:t>
            </a:r>
            <a:r>
              <a:rPr lang="tr-TR" sz="3600" dirty="0"/>
              <a:t>memurları için </a:t>
            </a:r>
            <a:r>
              <a:rPr lang="tr-TR" sz="3600" dirty="0" smtClean="0"/>
              <a:t>oluşturulmuş sorumluluk </a:t>
            </a:r>
            <a:r>
              <a:rPr lang="tr-TR" sz="3600" dirty="0"/>
              <a:t>ve sınırlamalara </a:t>
            </a:r>
            <a:r>
              <a:rPr lang="tr-TR" sz="3600" dirty="0" smtClean="0"/>
              <a:t>uymamaktır </a:t>
            </a:r>
            <a:r>
              <a:rPr lang="tr-TR" sz="1700" dirty="0" smtClean="0"/>
              <a:t>(Örücü,1967:796</a:t>
            </a:r>
            <a:r>
              <a:rPr lang="tr-TR" sz="1700" dirty="0"/>
              <a:t>)</a:t>
            </a:r>
            <a:r>
              <a:rPr lang="tr-TR" sz="1700" dirty="0" smtClean="0"/>
              <a:t>. </a:t>
            </a:r>
          </a:p>
        </p:txBody>
      </p:sp>
      <p:sp>
        <p:nvSpPr>
          <p:cNvPr id="4" name="3 Slayt Numarası Yer Tutucusu"/>
          <p:cNvSpPr>
            <a:spLocks noGrp="1"/>
          </p:cNvSpPr>
          <p:nvPr>
            <p:ph type="sldNum" sz="quarter" idx="15"/>
          </p:nvPr>
        </p:nvSpPr>
        <p:spPr/>
        <p:txBody>
          <a:bodyPr/>
          <a:lstStyle/>
          <a:p>
            <a:fld id="{B1DEFA8C-F947-479F-BE07-76B6B3F80BF1}" type="slidenum">
              <a:rPr lang="tr-TR" smtClean="0"/>
              <a:pPr/>
              <a:t>17</a:t>
            </a:fld>
            <a:endParaRPr lang="tr-TR"/>
          </a:p>
        </p:txBody>
      </p:sp>
      <p:sp>
        <p:nvSpPr>
          <p:cNvPr id="7" name="6 Metin kutusu"/>
          <p:cNvSpPr txBox="1"/>
          <p:nvPr/>
        </p:nvSpPr>
        <p:spPr>
          <a:xfrm>
            <a:off x="323528" y="214290"/>
            <a:ext cx="7776864" cy="584775"/>
          </a:xfrm>
          <a:prstGeom prst="rect">
            <a:avLst/>
          </a:prstGeom>
          <a:solidFill>
            <a:schemeClr val="bg2">
              <a:lumMod val="25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SUÇLARI </a:t>
            </a:r>
            <a:r>
              <a:rPr lang="tr-TR" sz="1400" dirty="0" smtClean="0"/>
              <a:t>1</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87898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chemeClr val="bg2">
              <a:lumMod val="9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sz="3600" b="1" dirty="0" smtClean="0">
                <a:solidFill>
                  <a:srgbClr val="F9076F"/>
                </a:solidFill>
              </a:rPr>
              <a:t>Disiplin Suçu; </a:t>
            </a:r>
          </a:p>
          <a:p>
            <a:pPr marL="0" indent="0">
              <a:buNone/>
            </a:pPr>
            <a:r>
              <a:rPr lang="tr-TR" sz="3600" dirty="0" smtClean="0"/>
              <a:t>Devlet </a:t>
            </a:r>
            <a:r>
              <a:rPr lang="tr-TR" sz="3600" dirty="0"/>
              <a:t>memuru veya kamu görevlisinin yasalarla öngörülen ödev ve sorumlulukları ihlal ederek sergilediği, kurumun iç düzenini bozucu davranışlardır </a:t>
            </a:r>
            <a:r>
              <a:rPr lang="tr-TR" sz="1700" dirty="0"/>
              <a:t>(Günday, </a:t>
            </a:r>
            <a:r>
              <a:rPr lang="tr-TR" sz="1700" dirty="0" smtClean="0"/>
              <a:t>2004:545</a:t>
            </a:r>
            <a:r>
              <a:rPr lang="tr-TR" sz="1700" dirty="0"/>
              <a:t>). </a:t>
            </a:r>
          </a:p>
        </p:txBody>
      </p:sp>
      <p:sp>
        <p:nvSpPr>
          <p:cNvPr id="4" name="3 Slayt Numarası Yer Tutucusu"/>
          <p:cNvSpPr>
            <a:spLocks noGrp="1"/>
          </p:cNvSpPr>
          <p:nvPr>
            <p:ph type="sldNum" sz="quarter" idx="15"/>
          </p:nvPr>
        </p:nvSpPr>
        <p:spPr/>
        <p:txBody>
          <a:bodyPr/>
          <a:lstStyle/>
          <a:p>
            <a:fld id="{B1DEFA8C-F947-479F-BE07-76B6B3F80BF1}" type="slidenum">
              <a:rPr lang="tr-TR" smtClean="0"/>
              <a:pPr/>
              <a:t>18</a:t>
            </a:fld>
            <a:endParaRPr lang="tr-TR"/>
          </a:p>
        </p:txBody>
      </p:sp>
      <p:sp>
        <p:nvSpPr>
          <p:cNvPr id="7" name="6 Metin kutusu"/>
          <p:cNvSpPr txBox="1"/>
          <p:nvPr/>
        </p:nvSpPr>
        <p:spPr>
          <a:xfrm>
            <a:off x="323528" y="214290"/>
            <a:ext cx="7776864" cy="584775"/>
          </a:xfrm>
          <a:prstGeom prst="rect">
            <a:avLst/>
          </a:prstGeom>
          <a:solidFill>
            <a:schemeClr val="bg2">
              <a:lumMod val="25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SUÇLARI </a:t>
            </a:r>
            <a:r>
              <a:rPr lang="tr-TR" sz="1400" dirty="0" smtClean="0"/>
              <a:t>2</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41989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chemeClr val="bg2">
              <a:lumMod val="9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sz="3600" b="1" dirty="0" smtClean="0">
                <a:solidFill>
                  <a:srgbClr val="F9076F"/>
                </a:solidFill>
              </a:rPr>
              <a:t>Disiplin Suçunun Unsurları; </a:t>
            </a:r>
          </a:p>
          <a:p>
            <a:pPr marL="0" indent="0">
              <a:buNone/>
            </a:pPr>
            <a:r>
              <a:rPr lang="tr-TR" sz="3600" dirty="0"/>
              <a:t>Bir fiilin disiplin suçu oluşturabilmesi aşağıdaki unsurlara bağlıdır </a:t>
            </a:r>
            <a:r>
              <a:rPr lang="tr-TR" sz="1800" dirty="0"/>
              <a:t>(Gözler, 2003:686):</a:t>
            </a:r>
          </a:p>
          <a:p>
            <a:pPr marL="0" indent="0">
              <a:buNone/>
            </a:pPr>
            <a:r>
              <a:rPr lang="tr-TR" sz="3600" b="1" dirty="0" smtClean="0"/>
              <a:t>	1</a:t>
            </a:r>
            <a:r>
              <a:rPr lang="tr-TR" sz="3600" b="1" dirty="0"/>
              <a:t>. Fiili </a:t>
            </a:r>
            <a:r>
              <a:rPr lang="tr-TR" sz="3600" b="1" dirty="0" smtClean="0"/>
              <a:t>Unsur,</a:t>
            </a:r>
          </a:p>
          <a:p>
            <a:pPr marL="0" indent="0">
              <a:buNone/>
            </a:pPr>
            <a:r>
              <a:rPr lang="tr-TR" sz="3600" b="1" dirty="0"/>
              <a:t>	</a:t>
            </a:r>
            <a:r>
              <a:rPr lang="tr-TR" sz="3600" b="1" dirty="0" smtClean="0"/>
              <a:t>2</a:t>
            </a:r>
            <a:r>
              <a:rPr lang="tr-TR" sz="3600" b="1" dirty="0"/>
              <a:t>. Görev </a:t>
            </a:r>
            <a:r>
              <a:rPr lang="tr-TR" sz="3600" b="1" dirty="0" smtClean="0"/>
              <a:t>unsuru</a:t>
            </a:r>
            <a:r>
              <a:rPr lang="tr-TR" sz="3600" dirty="0" smtClean="0"/>
              <a:t>,</a:t>
            </a:r>
          </a:p>
          <a:p>
            <a:pPr marL="0" indent="0">
              <a:buNone/>
            </a:pPr>
            <a:r>
              <a:rPr lang="tr-TR" sz="3600" b="1" dirty="0"/>
              <a:t>	</a:t>
            </a:r>
            <a:r>
              <a:rPr lang="tr-TR" sz="3600" b="1" dirty="0" smtClean="0"/>
              <a:t>3</a:t>
            </a:r>
            <a:r>
              <a:rPr lang="tr-TR" sz="3600" b="1" dirty="0"/>
              <a:t>. Kusur unsuru</a:t>
            </a:r>
            <a:endParaRPr lang="tr-TR" sz="3600" dirty="0"/>
          </a:p>
          <a:p>
            <a:pPr marL="0" indent="0">
              <a:buNone/>
            </a:pPr>
            <a:endParaRPr lang="tr-TR" sz="1700" dirty="0"/>
          </a:p>
        </p:txBody>
      </p:sp>
      <p:sp>
        <p:nvSpPr>
          <p:cNvPr id="4" name="3 Slayt Numarası Yer Tutucusu"/>
          <p:cNvSpPr>
            <a:spLocks noGrp="1"/>
          </p:cNvSpPr>
          <p:nvPr>
            <p:ph type="sldNum" sz="quarter" idx="15"/>
          </p:nvPr>
        </p:nvSpPr>
        <p:spPr/>
        <p:txBody>
          <a:bodyPr/>
          <a:lstStyle/>
          <a:p>
            <a:fld id="{B1DEFA8C-F947-479F-BE07-76B6B3F80BF1}" type="slidenum">
              <a:rPr lang="tr-TR" smtClean="0"/>
              <a:pPr/>
              <a:t>19</a:t>
            </a:fld>
            <a:endParaRPr lang="tr-TR"/>
          </a:p>
        </p:txBody>
      </p:sp>
      <p:sp>
        <p:nvSpPr>
          <p:cNvPr id="7" name="6 Metin kutusu"/>
          <p:cNvSpPr txBox="1"/>
          <p:nvPr/>
        </p:nvSpPr>
        <p:spPr>
          <a:xfrm>
            <a:off x="323528" y="214290"/>
            <a:ext cx="7776864" cy="584775"/>
          </a:xfrm>
          <a:prstGeom prst="rect">
            <a:avLst/>
          </a:prstGeom>
          <a:solidFill>
            <a:schemeClr val="bg2">
              <a:lumMod val="25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SUÇLARI </a:t>
            </a:r>
            <a:r>
              <a:rPr lang="tr-TR" sz="1400" dirty="0" smtClean="0"/>
              <a:t>3</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94736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274638"/>
            <a:ext cx="8215370" cy="582594"/>
          </a:xfrm>
        </p:spPr>
        <p:style>
          <a:lnRef idx="1">
            <a:schemeClr val="accent2"/>
          </a:lnRef>
          <a:fillRef idx="2">
            <a:schemeClr val="accent2"/>
          </a:fillRef>
          <a:effectRef idx="1">
            <a:schemeClr val="accent2"/>
          </a:effectRef>
          <a:fontRef idx="minor">
            <a:schemeClr val="dk1"/>
          </a:fontRef>
        </p:style>
        <p:txBody>
          <a:bodyPr>
            <a:normAutofit/>
          </a:bodyPr>
          <a:lstStyle/>
          <a:p>
            <a:pPr algn="ctr"/>
            <a:r>
              <a:rPr lang="tr-TR" sz="2800" b="1" dirty="0" smtClean="0">
                <a:latin typeface="Arial" pitchFamily="34" charset="0"/>
                <a:cs typeface="Arial" pitchFamily="34" charset="0"/>
              </a:rPr>
              <a:t>SUNUM PLANI</a:t>
            </a:r>
            <a:endParaRPr lang="tr-TR" sz="2800" b="1" dirty="0">
              <a:latin typeface="Arial" pitchFamily="34" charset="0"/>
              <a:cs typeface="Arial" pitchFamily="34" charset="0"/>
            </a:endParaRPr>
          </a:p>
        </p:txBody>
      </p:sp>
      <p:graphicFrame>
        <p:nvGraphicFramePr>
          <p:cNvPr id="6" name="5 İçerik Yer Tutucusu"/>
          <p:cNvGraphicFramePr>
            <a:graphicFrameLocks noGrp="1"/>
          </p:cNvGraphicFramePr>
          <p:nvPr>
            <p:ph sz="quarter" idx="1"/>
            <p:extLst>
              <p:ext uri="{D42A27DB-BD31-4B8C-83A1-F6EECF244321}">
                <p14:modId xmlns:p14="http://schemas.microsoft.com/office/powerpoint/2010/main" val="2301318139"/>
              </p:ext>
            </p:extLst>
          </p:nvPr>
        </p:nvGraphicFramePr>
        <p:xfrm>
          <a:off x="285720" y="1052737"/>
          <a:ext cx="7814672" cy="5134696"/>
        </p:xfrm>
        <a:graphic>
          <a:graphicData uri="http://schemas.openxmlformats.org/drawingml/2006/table">
            <a:tbl>
              <a:tblPr firstRow="1" bandRow="1">
                <a:tableStyleId>{5C22544A-7EE6-4342-B048-85BDC9FD1C3A}</a:tableStyleId>
              </a:tblPr>
              <a:tblGrid>
                <a:gridCol w="1621984"/>
                <a:gridCol w="1512168"/>
                <a:gridCol w="1584176"/>
                <a:gridCol w="1656184"/>
                <a:gridCol w="1440160"/>
              </a:tblGrid>
              <a:tr h="432047">
                <a:tc gridSpan="5">
                  <a:txBody>
                    <a:bodyPr/>
                    <a:lstStyle/>
                    <a:p>
                      <a:pPr algn="ctr"/>
                      <a:r>
                        <a:rPr lang="tr-TR" sz="3200" dirty="0" smtClean="0">
                          <a:latin typeface="Arial" pitchFamily="34" charset="0"/>
                          <a:cs typeface="Arial" pitchFamily="34" charset="0"/>
                        </a:rPr>
                        <a:t>Memur Disiplin Rejimi</a:t>
                      </a:r>
                      <a:endParaRPr lang="tr-TR" sz="3200" dirty="0">
                        <a:latin typeface="Arial" pitchFamily="34" charset="0"/>
                        <a:cs typeface="Arial" pitchFamily="34" charset="0"/>
                      </a:endParaRPr>
                    </a:p>
                  </a:txBody>
                  <a:tcPr>
                    <a:solidFill>
                      <a:schemeClr val="accent2">
                        <a:lumMod val="50000"/>
                      </a:schemeClr>
                    </a:solidFill>
                  </a:tcPr>
                </a:tc>
                <a:tc hMerge="1">
                  <a:txBody>
                    <a:bodyPr/>
                    <a:lstStyle/>
                    <a:p>
                      <a:pPr algn="ctr"/>
                      <a:endParaRPr lang="tr-TR" sz="1400" dirty="0">
                        <a:latin typeface="Arial" pitchFamily="34" charset="0"/>
                        <a:cs typeface="Arial" pitchFamily="34" charset="0"/>
                      </a:endParaRPr>
                    </a:p>
                  </a:txBody>
                  <a:tcPr>
                    <a:solidFill>
                      <a:schemeClr val="bg2">
                        <a:lumMod val="50000"/>
                      </a:schemeClr>
                    </a:solidFill>
                  </a:tcPr>
                </a:tc>
                <a:tc hMerge="1">
                  <a:txBody>
                    <a:bodyPr/>
                    <a:lstStyle/>
                    <a:p>
                      <a:pPr algn="ctr"/>
                      <a:endParaRPr lang="tr-TR" sz="1400" dirty="0">
                        <a:latin typeface="Arial" pitchFamily="34" charset="0"/>
                        <a:cs typeface="Arial" pitchFamily="34" charset="0"/>
                      </a:endParaRPr>
                    </a:p>
                  </a:txBody>
                  <a:tcPr>
                    <a:solidFill>
                      <a:schemeClr val="accent1">
                        <a:lumMod val="50000"/>
                      </a:schemeClr>
                    </a:solidFill>
                  </a:tcPr>
                </a:tc>
                <a:tc hMerge="1">
                  <a:txBody>
                    <a:bodyPr/>
                    <a:lstStyle/>
                    <a:p>
                      <a:endParaRPr lang="tr-TR"/>
                    </a:p>
                  </a:txBody>
                  <a:tcPr/>
                </a:tc>
                <a:tc hMerge="1">
                  <a:txBody>
                    <a:bodyPr/>
                    <a:lstStyle/>
                    <a:p>
                      <a:pPr algn="ctr"/>
                      <a:endParaRPr lang="tr-TR" sz="1400" dirty="0" smtClean="0">
                        <a:latin typeface="Arial" pitchFamily="34" charset="0"/>
                        <a:cs typeface="Arial" pitchFamily="34" charset="0"/>
                      </a:endParaRPr>
                    </a:p>
                  </a:txBody>
                  <a:tcPr>
                    <a:solidFill>
                      <a:srgbClr val="002060"/>
                    </a:solidFill>
                  </a:tcPr>
                </a:tc>
              </a:tr>
              <a:tr h="4555576">
                <a:tc>
                  <a:txBody>
                    <a:bodyPr/>
                    <a:lstStyle/>
                    <a:p>
                      <a:pPr algn="ctr"/>
                      <a:r>
                        <a:rPr lang="tr-TR" sz="1400" b="1" dirty="0" smtClean="0">
                          <a:solidFill>
                            <a:srgbClr val="0070C0"/>
                          </a:solidFill>
                          <a:latin typeface="Arial" pitchFamily="34" charset="0"/>
                          <a:cs typeface="Arial" pitchFamily="34" charset="0"/>
                        </a:rPr>
                        <a:t>Temel Kavramlar ve Tanımlar</a:t>
                      </a:r>
                      <a:endParaRPr lang="tr-TR" sz="1400" b="1" dirty="0">
                        <a:solidFill>
                          <a:srgbClr val="0070C0"/>
                        </a:solidFill>
                        <a:latin typeface="Arial" pitchFamily="34" charset="0"/>
                        <a:cs typeface="Arial" pitchFamily="34" charset="0"/>
                      </a:endParaRPr>
                    </a:p>
                  </a:txBody>
                  <a:tcPr>
                    <a:solidFill>
                      <a:schemeClr val="accent1">
                        <a:lumMod val="40000"/>
                        <a:lumOff val="60000"/>
                      </a:schemeClr>
                    </a:solidFill>
                  </a:tcPr>
                </a:tc>
                <a:tc>
                  <a:txBody>
                    <a:bodyPr/>
                    <a:lstStyle/>
                    <a:p>
                      <a:pPr algn="ctr"/>
                      <a:r>
                        <a:rPr lang="tr-TR" sz="1400" b="1" dirty="0" smtClean="0">
                          <a:solidFill>
                            <a:srgbClr val="0070C0"/>
                          </a:solidFill>
                          <a:latin typeface="Arial" pitchFamily="34" charset="0"/>
                          <a:cs typeface="Arial" pitchFamily="34" charset="0"/>
                        </a:rPr>
                        <a:t>Disiplin Suçları</a:t>
                      </a:r>
                      <a:endParaRPr lang="tr-TR" sz="1400" b="1" dirty="0">
                        <a:solidFill>
                          <a:srgbClr val="0070C0"/>
                        </a:solidFill>
                        <a:latin typeface="Arial" pitchFamily="34" charset="0"/>
                        <a:cs typeface="Arial" pitchFamily="34" charset="0"/>
                      </a:endParaRPr>
                    </a:p>
                    <a:p>
                      <a:endParaRPr lang="tr-TR" sz="1600" b="0" dirty="0" smtClean="0">
                        <a:latin typeface="Arial" pitchFamily="34" charset="0"/>
                        <a:cs typeface="Arial" pitchFamily="34" charset="0"/>
                      </a:endParaRPr>
                    </a:p>
                    <a:p>
                      <a:endParaRPr lang="tr-TR" sz="1600" b="0" dirty="0" smtClean="0">
                        <a:latin typeface="Arial" pitchFamily="34" charset="0"/>
                        <a:cs typeface="Arial" pitchFamily="34" charset="0"/>
                      </a:endParaRPr>
                    </a:p>
                    <a:p>
                      <a:endParaRPr lang="tr-TR" sz="1600" b="0" dirty="0" smtClean="0">
                        <a:latin typeface="Arial" pitchFamily="34" charset="0"/>
                        <a:cs typeface="Arial" pitchFamily="34" charset="0"/>
                      </a:endParaRPr>
                    </a:p>
                    <a:p>
                      <a:pPr>
                        <a:spcAft>
                          <a:spcPts val="600"/>
                        </a:spcAft>
                      </a:pPr>
                      <a:r>
                        <a:rPr lang="tr-TR" sz="1400" b="0" dirty="0" smtClean="0">
                          <a:latin typeface="Arial" pitchFamily="34" charset="0"/>
                          <a:cs typeface="Arial" pitchFamily="34" charset="0"/>
                        </a:rPr>
                        <a:t>Unsurları</a:t>
                      </a:r>
                      <a:r>
                        <a:rPr lang="tr-TR" sz="1400" b="1" dirty="0" smtClean="0">
                          <a:latin typeface="Arial" pitchFamily="34" charset="0"/>
                          <a:cs typeface="Arial" pitchFamily="34" charset="0"/>
                        </a:rPr>
                        <a:t>,</a:t>
                      </a:r>
                    </a:p>
                    <a:p>
                      <a:pPr>
                        <a:spcAft>
                          <a:spcPts val="600"/>
                        </a:spcAft>
                      </a:pPr>
                      <a:r>
                        <a:rPr lang="tr-TR" sz="1400" b="0" dirty="0" smtClean="0">
                          <a:latin typeface="Arial" pitchFamily="34" charset="0"/>
                          <a:cs typeface="Arial" pitchFamily="34" charset="0"/>
                        </a:rPr>
                        <a:t>Çeşitleri</a:t>
                      </a:r>
                      <a:r>
                        <a:rPr lang="tr-TR" sz="1400" b="1" dirty="0" smtClean="0">
                          <a:latin typeface="Arial" pitchFamily="34" charset="0"/>
                          <a:cs typeface="Arial" pitchFamily="34" charset="0"/>
                        </a:rPr>
                        <a:t>,</a:t>
                      </a:r>
                    </a:p>
                    <a:p>
                      <a:pPr>
                        <a:spcAft>
                          <a:spcPts val="600"/>
                        </a:spcAft>
                      </a:pPr>
                      <a:r>
                        <a:rPr lang="tr-TR" sz="1400" b="0" dirty="0" smtClean="0">
                          <a:latin typeface="Arial" pitchFamily="34" charset="0"/>
                          <a:cs typeface="Arial" pitchFamily="34" charset="0"/>
                        </a:rPr>
                        <a:t>Tekerrür,</a:t>
                      </a:r>
                    </a:p>
                    <a:p>
                      <a:pPr>
                        <a:spcAft>
                          <a:spcPts val="600"/>
                        </a:spcAft>
                      </a:pPr>
                      <a:r>
                        <a:rPr lang="tr-TR" sz="1400" b="0" dirty="0" smtClean="0">
                          <a:latin typeface="Arial" pitchFamily="34" charset="0"/>
                          <a:cs typeface="Arial" pitchFamily="34" charset="0"/>
                        </a:rPr>
                        <a:t>…</a:t>
                      </a:r>
                      <a:endParaRPr lang="tr-TR" sz="1400" b="0" dirty="0">
                        <a:latin typeface="Arial" pitchFamily="34" charset="0"/>
                        <a:cs typeface="Arial" pitchFamily="34" charset="0"/>
                      </a:endParaRPr>
                    </a:p>
                  </a:txBody>
                  <a:tcPr>
                    <a:solidFill>
                      <a:schemeClr val="bg2">
                        <a:lumMod val="90000"/>
                      </a:schemeClr>
                    </a:solidFill>
                  </a:tcPr>
                </a:tc>
                <a:tc>
                  <a:txBody>
                    <a:bodyPr/>
                    <a:lstStyle/>
                    <a:p>
                      <a:pPr algn="ctr"/>
                      <a:r>
                        <a:rPr lang="tr-TR" sz="1400" b="1" dirty="0" smtClean="0">
                          <a:solidFill>
                            <a:srgbClr val="0070C0"/>
                          </a:solidFill>
                          <a:latin typeface="Arial" pitchFamily="34" charset="0"/>
                          <a:cs typeface="Arial" pitchFamily="34" charset="0"/>
                        </a:rPr>
                        <a:t>Disiplin Cezaları</a:t>
                      </a:r>
                      <a:endParaRPr lang="tr-TR" sz="1400" b="1" dirty="0">
                        <a:solidFill>
                          <a:srgbClr val="0070C0"/>
                        </a:solidFill>
                        <a:latin typeface="Arial" pitchFamily="34" charset="0"/>
                        <a:cs typeface="Arial" pitchFamily="34" charset="0"/>
                      </a:endParaRPr>
                    </a:p>
                    <a:p>
                      <a:endParaRPr lang="tr-TR" sz="1400" dirty="0" smtClean="0">
                        <a:latin typeface="Arial" pitchFamily="34" charset="0"/>
                        <a:cs typeface="Arial" pitchFamily="34" charset="0"/>
                      </a:endParaRPr>
                    </a:p>
                    <a:p>
                      <a:endParaRPr lang="tr-TR" sz="1400" dirty="0" smtClean="0">
                        <a:latin typeface="Arial" pitchFamily="34" charset="0"/>
                        <a:cs typeface="Arial" pitchFamily="34" charset="0"/>
                      </a:endParaRPr>
                    </a:p>
                    <a:p>
                      <a:endParaRPr lang="tr-TR" sz="1400" dirty="0" smtClean="0">
                        <a:latin typeface="Arial" pitchFamily="34" charset="0"/>
                        <a:cs typeface="Arial" pitchFamily="34" charset="0"/>
                      </a:endParaRPr>
                    </a:p>
                    <a:p>
                      <a:pPr>
                        <a:spcAft>
                          <a:spcPts val="600"/>
                        </a:spcAft>
                      </a:pPr>
                      <a:r>
                        <a:rPr lang="tr-TR" sz="1400" dirty="0" smtClean="0">
                          <a:latin typeface="Arial" pitchFamily="34" charset="0"/>
                          <a:cs typeface="Arial" pitchFamily="34" charset="0"/>
                        </a:rPr>
                        <a:t>Nitelikleri,</a:t>
                      </a:r>
                    </a:p>
                    <a:p>
                      <a:pPr>
                        <a:spcAft>
                          <a:spcPts val="600"/>
                        </a:spcAft>
                      </a:pPr>
                      <a:r>
                        <a:rPr lang="tr-TR" sz="1400" dirty="0" smtClean="0">
                          <a:latin typeface="Arial" pitchFamily="34" charset="0"/>
                          <a:cs typeface="Arial" pitchFamily="34" charset="0"/>
                        </a:rPr>
                        <a:t>Türleri,</a:t>
                      </a:r>
                    </a:p>
                    <a:p>
                      <a:pPr>
                        <a:spcAft>
                          <a:spcPts val="600"/>
                        </a:spcAft>
                      </a:pPr>
                      <a:r>
                        <a:rPr lang="tr-TR" sz="1400" dirty="0" smtClean="0">
                          <a:latin typeface="Arial" pitchFamily="34" charset="0"/>
                          <a:cs typeface="Arial" pitchFamily="34" charset="0"/>
                        </a:rPr>
                        <a:t>İlkeleri,</a:t>
                      </a:r>
                    </a:p>
                    <a:p>
                      <a:pPr>
                        <a:spcAft>
                          <a:spcPts val="600"/>
                        </a:spcAft>
                      </a:pPr>
                      <a:r>
                        <a:rPr lang="tr-TR" sz="1400" dirty="0" smtClean="0">
                          <a:latin typeface="Arial" pitchFamily="34" charset="0"/>
                          <a:cs typeface="Arial" pitchFamily="34" charset="0"/>
                        </a:rPr>
                        <a:t>Yetkili Merciler,</a:t>
                      </a:r>
                    </a:p>
                    <a:p>
                      <a:pPr>
                        <a:spcAft>
                          <a:spcPts val="600"/>
                        </a:spcAft>
                      </a:pPr>
                      <a:r>
                        <a:rPr lang="tr-TR" sz="1400" dirty="0" smtClean="0">
                          <a:latin typeface="Arial" pitchFamily="34" charset="0"/>
                          <a:cs typeface="Arial" pitchFamily="34" charset="0"/>
                        </a:rPr>
                        <a:t>Karar Süreci,</a:t>
                      </a:r>
                    </a:p>
                    <a:p>
                      <a:pPr>
                        <a:spcAft>
                          <a:spcPts val="600"/>
                        </a:spcAft>
                      </a:pPr>
                      <a:r>
                        <a:rPr lang="tr-TR" sz="1400" dirty="0" smtClean="0">
                          <a:latin typeface="Arial" pitchFamily="34" charset="0"/>
                          <a:cs typeface="Arial" pitchFamily="34" charset="0"/>
                        </a:rPr>
                        <a:t>Zaman Aşımı,</a:t>
                      </a:r>
                    </a:p>
                    <a:p>
                      <a:pPr>
                        <a:spcAft>
                          <a:spcPts val="600"/>
                        </a:spcAft>
                      </a:pPr>
                      <a:r>
                        <a:rPr lang="tr-TR" sz="1400" dirty="0" smtClean="0">
                          <a:latin typeface="Arial" pitchFamily="34" charset="0"/>
                          <a:cs typeface="Arial" pitchFamily="34" charset="0"/>
                        </a:rPr>
                        <a:t>Uygulama,</a:t>
                      </a:r>
                    </a:p>
                    <a:p>
                      <a:pPr>
                        <a:spcAft>
                          <a:spcPts val="600"/>
                        </a:spcAft>
                      </a:pPr>
                      <a:r>
                        <a:rPr lang="tr-TR" sz="1400" dirty="0" smtClean="0">
                          <a:latin typeface="Arial" pitchFamily="34" charset="0"/>
                          <a:cs typeface="Arial" pitchFamily="34" charset="0"/>
                        </a:rPr>
                        <a:t>İtiraz</a:t>
                      </a:r>
                      <a:r>
                        <a:rPr lang="tr-TR" sz="1400" baseline="0" dirty="0" smtClean="0">
                          <a:latin typeface="Arial" pitchFamily="34" charset="0"/>
                          <a:cs typeface="Arial" pitchFamily="34" charset="0"/>
                        </a:rPr>
                        <a:t>,</a:t>
                      </a:r>
                    </a:p>
                    <a:p>
                      <a:pPr>
                        <a:spcAft>
                          <a:spcPts val="600"/>
                        </a:spcAft>
                      </a:pPr>
                      <a:r>
                        <a:rPr lang="tr-TR" sz="1400" baseline="0" dirty="0" smtClean="0">
                          <a:latin typeface="Arial" pitchFamily="34" charset="0"/>
                          <a:cs typeface="Arial" pitchFamily="34" charset="0"/>
                        </a:rPr>
                        <a:t>Ortadan Kaldıran Haller,</a:t>
                      </a:r>
                    </a:p>
                    <a:p>
                      <a:pPr>
                        <a:spcAft>
                          <a:spcPts val="600"/>
                        </a:spcAft>
                      </a:pPr>
                      <a:r>
                        <a:rPr lang="tr-TR" sz="1400" baseline="0" dirty="0" smtClean="0">
                          <a:latin typeface="Arial" pitchFamily="34" charset="0"/>
                          <a:cs typeface="Arial" pitchFamily="34" charset="0"/>
                        </a:rPr>
                        <a:t>….</a:t>
                      </a:r>
                      <a:endParaRPr lang="tr-TR" sz="1400" dirty="0">
                        <a:latin typeface="Arial" pitchFamily="34" charset="0"/>
                        <a:cs typeface="Arial" pitchFamily="34" charset="0"/>
                      </a:endParaRPr>
                    </a:p>
                  </a:txBody>
                  <a:tcPr>
                    <a:solidFill>
                      <a:srgbClr val="BDFBC9"/>
                    </a:solidFill>
                  </a:tcPr>
                </a:tc>
                <a:tc>
                  <a:txBody>
                    <a:bodyPr/>
                    <a:lstStyle/>
                    <a:p>
                      <a:pPr algn="ctr"/>
                      <a:r>
                        <a:rPr lang="tr-TR" sz="1400" b="1" dirty="0" smtClean="0">
                          <a:solidFill>
                            <a:srgbClr val="0070C0"/>
                          </a:solidFill>
                          <a:latin typeface="Arial" pitchFamily="34" charset="0"/>
                          <a:cs typeface="Arial" pitchFamily="34" charset="0"/>
                        </a:rPr>
                        <a:t>Disiplin Hukuku ve Ceza Hukuku İlişkisi</a:t>
                      </a:r>
                      <a:endParaRPr lang="tr-TR" sz="1400" b="1" dirty="0">
                        <a:solidFill>
                          <a:srgbClr val="0070C0"/>
                        </a:solidFill>
                        <a:latin typeface="Arial" pitchFamily="34" charset="0"/>
                        <a:cs typeface="Arial" pitchFamily="34" charset="0"/>
                      </a:endParaRPr>
                    </a:p>
                  </a:txBody>
                  <a:tcPr>
                    <a:solidFill>
                      <a:schemeClr val="accent2">
                        <a:lumMod val="20000"/>
                        <a:lumOff val="80000"/>
                      </a:schemeClr>
                    </a:solidFill>
                  </a:tcPr>
                </a:tc>
                <a:tc>
                  <a:txBody>
                    <a:bodyPr/>
                    <a:lstStyle/>
                    <a:p>
                      <a:pPr algn="ctr"/>
                      <a:r>
                        <a:rPr lang="tr-TR" sz="1400" b="1" dirty="0" smtClean="0">
                          <a:solidFill>
                            <a:srgbClr val="0070C0"/>
                          </a:solidFill>
                          <a:latin typeface="Arial" pitchFamily="34" charset="0"/>
                          <a:cs typeface="Arial" pitchFamily="34" charset="0"/>
                        </a:rPr>
                        <a:t>Disiplin Soruşturması Süreci</a:t>
                      </a:r>
                      <a:endParaRPr lang="tr-TR" sz="1400" b="1" dirty="0">
                        <a:solidFill>
                          <a:srgbClr val="0070C0"/>
                        </a:solidFill>
                        <a:latin typeface="Arial" pitchFamily="34" charset="0"/>
                        <a:cs typeface="Arial" pitchFamily="34" charset="0"/>
                      </a:endParaRPr>
                    </a:p>
                  </a:txBody>
                  <a:tcPr>
                    <a:solidFill>
                      <a:schemeClr val="accent5">
                        <a:lumMod val="40000"/>
                        <a:lumOff val="60000"/>
                      </a:schemeClr>
                    </a:solidFill>
                  </a:tcPr>
                </a:tc>
              </a:tr>
            </a:tbl>
          </a:graphicData>
        </a:graphic>
      </p:graphicFrame>
      <p:sp>
        <p:nvSpPr>
          <p:cNvPr id="4" name="3 Slayt Numarası Yer Tutucusu"/>
          <p:cNvSpPr>
            <a:spLocks noGrp="1"/>
          </p:cNvSpPr>
          <p:nvPr>
            <p:ph type="sldNum" sz="quarter" idx="15"/>
          </p:nvPr>
        </p:nvSpPr>
        <p:spPr/>
        <p:txBody>
          <a:bodyPr/>
          <a:lstStyle/>
          <a:p>
            <a:fld id="{B1DEFA8C-F947-479F-BE07-76B6B3F80BF1}" type="slidenum">
              <a:rPr lang="tr-TR" smtClean="0"/>
              <a:pPr/>
              <a:t>2</a:t>
            </a:fld>
            <a:endParaRPr lang="tr-TR"/>
          </a:p>
        </p:txBody>
      </p:sp>
      <p:sp>
        <p:nvSpPr>
          <p:cNvPr id="7" name="4 Altbilgi Yer Tutucusu"/>
          <p:cNvSpPr>
            <a:spLocks noGrp="1"/>
          </p:cNvSpPr>
          <p:nvPr>
            <p:ph type="ftr" sz="quarter" idx="16"/>
          </p:nvPr>
        </p:nvSpPr>
        <p:spPr>
          <a:xfrm rot="5400000">
            <a:off x="1250145" y="5607847"/>
            <a:ext cx="428604" cy="2071702"/>
          </a:xfrm>
        </p:spPr>
        <p:txBody>
          <a:bodyPr vert="vert270"/>
          <a:lstStyle/>
          <a:p>
            <a:r>
              <a:rPr lang="tr-TR" dirty="0" smtClean="0"/>
              <a:t> </a:t>
            </a:r>
            <a:endParaRPr lang="tr-TR" dirty="0"/>
          </a:p>
        </p:txBody>
      </p:sp>
      <p:pic>
        <p:nvPicPr>
          <p:cNvPr id="8"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116632"/>
            <a:ext cx="936104" cy="86409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815242" cy="5565232"/>
          </a:xfrm>
          <a:solidFill>
            <a:schemeClr val="bg2">
              <a:lumMod val="90000"/>
            </a:schemeClr>
          </a:solidFill>
        </p:spPr>
        <p:style>
          <a:lnRef idx="1">
            <a:schemeClr val="accent1"/>
          </a:lnRef>
          <a:fillRef idx="2">
            <a:schemeClr val="accent1"/>
          </a:fillRef>
          <a:effectRef idx="1">
            <a:schemeClr val="accent1"/>
          </a:effectRef>
          <a:fontRef idx="minor">
            <a:schemeClr val="dk1"/>
          </a:fontRef>
        </p:style>
        <p:txBody>
          <a:bodyPr>
            <a:noAutofit/>
          </a:bodyPr>
          <a:lstStyle/>
          <a:p>
            <a:pPr marL="0" indent="0">
              <a:buNone/>
            </a:pPr>
            <a:r>
              <a:rPr lang="tr-TR" sz="2300" b="1" dirty="0" smtClean="0">
                <a:solidFill>
                  <a:srgbClr val="F9076F"/>
                </a:solidFill>
                <a:latin typeface="Times New Roman" pitchFamily="18" charset="0"/>
                <a:cs typeface="Times New Roman" pitchFamily="18" charset="0"/>
              </a:rPr>
              <a:t>Disiplin Suçunun Unsurları-2 </a:t>
            </a:r>
          </a:p>
          <a:p>
            <a:pPr marL="0" indent="0">
              <a:buNone/>
            </a:pPr>
            <a:r>
              <a:rPr lang="tr-TR" sz="2800" b="1" dirty="0" smtClean="0">
                <a:solidFill>
                  <a:schemeClr val="accent1">
                    <a:lumMod val="75000"/>
                  </a:schemeClr>
                </a:solidFill>
                <a:latin typeface="Times New Roman" pitchFamily="18" charset="0"/>
                <a:cs typeface="Times New Roman" pitchFamily="18" charset="0"/>
              </a:rPr>
              <a:t>Fiili Unsur:</a:t>
            </a:r>
          </a:p>
          <a:p>
            <a:r>
              <a:rPr lang="tr-TR" sz="2800" dirty="0">
                <a:latin typeface="Times New Roman" pitchFamily="18" charset="0"/>
                <a:cs typeface="Times New Roman" pitchFamily="18" charset="0"/>
              </a:rPr>
              <a:t>Disiplin suçundan bahsedilebilmesi için, ortada memur veya kamu görevlisinin belirli bir fiili olmalıdır. Bir fiil veya fiile teşebbüs olmaksızın disiplin suçundan söz etmek olanaksızdır. Kişinin niyeti, açıklanmamış ve sonuç doğurmamış düşünceleri disiplin suçunu oluşturmaz. </a:t>
            </a:r>
          </a:p>
          <a:p>
            <a:r>
              <a:rPr lang="tr-TR" sz="2800" dirty="0" smtClean="0">
                <a:solidFill>
                  <a:srgbClr val="002060"/>
                </a:solidFill>
                <a:latin typeface="Times New Roman" pitchFamily="18" charset="0"/>
                <a:cs typeface="Times New Roman" pitchFamily="18" charset="0"/>
              </a:rPr>
              <a:t>Memura </a:t>
            </a:r>
            <a:r>
              <a:rPr lang="tr-TR" sz="2800" dirty="0">
                <a:solidFill>
                  <a:srgbClr val="002060"/>
                </a:solidFill>
                <a:latin typeface="Times New Roman" pitchFamily="18" charset="0"/>
                <a:cs typeface="Times New Roman" pitchFamily="18" charset="0"/>
              </a:rPr>
              <a:t>isnat edilen fiil şahsi bir fiil olmalıdır. Disiplin hukukunda kolektif ve anonim sorumluluktan </a:t>
            </a:r>
            <a:r>
              <a:rPr lang="tr-TR" sz="2800" dirty="0" smtClean="0">
                <a:solidFill>
                  <a:srgbClr val="002060"/>
                </a:solidFill>
                <a:latin typeface="Times New Roman" pitchFamily="18" charset="0"/>
                <a:cs typeface="Times New Roman" pitchFamily="18" charset="0"/>
              </a:rPr>
              <a:t>bahsedilemez.</a:t>
            </a:r>
          </a:p>
        </p:txBody>
      </p:sp>
      <p:sp>
        <p:nvSpPr>
          <p:cNvPr id="4" name="3 Slayt Numarası Yer Tutucusu"/>
          <p:cNvSpPr>
            <a:spLocks noGrp="1"/>
          </p:cNvSpPr>
          <p:nvPr>
            <p:ph type="sldNum" sz="quarter" idx="15"/>
          </p:nvPr>
        </p:nvSpPr>
        <p:spPr/>
        <p:txBody>
          <a:bodyPr/>
          <a:lstStyle/>
          <a:p>
            <a:fld id="{B1DEFA8C-F947-479F-BE07-76B6B3F80BF1}" type="slidenum">
              <a:rPr lang="tr-TR" smtClean="0"/>
              <a:pPr/>
              <a:t>20</a:t>
            </a:fld>
            <a:endParaRPr lang="tr-TR"/>
          </a:p>
        </p:txBody>
      </p:sp>
      <p:sp>
        <p:nvSpPr>
          <p:cNvPr id="7" name="6 Metin kutusu"/>
          <p:cNvSpPr txBox="1"/>
          <p:nvPr/>
        </p:nvSpPr>
        <p:spPr>
          <a:xfrm>
            <a:off x="323528" y="214290"/>
            <a:ext cx="7848872" cy="584775"/>
          </a:xfrm>
          <a:prstGeom prst="rect">
            <a:avLst/>
          </a:prstGeom>
          <a:solidFill>
            <a:schemeClr val="bg2">
              <a:lumMod val="25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SUÇLARI </a:t>
            </a:r>
            <a:r>
              <a:rPr lang="tr-TR" sz="1400" dirty="0"/>
              <a:t>4</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77949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815242" cy="5565232"/>
          </a:xfrm>
          <a:solidFill>
            <a:schemeClr val="bg2">
              <a:lumMod val="90000"/>
            </a:schemeClr>
          </a:solidFill>
        </p:spPr>
        <p:style>
          <a:lnRef idx="1">
            <a:schemeClr val="accent1"/>
          </a:lnRef>
          <a:fillRef idx="2">
            <a:schemeClr val="accent1"/>
          </a:fillRef>
          <a:effectRef idx="1">
            <a:schemeClr val="accent1"/>
          </a:effectRef>
          <a:fontRef idx="minor">
            <a:schemeClr val="dk1"/>
          </a:fontRef>
        </p:style>
        <p:txBody>
          <a:bodyPr>
            <a:noAutofit/>
          </a:bodyPr>
          <a:lstStyle/>
          <a:p>
            <a:pPr marL="0" indent="0">
              <a:buNone/>
            </a:pPr>
            <a:r>
              <a:rPr lang="tr-TR" sz="2300" b="1" dirty="0" smtClean="0">
                <a:solidFill>
                  <a:srgbClr val="F9076F"/>
                </a:solidFill>
                <a:latin typeface="Times New Roman" pitchFamily="18" charset="0"/>
                <a:cs typeface="Times New Roman" pitchFamily="18" charset="0"/>
              </a:rPr>
              <a:t>Disiplin Suçunun Unsurları-3 </a:t>
            </a:r>
          </a:p>
          <a:p>
            <a:pPr marL="0" indent="0">
              <a:buNone/>
            </a:pPr>
            <a:r>
              <a:rPr lang="tr-TR" sz="2800" b="1" dirty="0" smtClean="0">
                <a:solidFill>
                  <a:schemeClr val="accent1">
                    <a:lumMod val="75000"/>
                  </a:schemeClr>
                </a:solidFill>
                <a:latin typeface="Times New Roman" pitchFamily="18" charset="0"/>
                <a:cs typeface="Times New Roman" pitchFamily="18" charset="0"/>
              </a:rPr>
              <a:t>Fiili Unsur:</a:t>
            </a:r>
          </a:p>
          <a:p>
            <a:r>
              <a:rPr lang="tr-TR" sz="2800" dirty="0" smtClean="0">
                <a:latin typeface="Times New Roman" pitchFamily="18" charset="0"/>
                <a:cs typeface="Times New Roman" pitchFamily="18" charset="0"/>
              </a:rPr>
              <a:t>Memura </a:t>
            </a:r>
            <a:r>
              <a:rPr lang="tr-TR" sz="2800" dirty="0">
                <a:latin typeface="Times New Roman" pitchFamily="18" charset="0"/>
                <a:cs typeface="Times New Roman" pitchFamily="18" charset="0"/>
              </a:rPr>
              <a:t>isnat edilen fiilin gerçekten vuku bulmuş olması gerekir. </a:t>
            </a:r>
            <a:r>
              <a:rPr lang="tr-TR" sz="2800" dirty="0" smtClean="0">
                <a:latin typeface="Times New Roman" pitchFamily="18" charset="0"/>
                <a:cs typeface="Times New Roman" pitchFamily="18" charset="0"/>
              </a:rPr>
              <a:t>Fiilin </a:t>
            </a:r>
            <a:r>
              <a:rPr lang="tr-TR" sz="2800" dirty="0">
                <a:latin typeface="Times New Roman" pitchFamily="18" charset="0"/>
                <a:cs typeface="Times New Roman" pitchFamily="18" charset="0"/>
              </a:rPr>
              <a:t>aynı zamanda ceza hukukuna göre yargılanması durumunda, ceza mahkemelerinin fiilin maddi mevcudiyetine ve </a:t>
            </a:r>
            <a:r>
              <a:rPr lang="tr-TR" sz="2800" dirty="0" err="1">
                <a:latin typeface="Times New Roman" pitchFamily="18" charset="0"/>
                <a:cs typeface="Times New Roman" pitchFamily="18" charset="0"/>
              </a:rPr>
              <a:t>namevcudiyetine</a:t>
            </a:r>
            <a:r>
              <a:rPr lang="tr-TR" sz="2800" dirty="0">
                <a:latin typeface="Times New Roman" pitchFamily="18" charset="0"/>
                <a:cs typeface="Times New Roman" pitchFamily="18" charset="0"/>
              </a:rPr>
              <a:t> ilişkin kararları disiplin hukukunu da bağlar.   </a:t>
            </a:r>
            <a:r>
              <a:rPr lang="tr-TR" sz="2800" b="1" dirty="0">
                <a:latin typeface="Times New Roman" pitchFamily="18" charset="0"/>
                <a:cs typeface="Times New Roman" pitchFamily="18" charset="0"/>
              </a:rPr>
              <a:t>	</a:t>
            </a:r>
            <a:endParaRPr lang="tr-TR" sz="2800" dirty="0">
              <a:latin typeface="Times New Roman" pitchFamily="18" charset="0"/>
              <a:cs typeface="Times New Roman" pitchFamily="18" charset="0"/>
            </a:endParaRPr>
          </a:p>
        </p:txBody>
      </p:sp>
      <p:sp>
        <p:nvSpPr>
          <p:cNvPr id="4" name="3 Slayt Numarası Yer Tutucusu"/>
          <p:cNvSpPr>
            <a:spLocks noGrp="1"/>
          </p:cNvSpPr>
          <p:nvPr>
            <p:ph type="sldNum" sz="quarter" idx="15"/>
          </p:nvPr>
        </p:nvSpPr>
        <p:spPr/>
        <p:txBody>
          <a:bodyPr/>
          <a:lstStyle/>
          <a:p>
            <a:fld id="{B1DEFA8C-F947-479F-BE07-76B6B3F80BF1}" type="slidenum">
              <a:rPr lang="tr-TR" smtClean="0"/>
              <a:pPr/>
              <a:t>21</a:t>
            </a:fld>
            <a:endParaRPr lang="tr-TR"/>
          </a:p>
        </p:txBody>
      </p:sp>
      <p:sp>
        <p:nvSpPr>
          <p:cNvPr id="7" name="6 Metin kutusu"/>
          <p:cNvSpPr txBox="1"/>
          <p:nvPr/>
        </p:nvSpPr>
        <p:spPr>
          <a:xfrm>
            <a:off x="323528" y="214290"/>
            <a:ext cx="7848872" cy="584775"/>
          </a:xfrm>
          <a:prstGeom prst="rect">
            <a:avLst/>
          </a:prstGeom>
          <a:solidFill>
            <a:schemeClr val="bg2">
              <a:lumMod val="25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SUÇLARI </a:t>
            </a:r>
            <a:r>
              <a:rPr lang="tr-TR" sz="1400" dirty="0"/>
              <a:t>5</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66285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chemeClr val="bg2">
              <a:lumMod val="9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sz="2800" b="1" dirty="0" smtClean="0">
                <a:solidFill>
                  <a:srgbClr val="F9076F"/>
                </a:solidFill>
              </a:rPr>
              <a:t>Disiplin Suçunun Unsurları-4 </a:t>
            </a:r>
          </a:p>
          <a:p>
            <a:pPr marL="0" indent="0">
              <a:buNone/>
            </a:pPr>
            <a:r>
              <a:rPr lang="tr-TR" sz="3200" b="1" dirty="0" smtClean="0">
                <a:solidFill>
                  <a:srgbClr val="00B050"/>
                </a:solidFill>
              </a:rPr>
              <a:t>Görev Unsuru</a:t>
            </a:r>
            <a:r>
              <a:rPr lang="tr-TR" sz="3200" dirty="0" smtClean="0">
                <a:solidFill>
                  <a:srgbClr val="00B050"/>
                </a:solidFill>
              </a:rPr>
              <a:t>:</a:t>
            </a:r>
            <a:endParaRPr lang="tr-TR" sz="3200" dirty="0">
              <a:solidFill>
                <a:srgbClr val="00B050"/>
              </a:solidFill>
            </a:endParaRPr>
          </a:p>
          <a:p>
            <a:pPr marL="0" indent="0">
              <a:buNone/>
            </a:pPr>
            <a:r>
              <a:rPr lang="tr-TR" sz="3200" dirty="0" smtClean="0"/>
              <a:t>Disiplin </a:t>
            </a:r>
            <a:r>
              <a:rPr lang="tr-TR" sz="3200" dirty="0"/>
              <a:t>suçu olarak nitelendirilen fiil, memurun görev içinde veya görevi dolayısıyla işlenmiş olmalıdır. Memurun görevinin dışında, kendi özel hayatındaki fiilleri disiplin suçunu oluşturmaz. </a:t>
            </a:r>
            <a:endParaRPr lang="tr-TR" sz="3200" dirty="0" smtClean="0"/>
          </a:p>
        </p:txBody>
      </p:sp>
      <p:sp>
        <p:nvSpPr>
          <p:cNvPr id="4" name="3 Slayt Numarası Yer Tutucusu"/>
          <p:cNvSpPr>
            <a:spLocks noGrp="1"/>
          </p:cNvSpPr>
          <p:nvPr>
            <p:ph type="sldNum" sz="quarter" idx="15"/>
          </p:nvPr>
        </p:nvSpPr>
        <p:spPr/>
        <p:txBody>
          <a:bodyPr/>
          <a:lstStyle/>
          <a:p>
            <a:fld id="{B1DEFA8C-F947-479F-BE07-76B6B3F80BF1}" type="slidenum">
              <a:rPr lang="tr-TR" smtClean="0"/>
              <a:pPr/>
              <a:t>22</a:t>
            </a:fld>
            <a:endParaRPr lang="tr-TR"/>
          </a:p>
        </p:txBody>
      </p:sp>
      <p:sp>
        <p:nvSpPr>
          <p:cNvPr id="7" name="6 Metin kutusu"/>
          <p:cNvSpPr txBox="1"/>
          <p:nvPr/>
        </p:nvSpPr>
        <p:spPr>
          <a:xfrm>
            <a:off x="323528" y="214290"/>
            <a:ext cx="7776864" cy="584775"/>
          </a:xfrm>
          <a:prstGeom prst="rect">
            <a:avLst/>
          </a:prstGeom>
          <a:solidFill>
            <a:schemeClr val="bg2">
              <a:lumMod val="25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SUÇLARI </a:t>
            </a:r>
            <a:r>
              <a:rPr lang="tr-TR" sz="1400" dirty="0" smtClean="0"/>
              <a:t>6</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90175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chemeClr val="bg2">
              <a:lumMod val="9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sz="2800" b="1" dirty="0" smtClean="0">
                <a:solidFill>
                  <a:srgbClr val="F9076F"/>
                </a:solidFill>
              </a:rPr>
              <a:t>Disiplin Suçunun Unsurları-5 </a:t>
            </a:r>
          </a:p>
          <a:p>
            <a:pPr marL="0" indent="0">
              <a:buNone/>
            </a:pPr>
            <a:r>
              <a:rPr lang="tr-TR" sz="2800" b="1" dirty="0" smtClean="0">
                <a:solidFill>
                  <a:srgbClr val="00B050"/>
                </a:solidFill>
              </a:rPr>
              <a:t>Görev Unsuru</a:t>
            </a:r>
            <a:r>
              <a:rPr lang="tr-TR" sz="2800" dirty="0" smtClean="0">
                <a:solidFill>
                  <a:srgbClr val="00B050"/>
                </a:solidFill>
              </a:rPr>
              <a:t>:</a:t>
            </a:r>
            <a:endParaRPr lang="tr-TR" sz="2800" dirty="0">
              <a:solidFill>
                <a:srgbClr val="00B050"/>
              </a:solidFill>
            </a:endParaRPr>
          </a:p>
          <a:p>
            <a:pPr marL="0" indent="0">
              <a:buNone/>
            </a:pPr>
            <a:r>
              <a:rPr lang="tr-TR" sz="3200" dirty="0" smtClean="0"/>
              <a:t>Ancak</a:t>
            </a:r>
            <a:r>
              <a:rPr lang="tr-TR" sz="3200" dirty="0"/>
              <a:t>, memurun görevi dışında özel yaşamında işlediği fiiller memurun ödev ve sorumluluklarının ihlali niteliğindeyse veya memurun görevine ilişkin olumsuz bir sonuç doğuruyorsa disiplin suçu olarak değerlendirilir.  </a:t>
            </a:r>
          </a:p>
          <a:p>
            <a:pPr marL="0" indent="0">
              <a:buNone/>
            </a:pPr>
            <a:endParaRPr lang="tr-TR" sz="2800" dirty="0"/>
          </a:p>
        </p:txBody>
      </p:sp>
      <p:sp>
        <p:nvSpPr>
          <p:cNvPr id="4" name="3 Slayt Numarası Yer Tutucusu"/>
          <p:cNvSpPr>
            <a:spLocks noGrp="1"/>
          </p:cNvSpPr>
          <p:nvPr>
            <p:ph type="sldNum" sz="quarter" idx="15"/>
          </p:nvPr>
        </p:nvSpPr>
        <p:spPr/>
        <p:txBody>
          <a:bodyPr/>
          <a:lstStyle/>
          <a:p>
            <a:fld id="{B1DEFA8C-F947-479F-BE07-76B6B3F80BF1}" type="slidenum">
              <a:rPr lang="tr-TR" smtClean="0"/>
              <a:pPr/>
              <a:t>23</a:t>
            </a:fld>
            <a:endParaRPr lang="tr-TR"/>
          </a:p>
        </p:txBody>
      </p:sp>
      <p:sp>
        <p:nvSpPr>
          <p:cNvPr id="7" name="6 Metin kutusu"/>
          <p:cNvSpPr txBox="1"/>
          <p:nvPr/>
        </p:nvSpPr>
        <p:spPr>
          <a:xfrm>
            <a:off x="323528" y="214290"/>
            <a:ext cx="7776864" cy="584775"/>
          </a:xfrm>
          <a:prstGeom prst="rect">
            <a:avLst/>
          </a:prstGeom>
          <a:solidFill>
            <a:schemeClr val="bg2">
              <a:lumMod val="25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SUÇLARI </a:t>
            </a:r>
            <a:r>
              <a:rPr lang="tr-TR" sz="1400" dirty="0" smtClean="0"/>
              <a:t>7</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04602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chemeClr val="bg2">
              <a:lumMod val="9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sz="3200" b="1" dirty="0" smtClean="0">
                <a:solidFill>
                  <a:srgbClr val="F9076F"/>
                </a:solidFill>
              </a:rPr>
              <a:t>Disiplin Suçunun Unsurları-6 </a:t>
            </a:r>
          </a:p>
          <a:p>
            <a:pPr marL="0" indent="0">
              <a:buNone/>
            </a:pPr>
            <a:r>
              <a:rPr lang="tr-TR" sz="3200" b="1" dirty="0" smtClean="0">
                <a:solidFill>
                  <a:srgbClr val="00B050"/>
                </a:solidFill>
              </a:rPr>
              <a:t>Kusur Unsuru:</a:t>
            </a:r>
            <a:endParaRPr lang="tr-TR" sz="3200" dirty="0">
              <a:solidFill>
                <a:srgbClr val="00B050"/>
              </a:solidFill>
            </a:endParaRPr>
          </a:p>
          <a:p>
            <a:pPr marL="0" indent="0">
              <a:buNone/>
            </a:pPr>
            <a:r>
              <a:rPr lang="tr-TR" sz="3200" dirty="0"/>
              <a:t>Memurun görev sırasında veya görevi dolayısıyla işlediği fiilin disiplin suçu oluşturabilmesi için bu fiilin kusurlu bir fiil olarak nitelendirilmesi gerekir. Memurun hukuka uygun fiilleri disiplin suçu teşkil etmez. Kusurlu fiilin nitelendirmesi, genelde kanunla yapılır. </a:t>
            </a:r>
          </a:p>
        </p:txBody>
      </p:sp>
      <p:sp>
        <p:nvSpPr>
          <p:cNvPr id="4" name="3 Slayt Numarası Yer Tutucusu"/>
          <p:cNvSpPr>
            <a:spLocks noGrp="1"/>
          </p:cNvSpPr>
          <p:nvPr>
            <p:ph type="sldNum" sz="quarter" idx="15"/>
          </p:nvPr>
        </p:nvSpPr>
        <p:spPr/>
        <p:txBody>
          <a:bodyPr/>
          <a:lstStyle/>
          <a:p>
            <a:fld id="{B1DEFA8C-F947-479F-BE07-76B6B3F80BF1}" type="slidenum">
              <a:rPr lang="tr-TR" smtClean="0"/>
              <a:pPr/>
              <a:t>24</a:t>
            </a:fld>
            <a:endParaRPr lang="tr-TR"/>
          </a:p>
        </p:txBody>
      </p:sp>
      <p:sp>
        <p:nvSpPr>
          <p:cNvPr id="7" name="6 Metin kutusu"/>
          <p:cNvSpPr txBox="1"/>
          <p:nvPr/>
        </p:nvSpPr>
        <p:spPr>
          <a:xfrm>
            <a:off x="323528" y="214290"/>
            <a:ext cx="7776864" cy="584775"/>
          </a:xfrm>
          <a:prstGeom prst="rect">
            <a:avLst/>
          </a:prstGeom>
          <a:solidFill>
            <a:schemeClr val="bg2">
              <a:lumMod val="25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SUÇLARI </a:t>
            </a:r>
            <a:r>
              <a:rPr lang="tr-TR" sz="1400" dirty="0" smtClean="0"/>
              <a:t>8</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90175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251520" y="908720"/>
            <a:ext cx="8064896" cy="5565232"/>
          </a:xfrm>
          <a:solidFill>
            <a:schemeClr val="bg2">
              <a:lumMod val="90000"/>
            </a:schemeClr>
          </a:solidFill>
        </p:spPr>
        <p:style>
          <a:lnRef idx="1">
            <a:schemeClr val="accent1"/>
          </a:lnRef>
          <a:fillRef idx="2">
            <a:schemeClr val="accent1"/>
          </a:fillRef>
          <a:effectRef idx="1">
            <a:schemeClr val="accent1"/>
          </a:effectRef>
          <a:fontRef idx="minor">
            <a:schemeClr val="dk1"/>
          </a:fontRef>
        </p:style>
        <p:txBody>
          <a:bodyPr>
            <a:normAutofit lnSpcReduction="10000"/>
          </a:bodyPr>
          <a:lstStyle/>
          <a:p>
            <a:pPr marL="0" indent="0">
              <a:buNone/>
            </a:pPr>
            <a:r>
              <a:rPr lang="tr-TR" sz="3200" b="1" dirty="0" smtClean="0">
                <a:solidFill>
                  <a:srgbClr val="F9076F"/>
                </a:solidFill>
              </a:rPr>
              <a:t>Devlet Memurlarının Ödev ve Sorumlulukları</a:t>
            </a:r>
            <a:r>
              <a:rPr lang="tr-TR" sz="3400" b="1" dirty="0" smtClean="0">
                <a:solidFill>
                  <a:srgbClr val="F9076F"/>
                </a:solidFill>
              </a:rPr>
              <a:t> </a:t>
            </a:r>
            <a:r>
              <a:rPr lang="tr-TR" sz="2200" b="1" dirty="0" smtClean="0">
                <a:solidFill>
                  <a:srgbClr val="F9076F"/>
                </a:solidFill>
              </a:rPr>
              <a:t>(657 SK/Md. 6-16):</a:t>
            </a:r>
          </a:p>
          <a:p>
            <a:pPr marL="0" indent="0">
              <a:buNone/>
            </a:pPr>
            <a:r>
              <a:rPr lang="tr-TR" sz="3200" dirty="0" smtClean="0"/>
              <a:t>1. Sadakat,</a:t>
            </a:r>
          </a:p>
          <a:p>
            <a:pPr marL="0" indent="0">
              <a:buNone/>
            </a:pPr>
            <a:r>
              <a:rPr lang="tr-TR" sz="3200" dirty="0" smtClean="0"/>
              <a:t>2</a:t>
            </a:r>
            <a:r>
              <a:rPr lang="tr-TR" sz="3200" dirty="0"/>
              <a:t>. Tarafsızlık ve devlete </a:t>
            </a:r>
            <a:r>
              <a:rPr lang="tr-TR" sz="3200" dirty="0" smtClean="0"/>
              <a:t>bağlılık,</a:t>
            </a:r>
          </a:p>
          <a:p>
            <a:pPr marL="0" indent="0">
              <a:buNone/>
            </a:pPr>
            <a:r>
              <a:rPr lang="tr-TR" sz="3200" dirty="0" smtClean="0"/>
              <a:t>3. Davranış </a:t>
            </a:r>
            <a:r>
              <a:rPr lang="tr-TR" sz="3200" dirty="0"/>
              <a:t>ve </a:t>
            </a:r>
            <a:r>
              <a:rPr lang="tr-TR" sz="3200" dirty="0" smtClean="0"/>
              <a:t>işbirliği,</a:t>
            </a:r>
          </a:p>
          <a:p>
            <a:pPr marL="0" indent="0">
              <a:buNone/>
            </a:pPr>
            <a:r>
              <a:rPr lang="tr-TR" sz="3200" dirty="0" smtClean="0"/>
              <a:t>4</a:t>
            </a:r>
            <a:r>
              <a:rPr lang="tr-TR" sz="3200" dirty="0"/>
              <a:t>. Yurt dışında </a:t>
            </a:r>
            <a:r>
              <a:rPr lang="tr-TR" sz="3200" dirty="0" smtClean="0"/>
              <a:t>davranış,</a:t>
            </a:r>
          </a:p>
          <a:p>
            <a:pPr marL="0" indent="0">
              <a:buNone/>
            </a:pPr>
            <a:r>
              <a:rPr lang="tr-TR" sz="3200" dirty="0" smtClean="0"/>
              <a:t>5</a:t>
            </a:r>
            <a:r>
              <a:rPr lang="tr-TR" sz="3200" dirty="0"/>
              <a:t>. Amir durumda olan devlet </a:t>
            </a:r>
            <a:endParaRPr lang="tr-TR" sz="3200" dirty="0" smtClean="0"/>
          </a:p>
          <a:p>
            <a:pPr marL="0" indent="0">
              <a:buNone/>
            </a:pPr>
            <a:r>
              <a:rPr lang="tr-TR" sz="3200" dirty="0"/>
              <a:t> </a:t>
            </a:r>
            <a:r>
              <a:rPr lang="tr-TR" sz="3200" dirty="0" smtClean="0"/>
              <a:t>   memurlarının </a:t>
            </a:r>
            <a:r>
              <a:rPr lang="tr-TR" sz="3200" dirty="0"/>
              <a:t>görev </a:t>
            </a:r>
            <a:r>
              <a:rPr lang="tr-TR" sz="3200" dirty="0" smtClean="0"/>
              <a:t>ve sorumlulukları,</a:t>
            </a:r>
          </a:p>
          <a:p>
            <a:pPr marL="0" indent="0">
              <a:buNone/>
            </a:pPr>
            <a:r>
              <a:rPr lang="tr-TR" sz="3200" dirty="0" smtClean="0"/>
              <a:t>6</a:t>
            </a:r>
            <a:r>
              <a:rPr lang="tr-TR" sz="3200" dirty="0"/>
              <a:t>. Devlet memurlarının görev ve </a:t>
            </a:r>
            <a:r>
              <a:rPr lang="tr-TR" sz="3200" dirty="0" smtClean="0"/>
              <a:t>  </a:t>
            </a:r>
          </a:p>
          <a:p>
            <a:pPr marL="0" indent="0">
              <a:buNone/>
            </a:pPr>
            <a:r>
              <a:rPr lang="tr-TR" sz="3200" dirty="0"/>
              <a:t> </a:t>
            </a:r>
            <a:r>
              <a:rPr lang="tr-TR" sz="3200" dirty="0" smtClean="0"/>
              <a:t>   sorumlulukları,</a:t>
            </a:r>
          </a:p>
          <a:p>
            <a:pPr marL="0" indent="0">
              <a:buNone/>
            </a:pPr>
            <a:endParaRPr lang="tr-TR" sz="3200" dirty="0"/>
          </a:p>
        </p:txBody>
      </p:sp>
      <p:sp>
        <p:nvSpPr>
          <p:cNvPr id="4" name="3 Slayt Numarası Yer Tutucusu"/>
          <p:cNvSpPr>
            <a:spLocks noGrp="1"/>
          </p:cNvSpPr>
          <p:nvPr>
            <p:ph type="sldNum" sz="quarter" idx="15"/>
          </p:nvPr>
        </p:nvSpPr>
        <p:spPr/>
        <p:txBody>
          <a:bodyPr/>
          <a:lstStyle/>
          <a:p>
            <a:fld id="{B1DEFA8C-F947-479F-BE07-76B6B3F80BF1}" type="slidenum">
              <a:rPr lang="tr-TR" smtClean="0"/>
              <a:pPr/>
              <a:t>25</a:t>
            </a:fld>
            <a:endParaRPr lang="tr-TR"/>
          </a:p>
        </p:txBody>
      </p:sp>
      <p:sp>
        <p:nvSpPr>
          <p:cNvPr id="7" name="6 Metin kutusu"/>
          <p:cNvSpPr txBox="1"/>
          <p:nvPr/>
        </p:nvSpPr>
        <p:spPr>
          <a:xfrm>
            <a:off x="323528" y="214290"/>
            <a:ext cx="7776864" cy="584775"/>
          </a:xfrm>
          <a:prstGeom prst="rect">
            <a:avLst/>
          </a:prstGeom>
          <a:solidFill>
            <a:schemeClr val="bg2">
              <a:lumMod val="25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SUÇLARI </a:t>
            </a:r>
            <a:r>
              <a:rPr lang="tr-TR" sz="1400" dirty="0"/>
              <a:t>9</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45875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251520" y="908720"/>
            <a:ext cx="7992888" cy="5565232"/>
          </a:xfrm>
          <a:solidFill>
            <a:schemeClr val="bg2">
              <a:lumMod val="90000"/>
            </a:schemeClr>
          </a:solidFill>
        </p:spPr>
        <p:style>
          <a:lnRef idx="1">
            <a:schemeClr val="accent1"/>
          </a:lnRef>
          <a:fillRef idx="2">
            <a:schemeClr val="accent1"/>
          </a:fillRef>
          <a:effectRef idx="1">
            <a:schemeClr val="accent1"/>
          </a:effectRef>
          <a:fontRef idx="minor">
            <a:schemeClr val="dk1"/>
          </a:fontRef>
        </p:style>
        <p:txBody>
          <a:bodyPr>
            <a:normAutofit lnSpcReduction="10000"/>
          </a:bodyPr>
          <a:lstStyle/>
          <a:p>
            <a:pPr marL="0" indent="0">
              <a:buNone/>
            </a:pPr>
            <a:r>
              <a:rPr lang="tr-TR" sz="3200" b="1" dirty="0" smtClean="0">
                <a:solidFill>
                  <a:srgbClr val="F9076F"/>
                </a:solidFill>
              </a:rPr>
              <a:t>Devlet Memurlarının Ödev ve Sorumlulukları</a:t>
            </a:r>
            <a:r>
              <a:rPr lang="tr-TR" sz="3400" b="1" dirty="0" smtClean="0">
                <a:solidFill>
                  <a:srgbClr val="F9076F"/>
                </a:solidFill>
              </a:rPr>
              <a:t> </a:t>
            </a:r>
            <a:r>
              <a:rPr lang="tr-TR" sz="2200" b="1" dirty="0" smtClean="0">
                <a:solidFill>
                  <a:srgbClr val="F9076F"/>
                </a:solidFill>
              </a:rPr>
              <a:t>(657 SK/Md. 6-16):</a:t>
            </a:r>
          </a:p>
          <a:p>
            <a:pPr marL="0" indent="0">
              <a:buNone/>
            </a:pPr>
            <a:r>
              <a:rPr lang="tr-TR" sz="3200" dirty="0" smtClean="0"/>
              <a:t>7</a:t>
            </a:r>
            <a:r>
              <a:rPr lang="tr-TR" sz="3200" dirty="0"/>
              <a:t>. Kanunsuz </a:t>
            </a:r>
            <a:r>
              <a:rPr lang="tr-TR" sz="3200" dirty="0" smtClean="0"/>
              <a:t>emir,</a:t>
            </a:r>
          </a:p>
          <a:p>
            <a:pPr marL="0" indent="0">
              <a:buNone/>
            </a:pPr>
            <a:r>
              <a:rPr lang="tr-TR" sz="3200" dirty="0" smtClean="0"/>
              <a:t>8</a:t>
            </a:r>
            <a:r>
              <a:rPr lang="tr-TR" sz="3200" dirty="0"/>
              <a:t>. Kişisel sorumluluk ve </a:t>
            </a:r>
            <a:r>
              <a:rPr lang="tr-TR" sz="3200" dirty="0" smtClean="0"/>
              <a:t>zarar,</a:t>
            </a:r>
          </a:p>
          <a:p>
            <a:pPr marL="0" indent="0">
              <a:buNone/>
            </a:pPr>
            <a:r>
              <a:rPr lang="tr-TR" sz="3200" dirty="0" smtClean="0"/>
              <a:t>9</a:t>
            </a:r>
            <a:r>
              <a:rPr lang="tr-TR" sz="3200" dirty="0"/>
              <a:t>. Kişilerin uğradıkları </a:t>
            </a:r>
            <a:r>
              <a:rPr lang="tr-TR" sz="3200" dirty="0" smtClean="0"/>
              <a:t>zararlar,</a:t>
            </a:r>
          </a:p>
          <a:p>
            <a:pPr marL="0" indent="0">
              <a:buNone/>
            </a:pPr>
            <a:r>
              <a:rPr lang="tr-TR" sz="3200" dirty="0" smtClean="0"/>
              <a:t>10</a:t>
            </a:r>
            <a:r>
              <a:rPr lang="tr-TR" sz="3200" dirty="0"/>
              <a:t>. Mal </a:t>
            </a:r>
            <a:r>
              <a:rPr lang="tr-TR" sz="3200" dirty="0" smtClean="0"/>
              <a:t>bildirimi,</a:t>
            </a:r>
          </a:p>
          <a:p>
            <a:pPr marL="0" indent="0">
              <a:buNone/>
            </a:pPr>
            <a:r>
              <a:rPr lang="tr-TR" sz="3200" dirty="0" smtClean="0"/>
              <a:t>11</a:t>
            </a:r>
            <a:r>
              <a:rPr lang="tr-TR" sz="3200" dirty="0"/>
              <a:t>. Basına bilgi veya demeç </a:t>
            </a:r>
            <a:r>
              <a:rPr lang="tr-TR" sz="3200" dirty="0" smtClean="0"/>
              <a:t>verme,</a:t>
            </a:r>
          </a:p>
          <a:p>
            <a:pPr marL="0" indent="0">
              <a:buNone/>
            </a:pPr>
            <a:r>
              <a:rPr lang="tr-TR" sz="3200" dirty="0" smtClean="0"/>
              <a:t>12</a:t>
            </a:r>
            <a:r>
              <a:rPr lang="tr-TR" sz="3200" dirty="0"/>
              <a:t>. Resmi belge, araç ve gereçlerin yetki </a:t>
            </a:r>
            <a:r>
              <a:rPr lang="tr-TR" sz="3200" dirty="0" smtClean="0"/>
              <a:t>  </a:t>
            </a:r>
          </a:p>
          <a:p>
            <a:pPr marL="0" indent="0">
              <a:buNone/>
            </a:pPr>
            <a:r>
              <a:rPr lang="tr-TR" sz="3200" dirty="0"/>
              <a:t> </a:t>
            </a:r>
            <a:r>
              <a:rPr lang="tr-TR" sz="3200" dirty="0" smtClean="0"/>
              <a:t>     verilen mahaller </a:t>
            </a:r>
            <a:r>
              <a:rPr lang="tr-TR" sz="3200" dirty="0"/>
              <a:t>dışına </a:t>
            </a:r>
            <a:endParaRPr lang="tr-TR" sz="3200" dirty="0" smtClean="0"/>
          </a:p>
          <a:p>
            <a:pPr marL="0" indent="0">
              <a:buNone/>
            </a:pPr>
            <a:r>
              <a:rPr lang="tr-TR" sz="3200" dirty="0"/>
              <a:t> </a:t>
            </a:r>
            <a:r>
              <a:rPr lang="tr-TR" sz="3200" dirty="0" smtClean="0"/>
              <a:t>     çıkarılmaması </a:t>
            </a:r>
            <a:r>
              <a:rPr lang="tr-TR" sz="3200" dirty="0"/>
              <a:t>ve </a:t>
            </a:r>
            <a:r>
              <a:rPr lang="tr-TR" sz="3200" dirty="0" smtClean="0"/>
              <a:t>iadesi</a:t>
            </a:r>
            <a:r>
              <a:rPr lang="tr-TR" sz="3200" dirty="0"/>
              <a:t>.</a:t>
            </a:r>
          </a:p>
        </p:txBody>
      </p:sp>
      <p:sp>
        <p:nvSpPr>
          <p:cNvPr id="4" name="3 Slayt Numarası Yer Tutucusu"/>
          <p:cNvSpPr>
            <a:spLocks noGrp="1"/>
          </p:cNvSpPr>
          <p:nvPr>
            <p:ph type="sldNum" sz="quarter" idx="15"/>
          </p:nvPr>
        </p:nvSpPr>
        <p:spPr/>
        <p:txBody>
          <a:bodyPr/>
          <a:lstStyle/>
          <a:p>
            <a:fld id="{B1DEFA8C-F947-479F-BE07-76B6B3F80BF1}" type="slidenum">
              <a:rPr lang="tr-TR" smtClean="0"/>
              <a:pPr/>
              <a:t>26</a:t>
            </a:fld>
            <a:endParaRPr lang="tr-TR"/>
          </a:p>
        </p:txBody>
      </p:sp>
      <p:sp>
        <p:nvSpPr>
          <p:cNvPr id="7" name="6 Metin kutusu"/>
          <p:cNvSpPr txBox="1"/>
          <p:nvPr/>
        </p:nvSpPr>
        <p:spPr>
          <a:xfrm>
            <a:off x="323528" y="214290"/>
            <a:ext cx="7776864" cy="584775"/>
          </a:xfrm>
          <a:prstGeom prst="rect">
            <a:avLst/>
          </a:prstGeom>
          <a:solidFill>
            <a:schemeClr val="bg2">
              <a:lumMod val="25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SUÇLARI </a:t>
            </a:r>
            <a:r>
              <a:rPr lang="tr-TR" sz="1400" dirty="0" smtClean="0"/>
              <a:t>10</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89553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chemeClr val="bg2">
              <a:lumMod val="9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sz="2100" b="1" dirty="0" smtClean="0">
                <a:solidFill>
                  <a:srgbClr val="FF0000"/>
                </a:solidFill>
              </a:rPr>
              <a:t>Devlet </a:t>
            </a:r>
            <a:r>
              <a:rPr lang="tr-TR" sz="2100" b="1" dirty="0">
                <a:solidFill>
                  <a:srgbClr val="FF0000"/>
                </a:solidFill>
              </a:rPr>
              <a:t>Memurları İçin Getirilen </a:t>
            </a:r>
            <a:r>
              <a:rPr lang="tr-TR" sz="2100" b="1" dirty="0" smtClean="0">
                <a:solidFill>
                  <a:srgbClr val="FF0000"/>
                </a:solidFill>
              </a:rPr>
              <a:t>Yasaklar </a:t>
            </a:r>
            <a:r>
              <a:rPr lang="tr-TR" sz="1400" b="1" dirty="0" smtClean="0">
                <a:solidFill>
                  <a:srgbClr val="FF0000"/>
                </a:solidFill>
              </a:rPr>
              <a:t>(657 SK/Md.26-31):</a:t>
            </a:r>
            <a:endParaRPr lang="tr-TR" sz="1400" dirty="0">
              <a:solidFill>
                <a:srgbClr val="FF0000"/>
              </a:solidFill>
            </a:endParaRPr>
          </a:p>
          <a:p>
            <a:pPr marL="0" indent="0">
              <a:buNone/>
            </a:pPr>
            <a:r>
              <a:rPr lang="tr-TR" sz="2800" dirty="0" smtClean="0"/>
              <a:t>1. Toplu </a:t>
            </a:r>
            <a:r>
              <a:rPr lang="tr-TR" sz="2800" dirty="0"/>
              <a:t>eylem ve hareketlerde bulunma </a:t>
            </a:r>
            <a:r>
              <a:rPr lang="tr-TR" sz="2800" dirty="0" smtClean="0"/>
              <a:t>  </a:t>
            </a:r>
          </a:p>
          <a:p>
            <a:pPr marL="0" indent="0">
              <a:buNone/>
            </a:pPr>
            <a:r>
              <a:rPr lang="tr-TR" sz="2800" dirty="0"/>
              <a:t> </a:t>
            </a:r>
            <a:r>
              <a:rPr lang="tr-TR" sz="2800" dirty="0" smtClean="0"/>
              <a:t>    yasağı,</a:t>
            </a:r>
          </a:p>
          <a:p>
            <a:pPr marL="0" indent="0">
              <a:buNone/>
            </a:pPr>
            <a:r>
              <a:rPr lang="tr-TR" sz="2800" dirty="0" smtClean="0"/>
              <a:t>2</a:t>
            </a:r>
            <a:r>
              <a:rPr lang="tr-TR" sz="2800" dirty="0"/>
              <a:t>. Grev </a:t>
            </a:r>
            <a:r>
              <a:rPr lang="tr-TR" sz="2800" dirty="0" smtClean="0"/>
              <a:t>yasağı,</a:t>
            </a:r>
          </a:p>
          <a:p>
            <a:pPr marL="0" indent="0">
              <a:buNone/>
            </a:pPr>
            <a:r>
              <a:rPr lang="tr-TR" sz="2800" dirty="0" smtClean="0"/>
              <a:t>3</a:t>
            </a:r>
            <a:r>
              <a:rPr lang="tr-TR" sz="2800" dirty="0"/>
              <a:t>. Ticaret ve diğer kazanç getirici </a:t>
            </a:r>
            <a:endParaRPr lang="tr-TR" sz="2800" dirty="0" smtClean="0"/>
          </a:p>
          <a:p>
            <a:pPr marL="0" indent="0">
              <a:buNone/>
            </a:pPr>
            <a:r>
              <a:rPr lang="tr-TR" sz="2800" dirty="0"/>
              <a:t> </a:t>
            </a:r>
            <a:r>
              <a:rPr lang="tr-TR" sz="2800" dirty="0" smtClean="0"/>
              <a:t>   faaliyetlerde </a:t>
            </a:r>
            <a:r>
              <a:rPr lang="tr-TR" sz="2800" dirty="0"/>
              <a:t>bulunma </a:t>
            </a:r>
            <a:r>
              <a:rPr lang="tr-TR" sz="2800" dirty="0" smtClean="0"/>
              <a:t>yasağı,</a:t>
            </a:r>
          </a:p>
          <a:p>
            <a:pPr marL="0" indent="0">
              <a:buNone/>
            </a:pPr>
            <a:r>
              <a:rPr lang="tr-TR" sz="2800" dirty="0" smtClean="0"/>
              <a:t>4</a:t>
            </a:r>
            <a:r>
              <a:rPr lang="tr-TR" sz="2800" dirty="0"/>
              <a:t>. Hediye alma, menfaat sağlama </a:t>
            </a:r>
            <a:r>
              <a:rPr lang="tr-TR" sz="2800" dirty="0" smtClean="0"/>
              <a:t>yasağı,</a:t>
            </a:r>
          </a:p>
          <a:p>
            <a:pPr marL="0" indent="0">
              <a:buNone/>
            </a:pPr>
            <a:r>
              <a:rPr lang="tr-TR" sz="2800" dirty="0" smtClean="0"/>
              <a:t>5</a:t>
            </a:r>
            <a:r>
              <a:rPr lang="tr-TR" sz="2800" dirty="0"/>
              <a:t>. Denetimindeki teşebbüsten menfaat </a:t>
            </a:r>
            <a:endParaRPr lang="tr-TR" sz="2800" dirty="0" smtClean="0"/>
          </a:p>
          <a:p>
            <a:pPr marL="0" indent="0">
              <a:buNone/>
            </a:pPr>
            <a:r>
              <a:rPr lang="tr-TR" sz="2800" dirty="0"/>
              <a:t> </a:t>
            </a:r>
            <a:r>
              <a:rPr lang="tr-TR" sz="2800" dirty="0" smtClean="0"/>
              <a:t>   sağlama yasağı,</a:t>
            </a:r>
          </a:p>
          <a:p>
            <a:pPr marL="0" indent="0">
              <a:buNone/>
            </a:pPr>
            <a:r>
              <a:rPr lang="tr-TR" sz="2800" dirty="0" smtClean="0"/>
              <a:t>6</a:t>
            </a:r>
            <a:r>
              <a:rPr lang="tr-TR" sz="2800" dirty="0"/>
              <a:t>. Gizli bilgileri açıklama </a:t>
            </a:r>
            <a:r>
              <a:rPr lang="tr-TR" sz="2800" dirty="0" smtClean="0"/>
              <a:t>yasağı</a:t>
            </a:r>
            <a:r>
              <a:rPr lang="tr-TR" sz="2800" dirty="0"/>
              <a:t>.</a:t>
            </a:r>
          </a:p>
        </p:txBody>
      </p:sp>
      <p:sp>
        <p:nvSpPr>
          <p:cNvPr id="4" name="3 Slayt Numarası Yer Tutucusu"/>
          <p:cNvSpPr>
            <a:spLocks noGrp="1"/>
          </p:cNvSpPr>
          <p:nvPr>
            <p:ph type="sldNum" sz="quarter" idx="15"/>
          </p:nvPr>
        </p:nvSpPr>
        <p:spPr/>
        <p:txBody>
          <a:bodyPr/>
          <a:lstStyle/>
          <a:p>
            <a:fld id="{B1DEFA8C-F947-479F-BE07-76B6B3F80BF1}" type="slidenum">
              <a:rPr lang="tr-TR" smtClean="0"/>
              <a:pPr/>
              <a:t>27</a:t>
            </a:fld>
            <a:endParaRPr lang="tr-TR"/>
          </a:p>
        </p:txBody>
      </p:sp>
      <p:sp>
        <p:nvSpPr>
          <p:cNvPr id="7" name="6 Metin kutusu"/>
          <p:cNvSpPr txBox="1"/>
          <p:nvPr/>
        </p:nvSpPr>
        <p:spPr>
          <a:xfrm>
            <a:off x="323528" y="214290"/>
            <a:ext cx="7776864" cy="584775"/>
          </a:xfrm>
          <a:prstGeom prst="rect">
            <a:avLst/>
          </a:prstGeom>
          <a:solidFill>
            <a:schemeClr val="bg2">
              <a:lumMod val="25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SUÇLARI </a:t>
            </a:r>
            <a:r>
              <a:rPr lang="tr-TR" sz="1400" dirty="0" smtClean="0"/>
              <a:t>11</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30344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23528" y="908720"/>
            <a:ext cx="7776864" cy="5565232"/>
          </a:xfrm>
          <a:solidFill>
            <a:schemeClr val="bg2">
              <a:lumMod val="9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b="1" dirty="0" smtClean="0">
                <a:solidFill>
                  <a:srgbClr val="F9076F"/>
                </a:solidFill>
              </a:rPr>
              <a:t>Devlet Memurlarının Genel Hakları </a:t>
            </a:r>
            <a:r>
              <a:rPr lang="tr-TR" sz="1400" b="1" dirty="0" smtClean="0">
                <a:solidFill>
                  <a:srgbClr val="F9076F"/>
                </a:solidFill>
              </a:rPr>
              <a:t>(657 SK/Md. 17-25):</a:t>
            </a:r>
            <a:endParaRPr lang="tr-TR" sz="1400" b="1" dirty="0">
              <a:solidFill>
                <a:srgbClr val="F9076F"/>
              </a:solidFill>
            </a:endParaRPr>
          </a:p>
          <a:p>
            <a:pPr marL="0" indent="0">
              <a:buNone/>
            </a:pPr>
            <a:r>
              <a:rPr lang="tr-TR" sz="2800" dirty="0" smtClean="0">
                <a:solidFill>
                  <a:schemeClr val="tx1"/>
                </a:solidFill>
              </a:rPr>
              <a:t>1. Uygulamayı </a:t>
            </a:r>
            <a:r>
              <a:rPr lang="tr-TR" sz="2800" dirty="0">
                <a:solidFill>
                  <a:schemeClr val="tx1"/>
                </a:solidFill>
              </a:rPr>
              <a:t>isteme </a:t>
            </a:r>
            <a:r>
              <a:rPr lang="tr-TR" sz="2800" dirty="0" smtClean="0">
                <a:solidFill>
                  <a:schemeClr val="tx1"/>
                </a:solidFill>
              </a:rPr>
              <a:t>hakkı,</a:t>
            </a:r>
          </a:p>
          <a:p>
            <a:pPr marL="0" indent="0">
              <a:buNone/>
            </a:pPr>
            <a:r>
              <a:rPr lang="tr-TR" sz="2800" dirty="0" smtClean="0">
                <a:solidFill>
                  <a:schemeClr val="tx1"/>
                </a:solidFill>
              </a:rPr>
              <a:t>2. Güvenlik,</a:t>
            </a:r>
            <a:endParaRPr lang="tr-TR" sz="2800" dirty="0">
              <a:solidFill>
                <a:schemeClr val="tx1"/>
              </a:solidFill>
            </a:endParaRPr>
          </a:p>
          <a:p>
            <a:pPr marL="0" indent="0">
              <a:buNone/>
            </a:pPr>
            <a:r>
              <a:rPr lang="tr-TR" sz="2800" dirty="0" smtClean="0">
                <a:solidFill>
                  <a:schemeClr val="tx1"/>
                </a:solidFill>
              </a:rPr>
              <a:t>3. Emeklilik,</a:t>
            </a:r>
            <a:endParaRPr lang="tr-TR" sz="2800" dirty="0">
              <a:solidFill>
                <a:schemeClr val="tx1"/>
              </a:solidFill>
            </a:endParaRPr>
          </a:p>
          <a:p>
            <a:pPr marL="0" indent="0">
              <a:buNone/>
            </a:pPr>
            <a:r>
              <a:rPr lang="tr-TR" sz="2800" dirty="0" smtClean="0">
                <a:solidFill>
                  <a:schemeClr val="tx1"/>
                </a:solidFill>
              </a:rPr>
              <a:t>4. Çekilme,</a:t>
            </a:r>
            <a:endParaRPr lang="tr-TR" sz="2800" dirty="0">
              <a:solidFill>
                <a:schemeClr val="tx1"/>
              </a:solidFill>
            </a:endParaRPr>
          </a:p>
          <a:p>
            <a:pPr marL="0" indent="0">
              <a:buNone/>
            </a:pPr>
            <a:r>
              <a:rPr lang="tr-TR" sz="2800" dirty="0" smtClean="0">
                <a:solidFill>
                  <a:schemeClr val="tx1"/>
                </a:solidFill>
              </a:rPr>
              <a:t>5. Müracaat</a:t>
            </a:r>
            <a:r>
              <a:rPr lang="tr-TR" sz="2800" dirty="0">
                <a:solidFill>
                  <a:schemeClr val="tx1"/>
                </a:solidFill>
              </a:rPr>
              <a:t>, şikayet ve dava </a:t>
            </a:r>
            <a:r>
              <a:rPr lang="tr-TR" sz="2800" dirty="0" smtClean="0">
                <a:solidFill>
                  <a:schemeClr val="tx1"/>
                </a:solidFill>
              </a:rPr>
              <a:t>açma,</a:t>
            </a:r>
            <a:endParaRPr lang="tr-TR" sz="2800" dirty="0">
              <a:solidFill>
                <a:schemeClr val="tx1"/>
              </a:solidFill>
            </a:endParaRPr>
          </a:p>
          <a:p>
            <a:pPr marL="0" indent="0">
              <a:buNone/>
            </a:pPr>
            <a:r>
              <a:rPr lang="tr-TR" sz="2800" dirty="0" smtClean="0">
                <a:solidFill>
                  <a:schemeClr val="tx1"/>
                </a:solidFill>
              </a:rPr>
              <a:t>6. Sendika kurma,</a:t>
            </a:r>
            <a:endParaRPr lang="tr-TR" sz="2800" dirty="0">
              <a:solidFill>
                <a:schemeClr val="tx1"/>
              </a:solidFill>
            </a:endParaRPr>
          </a:p>
          <a:p>
            <a:pPr marL="0" indent="0">
              <a:buNone/>
            </a:pPr>
            <a:r>
              <a:rPr lang="tr-TR" sz="2800" dirty="0" smtClean="0">
                <a:solidFill>
                  <a:schemeClr val="tx1"/>
                </a:solidFill>
              </a:rPr>
              <a:t>7. İzin,</a:t>
            </a:r>
            <a:endParaRPr lang="tr-TR" sz="2800" dirty="0">
              <a:solidFill>
                <a:schemeClr val="tx1"/>
              </a:solidFill>
            </a:endParaRPr>
          </a:p>
          <a:p>
            <a:pPr marL="0" indent="0">
              <a:buNone/>
            </a:pPr>
            <a:r>
              <a:rPr lang="tr-TR" sz="2800" dirty="0" smtClean="0">
                <a:solidFill>
                  <a:schemeClr val="tx1"/>
                </a:solidFill>
              </a:rPr>
              <a:t>8. Kovuşturma </a:t>
            </a:r>
            <a:r>
              <a:rPr lang="tr-TR" sz="2800" dirty="0">
                <a:solidFill>
                  <a:schemeClr val="tx1"/>
                </a:solidFill>
              </a:rPr>
              <a:t>ve </a:t>
            </a:r>
            <a:r>
              <a:rPr lang="tr-TR" sz="2800" dirty="0" smtClean="0">
                <a:solidFill>
                  <a:schemeClr val="tx1"/>
                </a:solidFill>
              </a:rPr>
              <a:t>yargılama,</a:t>
            </a:r>
            <a:endParaRPr lang="tr-TR" sz="2800" dirty="0">
              <a:solidFill>
                <a:schemeClr val="tx1"/>
              </a:solidFill>
            </a:endParaRPr>
          </a:p>
          <a:p>
            <a:pPr marL="0" indent="0">
              <a:buNone/>
            </a:pPr>
            <a:r>
              <a:rPr lang="tr-TR" sz="2800" dirty="0" smtClean="0">
                <a:solidFill>
                  <a:schemeClr val="tx1"/>
                </a:solidFill>
              </a:rPr>
              <a:t>9. İsnat </a:t>
            </a:r>
            <a:r>
              <a:rPr lang="tr-TR" sz="2800" dirty="0">
                <a:solidFill>
                  <a:schemeClr val="tx1"/>
                </a:solidFill>
              </a:rPr>
              <a:t>ve iftiralara karşı </a:t>
            </a:r>
            <a:r>
              <a:rPr lang="tr-TR" sz="2800" dirty="0" smtClean="0">
                <a:solidFill>
                  <a:schemeClr val="tx1"/>
                </a:solidFill>
              </a:rPr>
              <a:t>koruma.</a:t>
            </a:r>
            <a:endParaRPr lang="tr-TR" sz="2800" dirty="0">
              <a:solidFill>
                <a:schemeClr val="tx1"/>
              </a:solidFill>
            </a:endParaRPr>
          </a:p>
          <a:p>
            <a:pPr marL="0" indent="0">
              <a:buNone/>
            </a:pPr>
            <a:endParaRPr lang="tr-TR" sz="3200" b="1" dirty="0">
              <a:solidFill>
                <a:srgbClr val="F9076F"/>
              </a:solidFill>
            </a:endParaRPr>
          </a:p>
        </p:txBody>
      </p:sp>
      <p:sp>
        <p:nvSpPr>
          <p:cNvPr id="4" name="3 Slayt Numarası Yer Tutucusu"/>
          <p:cNvSpPr>
            <a:spLocks noGrp="1"/>
          </p:cNvSpPr>
          <p:nvPr>
            <p:ph type="sldNum" sz="quarter" idx="15"/>
          </p:nvPr>
        </p:nvSpPr>
        <p:spPr/>
        <p:txBody>
          <a:bodyPr/>
          <a:lstStyle/>
          <a:p>
            <a:fld id="{B1DEFA8C-F947-479F-BE07-76B6B3F80BF1}" type="slidenum">
              <a:rPr lang="tr-TR" smtClean="0"/>
              <a:pPr/>
              <a:t>28</a:t>
            </a:fld>
            <a:endParaRPr lang="tr-TR"/>
          </a:p>
        </p:txBody>
      </p:sp>
      <p:sp>
        <p:nvSpPr>
          <p:cNvPr id="7" name="6 Metin kutusu"/>
          <p:cNvSpPr txBox="1"/>
          <p:nvPr/>
        </p:nvSpPr>
        <p:spPr>
          <a:xfrm>
            <a:off x="323528" y="214290"/>
            <a:ext cx="7776864" cy="584775"/>
          </a:xfrm>
          <a:prstGeom prst="rect">
            <a:avLst/>
          </a:prstGeom>
          <a:solidFill>
            <a:schemeClr val="bg2">
              <a:lumMod val="25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SUÇLARI </a:t>
            </a:r>
            <a:r>
              <a:rPr lang="tr-TR" sz="1400" dirty="0" smtClean="0"/>
              <a:t>12</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996260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chemeClr val="bg2">
              <a:lumMod val="9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lgn="ctr">
              <a:buNone/>
            </a:pPr>
            <a:endParaRPr lang="tr-TR" sz="3200" b="1" dirty="0" smtClean="0">
              <a:solidFill>
                <a:srgbClr val="FF0000"/>
              </a:solidFill>
            </a:endParaRPr>
          </a:p>
          <a:p>
            <a:pPr marL="0" indent="0" algn="ctr">
              <a:buNone/>
            </a:pPr>
            <a:r>
              <a:rPr lang="tr-TR" sz="3200" b="1" dirty="0" smtClean="0">
                <a:solidFill>
                  <a:srgbClr val="FF0000"/>
                </a:solidFill>
              </a:rPr>
              <a:t>Peki…!</a:t>
            </a:r>
          </a:p>
          <a:p>
            <a:pPr marL="0" indent="0" algn="ctr">
              <a:buNone/>
            </a:pPr>
            <a:endParaRPr lang="tr-TR" sz="3200" b="1" dirty="0"/>
          </a:p>
          <a:p>
            <a:pPr marL="0" indent="0" algn="ctr">
              <a:buNone/>
            </a:pPr>
            <a:r>
              <a:rPr lang="tr-TR" sz="3200" b="1" dirty="0" smtClean="0">
                <a:solidFill>
                  <a:srgbClr val="0070C0"/>
                </a:solidFill>
              </a:rPr>
              <a:t>657 Sayılı </a:t>
            </a:r>
            <a:r>
              <a:rPr lang="tr-TR" sz="3200" b="1" dirty="0">
                <a:solidFill>
                  <a:srgbClr val="0070C0"/>
                </a:solidFill>
              </a:rPr>
              <a:t>Devlet Memurları </a:t>
            </a:r>
            <a:r>
              <a:rPr lang="tr-TR" sz="3200" b="1" dirty="0" smtClean="0">
                <a:solidFill>
                  <a:srgbClr val="0070C0"/>
                </a:solidFill>
              </a:rPr>
              <a:t>Kanununa Göre Disiplin Suçu Nedir…?</a:t>
            </a:r>
          </a:p>
        </p:txBody>
      </p:sp>
      <p:sp>
        <p:nvSpPr>
          <p:cNvPr id="4" name="3 Slayt Numarası Yer Tutucusu"/>
          <p:cNvSpPr>
            <a:spLocks noGrp="1"/>
          </p:cNvSpPr>
          <p:nvPr>
            <p:ph type="sldNum" sz="quarter" idx="15"/>
          </p:nvPr>
        </p:nvSpPr>
        <p:spPr/>
        <p:txBody>
          <a:bodyPr/>
          <a:lstStyle/>
          <a:p>
            <a:fld id="{B1DEFA8C-F947-479F-BE07-76B6B3F80BF1}" type="slidenum">
              <a:rPr lang="tr-TR" smtClean="0"/>
              <a:pPr/>
              <a:t>29</a:t>
            </a:fld>
            <a:endParaRPr lang="tr-TR"/>
          </a:p>
        </p:txBody>
      </p:sp>
      <p:sp>
        <p:nvSpPr>
          <p:cNvPr id="7" name="6 Metin kutusu"/>
          <p:cNvSpPr txBox="1"/>
          <p:nvPr/>
        </p:nvSpPr>
        <p:spPr>
          <a:xfrm>
            <a:off x="323528" y="214290"/>
            <a:ext cx="7776864" cy="584775"/>
          </a:xfrm>
          <a:prstGeom prst="rect">
            <a:avLst/>
          </a:prstGeom>
          <a:solidFill>
            <a:schemeClr val="bg2">
              <a:lumMod val="25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SUÇLARI </a:t>
            </a:r>
            <a:r>
              <a:rPr lang="tr-TR" sz="1400" dirty="0" smtClean="0"/>
              <a:t>13</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30344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3</a:t>
            </a:fld>
            <a:endParaRPr lang="tr-TR"/>
          </a:p>
        </p:txBody>
      </p:sp>
      <p:sp>
        <p:nvSpPr>
          <p:cNvPr id="7" name="6 Metin kutusu"/>
          <p:cNvSpPr txBox="1"/>
          <p:nvPr/>
        </p:nvSpPr>
        <p:spPr>
          <a:xfrm>
            <a:off x="351399" y="1143925"/>
            <a:ext cx="7848872" cy="4708981"/>
          </a:xfrm>
          <a:prstGeom prst="rect">
            <a:avLst/>
          </a:prstGeom>
          <a:solidFill>
            <a:schemeClr val="accent1">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endParaRPr lang="tr-TR" sz="5400" dirty="0" smtClean="0"/>
          </a:p>
          <a:p>
            <a:pPr algn="ctr">
              <a:spcBef>
                <a:spcPts val="600"/>
              </a:spcBef>
              <a:spcAft>
                <a:spcPts val="600"/>
              </a:spcAft>
            </a:pPr>
            <a:r>
              <a:rPr lang="tr-TR" sz="5400" dirty="0" smtClean="0"/>
              <a:t>TEMEL KAVRAMLAR ve </a:t>
            </a:r>
          </a:p>
          <a:p>
            <a:pPr algn="ctr">
              <a:spcBef>
                <a:spcPts val="600"/>
              </a:spcBef>
              <a:spcAft>
                <a:spcPts val="600"/>
              </a:spcAft>
            </a:pPr>
            <a:r>
              <a:rPr lang="tr-TR" sz="5400" dirty="0" smtClean="0"/>
              <a:t>TANIMLAR</a:t>
            </a:r>
          </a:p>
          <a:p>
            <a:pPr algn="ctr">
              <a:spcBef>
                <a:spcPts val="600"/>
              </a:spcBef>
              <a:spcAft>
                <a:spcPts val="600"/>
              </a:spcAft>
            </a:pPr>
            <a:endParaRPr lang="tr-TR" sz="5400"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0392" y="0"/>
            <a:ext cx="1008112" cy="11021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14195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chemeClr val="bg2">
              <a:lumMod val="9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sz="3200" dirty="0" smtClean="0"/>
              <a:t>Disiplin suçu; kamu </a:t>
            </a:r>
            <a:r>
              <a:rPr lang="tr-TR" sz="3200" dirty="0"/>
              <a:t>hizmetlerinin gereği gibi yürütülmesini sağlamak amacı ile  kanunların,  tüzüklerin  ve yönetmeliklerin  Devlet memuru  olarak  emrettiği </a:t>
            </a:r>
            <a:r>
              <a:rPr lang="tr-TR" sz="3200" b="1" dirty="0">
                <a:solidFill>
                  <a:schemeClr val="accent2">
                    <a:lumMod val="75000"/>
                  </a:schemeClr>
                </a:solidFill>
              </a:rPr>
              <a:t>ödevleri</a:t>
            </a:r>
            <a:r>
              <a:rPr lang="tr-TR" sz="3200" dirty="0"/>
              <a:t> yurt içinde veya dışında </a:t>
            </a:r>
            <a:r>
              <a:rPr lang="tr-TR" sz="3200" b="1" dirty="0">
                <a:solidFill>
                  <a:schemeClr val="accent2">
                    <a:lumMod val="75000"/>
                  </a:schemeClr>
                </a:solidFill>
              </a:rPr>
              <a:t>yerine </a:t>
            </a:r>
            <a:r>
              <a:rPr lang="tr-TR" sz="3200" b="1" dirty="0" smtClean="0">
                <a:solidFill>
                  <a:schemeClr val="accent2">
                    <a:lumMod val="75000"/>
                  </a:schemeClr>
                </a:solidFill>
              </a:rPr>
              <a:t>getirmemek</a:t>
            </a:r>
            <a:r>
              <a:rPr lang="tr-TR" sz="3200" dirty="0" smtClean="0"/>
              <a:t>, </a:t>
            </a:r>
            <a:r>
              <a:rPr lang="tr-TR" sz="3200" b="1" dirty="0">
                <a:solidFill>
                  <a:srgbClr val="00B050"/>
                </a:solidFill>
              </a:rPr>
              <a:t>uyulmasını zorunlu kıldığı </a:t>
            </a:r>
            <a:r>
              <a:rPr lang="tr-TR" sz="3200" b="1" dirty="0" smtClean="0">
                <a:solidFill>
                  <a:srgbClr val="00B050"/>
                </a:solidFill>
              </a:rPr>
              <a:t>hususlara uymamak,</a:t>
            </a:r>
            <a:r>
              <a:rPr lang="tr-TR" sz="3200" dirty="0" smtClean="0"/>
              <a:t> </a:t>
            </a:r>
            <a:r>
              <a:rPr lang="tr-TR" sz="3200" b="1" dirty="0">
                <a:solidFill>
                  <a:schemeClr val="bg2">
                    <a:lumMod val="50000"/>
                  </a:schemeClr>
                </a:solidFill>
              </a:rPr>
              <a:t>yasakladığı işleri </a:t>
            </a:r>
            <a:r>
              <a:rPr lang="tr-TR" sz="3200" b="1" dirty="0" smtClean="0">
                <a:solidFill>
                  <a:schemeClr val="bg2">
                    <a:lumMod val="50000"/>
                  </a:schemeClr>
                </a:solidFill>
              </a:rPr>
              <a:t>yapmaktır </a:t>
            </a:r>
            <a:r>
              <a:rPr lang="tr-TR" sz="1400" dirty="0" smtClean="0"/>
              <a:t>(</a:t>
            </a:r>
            <a:r>
              <a:rPr lang="tr-TR" sz="1400" dirty="0"/>
              <a:t>657 S.K./Md.124). </a:t>
            </a:r>
            <a:endParaRPr lang="tr-TR" sz="1400" dirty="0" smtClean="0"/>
          </a:p>
        </p:txBody>
      </p:sp>
      <p:sp>
        <p:nvSpPr>
          <p:cNvPr id="4" name="3 Slayt Numarası Yer Tutucusu"/>
          <p:cNvSpPr>
            <a:spLocks noGrp="1"/>
          </p:cNvSpPr>
          <p:nvPr>
            <p:ph type="sldNum" sz="quarter" idx="15"/>
          </p:nvPr>
        </p:nvSpPr>
        <p:spPr/>
        <p:txBody>
          <a:bodyPr/>
          <a:lstStyle/>
          <a:p>
            <a:fld id="{B1DEFA8C-F947-479F-BE07-76B6B3F80BF1}" type="slidenum">
              <a:rPr lang="tr-TR" smtClean="0"/>
              <a:pPr/>
              <a:t>30</a:t>
            </a:fld>
            <a:endParaRPr lang="tr-TR"/>
          </a:p>
        </p:txBody>
      </p:sp>
      <p:sp>
        <p:nvSpPr>
          <p:cNvPr id="7" name="6 Metin kutusu"/>
          <p:cNvSpPr txBox="1"/>
          <p:nvPr/>
        </p:nvSpPr>
        <p:spPr>
          <a:xfrm>
            <a:off x="323528" y="214290"/>
            <a:ext cx="7776864" cy="584775"/>
          </a:xfrm>
          <a:prstGeom prst="rect">
            <a:avLst/>
          </a:prstGeom>
          <a:solidFill>
            <a:schemeClr val="bg2">
              <a:lumMod val="25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SUÇLARI </a:t>
            </a:r>
            <a:r>
              <a:rPr lang="tr-TR" sz="1400" dirty="0" smtClean="0"/>
              <a:t>14</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731382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chemeClr val="bg2">
              <a:lumMod val="90000"/>
            </a:schemeClr>
          </a:solidFill>
        </p:spPr>
        <p:style>
          <a:lnRef idx="1">
            <a:schemeClr val="accent1"/>
          </a:lnRef>
          <a:fillRef idx="2">
            <a:schemeClr val="accent1"/>
          </a:fillRef>
          <a:effectRef idx="1">
            <a:schemeClr val="accent1"/>
          </a:effectRef>
          <a:fontRef idx="minor">
            <a:schemeClr val="dk1"/>
          </a:fontRef>
        </p:style>
        <p:txBody>
          <a:bodyPr>
            <a:normAutofit fontScale="85000" lnSpcReduction="20000"/>
          </a:bodyPr>
          <a:lstStyle/>
          <a:p>
            <a:pPr marL="0" indent="0">
              <a:buNone/>
            </a:pPr>
            <a:r>
              <a:rPr lang="tr-TR" sz="3200" dirty="0" smtClean="0"/>
              <a:t>Bu </a:t>
            </a:r>
            <a:r>
              <a:rPr lang="tr-TR" sz="3200" dirty="0"/>
              <a:t>durumda, 657 Sayılı Devlet Memurları Kanununa göre, disiplin cezası verilmesinin üç gerekçesi vardır:</a:t>
            </a:r>
          </a:p>
          <a:p>
            <a:pPr marL="0" indent="0">
              <a:lnSpc>
                <a:spcPct val="110000"/>
              </a:lnSpc>
              <a:buNone/>
            </a:pPr>
            <a:r>
              <a:rPr lang="tr-TR" sz="3200" dirty="0"/>
              <a:t> </a:t>
            </a:r>
            <a:r>
              <a:rPr lang="tr-TR" sz="3200" dirty="0" smtClean="0"/>
              <a:t>    </a:t>
            </a:r>
            <a:r>
              <a:rPr lang="tr-TR" sz="3200" dirty="0" smtClean="0">
                <a:solidFill>
                  <a:srgbClr val="E10563"/>
                </a:solidFill>
              </a:rPr>
              <a:t>1</a:t>
            </a:r>
            <a:r>
              <a:rPr lang="tr-TR" sz="3200" dirty="0">
                <a:solidFill>
                  <a:srgbClr val="E10563"/>
                </a:solidFill>
              </a:rPr>
              <a:t>) Kanunların,  tüzüklerin  ve yönetmeliklerin (hukuksal düzenlemelerin) Devlet memuru  olarak  emrettiği ödevleri yurt içinde veya dışında yerine </a:t>
            </a:r>
            <a:r>
              <a:rPr lang="tr-TR" sz="3200" dirty="0" smtClean="0">
                <a:solidFill>
                  <a:srgbClr val="E10563"/>
                </a:solidFill>
              </a:rPr>
              <a:t>getirmemek.</a:t>
            </a:r>
          </a:p>
          <a:p>
            <a:pPr marL="0" indent="0">
              <a:buNone/>
            </a:pPr>
            <a:r>
              <a:rPr lang="tr-TR" sz="3200" dirty="0" smtClean="0">
                <a:solidFill>
                  <a:srgbClr val="00B050"/>
                </a:solidFill>
              </a:rPr>
              <a:t>     2</a:t>
            </a:r>
            <a:r>
              <a:rPr lang="tr-TR" sz="3200" dirty="0">
                <a:solidFill>
                  <a:srgbClr val="00B050"/>
                </a:solidFill>
              </a:rPr>
              <a:t>) Kanunların,  tüzüklerin  ve yönetmeliklerin (hukuksal düzenlemelerin) uyulmasını zorunlu kıldığı </a:t>
            </a:r>
            <a:r>
              <a:rPr lang="tr-TR" sz="3200" dirty="0" smtClean="0">
                <a:solidFill>
                  <a:srgbClr val="00B050"/>
                </a:solidFill>
              </a:rPr>
              <a:t>hususlara uymamak.</a:t>
            </a:r>
          </a:p>
          <a:p>
            <a:pPr marL="0" indent="0">
              <a:buNone/>
            </a:pPr>
            <a:r>
              <a:rPr lang="tr-TR" sz="3200" dirty="0" smtClean="0"/>
              <a:t>     </a:t>
            </a:r>
            <a:r>
              <a:rPr lang="tr-TR" sz="3200" dirty="0" smtClean="0">
                <a:solidFill>
                  <a:srgbClr val="0070C0"/>
                </a:solidFill>
              </a:rPr>
              <a:t>3</a:t>
            </a:r>
            <a:r>
              <a:rPr lang="tr-TR" sz="3200" dirty="0">
                <a:solidFill>
                  <a:srgbClr val="0070C0"/>
                </a:solidFill>
              </a:rPr>
              <a:t>) Kanunların,  tüzüklerin  ve yönetmeliklerin (mevzuatın) yasakladığı işleri yapmak</a:t>
            </a:r>
            <a:r>
              <a:rPr lang="tr-TR" sz="3200" dirty="0" smtClean="0">
                <a:solidFill>
                  <a:srgbClr val="0070C0"/>
                </a:solidFill>
              </a:rPr>
              <a:t>.</a:t>
            </a:r>
            <a:endParaRPr lang="tr-TR" sz="3200" dirty="0">
              <a:solidFill>
                <a:srgbClr val="0070C0"/>
              </a:solidFill>
            </a:endParaRPr>
          </a:p>
        </p:txBody>
      </p:sp>
      <p:sp>
        <p:nvSpPr>
          <p:cNvPr id="4" name="3 Slayt Numarası Yer Tutucusu"/>
          <p:cNvSpPr>
            <a:spLocks noGrp="1"/>
          </p:cNvSpPr>
          <p:nvPr>
            <p:ph type="sldNum" sz="quarter" idx="15"/>
          </p:nvPr>
        </p:nvSpPr>
        <p:spPr/>
        <p:txBody>
          <a:bodyPr/>
          <a:lstStyle/>
          <a:p>
            <a:fld id="{B1DEFA8C-F947-479F-BE07-76B6B3F80BF1}" type="slidenum">
              <a:rPr lang="tr-TR" smtClean="0"/>
              <a:pPr/>
              <a:t>31</a:t>
            </a:fld>
            <a:endParaRPr lang="tr-TR"/>
          </a:p>
        </p:txBody>
      </p:sp>
      <p:sp>
        <p:nvSpPr>
          <p:cNvPr id="7" name="6 Metin kutusu"/>
          <p:cNvSpPr txBox="1"/>
          <p:nvPr/>
        </p:nvSpPr>
        <p:spPr>
          <a:xfrm>
            <a:off x="323528" y="214290"/>
            <a:ext cx="7776864" cy="584775"/>
          </a:xfrm>
          <a:prstGeom prst="rect">
            <a:avLst/>
          </a:prstGeom>
          <a:solidFill>
            <a:schemeClr val="bg2">
              <a:lumMod val="25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SUÇLARI </a:t>
            </a:r>
            <a:r>
              <a:rPr lang="tr-TR" sz="1400" dirty="0" smtClean="0"/>
              <a:t>15</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188017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chemeClr val="bg2">
              <a:lumMod val="90000"/>
            </a:schemeClr>
          </a:solidFill>
        </p:spPr>
        <p:style>
          <a:lnRef idx="1">
            <a:schemeClr val="accent1"/>
          </a:lnRef>
          <a:fillRef idx="2">
            <a:schemeClr val="accent1"/>
          </a:fillRef>
          <a:effectRef idx="1">
            <a:schemeClr val="accent1"/>
          </a:effectRef>
          <a:fontRef idx="minor">
            <a:schemeClr val="dk1"/>
          </a:fontRef>
        </p:style>
        <p:txBody>
          <a:bodyPr>
            <a:normAutofit lnSpcReduction="10000"/>
          </a:bodyPr>
          <a:lstStyle/>
          <a:p>
            <a:pPr marL="0" indent="0">
              <a:buNone/>
            </a:pPr>
            <a:r>
              <a:rPr lang="tr-TR" sz="3200" dirty="0" smtClean="0"/>
              <a:t>Memur </a:t>
            </a:r>
            <a:r>
              <a:rPr lang="tr-TR" sz="3200" dirty="0"/>
              <a:t>veya kamu görevlisinin herhangi bir fiilinin disiplin suçu olarak nitelendirilebilmesi için, bu fiilin mevzuatın emrettiği bir ödev veya sorumluluk ya da uyulması zorunlu bir husus olup olmadığına ve yasaklanıp yasaklanmadığına bakmak gerekir. </a:t>
            </a:r>
            <a:endParaRPr lang="tr-TR" sz="3200" dirty="0" smtClean="0"/>
          </a:p>
          <a:p>
            <a:pPr marL="0" indent="0">
              <a:buNone/>
            </a:pPr>
            <a:r>
              <a:rPr lang="tr-TR" dirty="0" smtClean="0">
                <a:solidFill>
                  <a:srgbClr val="0070C0"/>
                </a:solidFill>
              </a:rPr>
              <a:t>Devlet </a:t>
            </a:r>
            <a:r>
              <a:rPr lang="tr-TR" dirty="0">
                <a:solidFill>
                  <a:srgbClr val="0070C0"/>
                </a:solidFill>
              </a:rPr>
              <a:t>Memurlarının ödev ve sorumlulukları ile haklarında getirilen yasaklar genel olarak 657 Sayılı Devlet Memurları Kanununda </a:t>
            </a:r>
            <a:r>
              <a:rPr lang="tr-TR" dirty="0" smtClean="0">
                <a:solidFill>
                  <a:srgbClr val="0070C0"/>
                </a:solidFill>
              </a:rPr>
              <a:t>açıklanmıştır. </a:t>
            </a:r>
            <a:r>
              <a:rPr lang="tr-TR" dirty="0" smtClean="0">
                <a:solidFill>
                  <a:srgbClr val="CC6600"/>
                </a:solidFill>
              </a:rPr>
              <a:t>Ancak</a:t>
            </a:r>
            <a:r>
              <a:rPr lang="tr-TR" dirty="0">
                <a:solidFill>
                  <a:srgbClr val="CC6600"/>
                </a:solidFill>
              </a:rPr>
              <a:t>, söz konusu ödev, sorumluluk ve yasaklar bununla sınırlı olmayıp, ilgili diğer hukuksal düzenlemelerde de </a:t>
            </a:r>
            <a:r>
              <a:rPr lang="tr-TR" dirty="0" smtClean="0">
                <a:solidFill>
                  <a:srgbClr val="CC6600"/>
                </a:solidFill>
              </a:rPr>
              <a:t>(Özel Kanun, CK, Yönetmelik, </a:t>
            </a:r>
            <a:r>
              <a:rPr lang="tr-TR" dirty="0" err="1" smtClean="0">
                <a:solidFill>
                  <a:srgbClr val="CC6600"/>
                </a:solidFill>
              </a:rPr>
              <a:t>vb</a:t>
            </a:r>
            <a:r>
              <a:rPr lang="tr-TR" dirty="0" smtClean="0">
                <a:solidFill>
                  <a:srgbClr val="CC6600"/>
                </a:solidFill>
              </a:rPr>
              <a:t>) belirtilmiştir</a:t>
            </a:r>
            <a:endParaRPr lang="tr-TR" dirty="0">
              <a:solidFill>
                <a:srgbClr val="CC6600"/>
              </a:solidFill>
            </a:endParaRPr>
          </a:p>
        </p:txBody>
      </p:sp>
      <p:sp>
        <p:nvSpPr>
          <p:cNvPr id="4" name="3 Slayt Numarası Yer Tutucusu"/>
          <p:cNvSpPr>
            <a:spLocks noGrp="1"/>
          </p:cNvSpPr>
          <p:nvPr>
            <p:ph type="sldNum" sz="quarter" idx="15"/>
          </p:nvPr>
        </p:nvSpPr>
        <p:spPr/>
        <p:txBody>
          <a:bodyPr/>
          <a:lstStyle/>
          <a:p>
            <a:fld id="{B1DEFA8C-F947-479F-BE07-76B6B3F80BF1}" type="slidenum">
              <a:rPr lang="tr-TR" smtClean="0"/>
              <a:pPr/>
              <a:t>32</a:t>
            </a:fld>
            <a:endParaRPr lang="tr-TR"/>
          </a:p>
        </p:txBody>
      </p:sp>
      <p:sp>
        <p:nvSpPr>
          <p:cNvPr id="7" name="6 Metin kutusu"/>
          <p:cNvSpPr txBox="1"/>
          <p:nvPr/>
        </p:nvSpPr>
        <p:spPr>
          <a:xfrm>
            <a:off x="323528" y="214290"/>
            <a:ext cx="7776864" cy="584775"/>
          </a:xfrm>
          <a:prstGeom prst="rect">
            <a:avLst/>
          </a:prstGeom>
          <a:solidFill>
            <a:schemeClr val="bg2">
              <a:lumMod val="25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SUÇLARI </a:t>
            </a:r>
            <a:r>
              <a:rPr lang="tr-TR" sz="1400" dirty="0" smtClean="0"/>
              <a:t>16</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1869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chemeClr val="bg2">
              <a:lumMod val="9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b="1" dirty="0" smtClean="0">
                <a:solidFill>
                  <a:srgbClr val="F9076F"/>
                </a:solidFill>
              </a:rPr>
              <a:t>Kanunlarda </a:t>
            </a:r>
            <a:r>
              <a:rPr lang="tr-TR" b="1" dirty="0">
                <a:solidFill>
                  <a:srgbClr val="F9076F"/>
                </a:solidFill>
              </a:rPr>
              <a:t>Öngörülmemiş Disiplin Suçları</a:t>
            </a:r>
            <a:endParaRPr lang="tr-TR" dirty="0">
              <a:solidFill>
                <a:srgbClr val="F9076F"/>
              </a:solidFill>
            </a:endParaRPr>
          </a:p>
          <a:p>
            <a:pPr marL="0" indent="0">
              <a:buNone/>
            </a:pPr>
            <a:r>
              <a:rPr lang="tr-TR" sz="2800" dirty="0" smtClean="0"/>
              <a:t>Kamu </a:t>
            </a:r>
            <a:r>
              <a:rPr lang="tr-TR" sz="2800" dirty="0"/>
              <a:t>hizmetinin çok çeşitli ve geniş bir alana yayılmış olması nedeniyle, disiplin suçlarında kanunilik ilkesinin tam anlamıyla uygulanması </a:t>
            </a:r>
            <a:r>
              <a:rPr lang="tr-TR" sz="2800" dirty="0" smtClean="0"/>
              <a:t>olanaksızdır. Kanunda sayılan </a:t>
            </a:r>
            <a:r>
              <a:rPr lang="tr-TR" sz="2800" dirty="0"/>
              <a:t>ve disiplin suçu oluşturan fiil ve haller, daha ziyade </a:t>
            </a:r>
            <a:r>
              <a:rPr lang="tr-TR" sz="2800" dirty="0">
                <a:solidFill>
                  <a:schemeClr val="accent2">
                    <a:lumMod val="75000"/>
                  </a:schemeClr>
                </a:solidFill>
              </a:rPr>
              <a:t>çerçeve niteliğinde</a:t>
            </a:r>
            <a:r>
              <a:rPr lang="tr-TR" sz="2800" dirty="0"/>
              <a:t>dir. </a:t>
            </a:r>
            <a:endParaRPr lang="tr-TR" sz="2800" dirty="0" smtClean="0"/>
          </a:p>
          <a:p>
            <a:pPr marL="0" indent="0">
              <a:buNone/>
            </a:pPr>
            <a:r>
              <a:rPr lang="tr-TR" sz="2800" dirty="0" smtClean="0"/>
              <a:t>Disiplin </a:t>
            </a:r>
            <a:r>
              <a:rPr lang="tr-TR" sz="2800" dirty="0"/>
              <a:t>cezası verilmesini gerektiren fiil ve hallere nitelik ve ağırlıkları itibariyle </a:t>
            </a:r>
            <a:r>
              <a:rPr lang="tr-TR" sz="2800" dirty="0">
                <a:solidFill>
                  <a:srgbClr val="00B050"/>
                </a:solidFill>
              </a:rPr>
              <a:t>benzer eylemlerde bulunanlara da aynı neviden disiplin cezaları</a:t>
            </a:r>
            <a:r>
              <a:rPr lang="tr-TR" sz="2800" dirty="0"/>
              <a:t> </a:t>
            </a:r>
            <a:r>
              <a:rPr lang="tr-TR" sz="2800" dirty="0" smtClean="0"/>
              <a:t>verilir </a:t>
            </a:r>
            <a:r>
              <a:rPr lang="tr-TR" sz="1400" dirty="0" smtClean="0"/>
              <a:t>(</a:t>
            </a:r>
            <a:r>
              <a:rPr lang="tr-TR" sz="1400" dirty="0"/>
              <a:t>657 S.K./Md.125). </a:t>
            </a:r>
          </a:p>
          <a:p>
            <a:pPr marL="0" indent="0">
              <a:buNone/>
            </a:pPr>
            <a:endParaRPr lang="tr-TR" sz="2800" dirty="0" smtClean="0"/>
          </a:p>
        </p:txBody>
      </p:sp>
      <p:sp>
        <p:nvSpPr>
          <p:cNvPr id="4" name="3 Slayt Numarası Yer Tutucusu"/>
          <p:cNvSpPr>
            <a:spLocks noGrp="1"/>
          </p:cNvSpPr>
          <p:nvPr>
            <p:ph type="sldNum" sz="quarter" idx="15"/>
          </p:nvPr>
        </p:nvSpPr>
        <p:spPr/>
        <p:txBody>
          <a:bodyPr/>
          <a:lstStyle/>
          <a:p>
            <a:fld id="{B1DEFA8C-F947-479F-BE07-76B6B3F80BF1}" type="slidenum">
              <a:rPr lang="tr-TR" smtClean="0"/>
              <a:pPr/>
              <a:t>33</a:t>
            </a:fld>
            <a:endParaRPr lang="tr-TR"/>
          </a:p>
        </p:txBody>
      </p:sp>
      <p:sp>
        <p:nvSpPr>
          <p:cNvPr id="7" name="6 Metin kutusu"/>
          <p:cNvSpPr txBox="1"/>
          <p:nvPr/>
        </p:nvSpPr>
        <p:spPr>
          <a:xfrm>
            <a:off x="323528" y="214290"/>
            <a:ext cx="7776864" cy="584775"/>
          </a:xfrm>
          <a:prstGeom prst="rect">
            <a:avLst/>
          </a:prstGeom>
          <a:solidFill>
            <a:schemeClr val="bg2">
              <a:lumMod val="25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SUÇLARI </a:t>
            </a:r>
            <a:r>
              <a:rPr lang="tr-TR" sz="1400" dirty="0" smtClean="0"/>
              <a:t>17</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41211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chemeClr val="bg2">
              <a:lumMod val="9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sz="3200" b="1" dirty="0" smtClean="0">
                <a:solidFill>
                  <a:srgbClr val="FF0000"/>
                </a:solidFill>
              </a:rPr>
              <a:t>Disiplin </a:t>
            </a:r>
            <a:r>
              <a:rPr lang="tr-TR" sz="3200" b="1" dirty="0">
                <a:solidFill>
                  <a:srgbClr val="FF0000"/>
                </a:solidFill>
              </a:rPr>
              <a:t>Suçlarında </a:t>
            </a:r>
            <a:r>
              <a:rPr lang="tr-TR" sz="3200" b="1" dirty="0" smtClean="0">
                <a:solidFill>
                  <a:srgbClr val="FF0000"/>
                </a:solidFill>
              </a:rPr>
              <a:t>Tekerrür-1</a:t>
            </a:r>
            <a:endParaRPr lang="tr-TR" sz="3200" dirty="0">
              <a:solidFill>
                <a:srgbClr val="FF0000"/>
              </a:solidFill>
            </a:endParaRPr>
          </a:p>
          <a:p>
            <a:pPr marL="0" indent="0">
              <a:buNone/>
            </a:pPr>
            <a:r>
              <a:rPr lang="tr-TR" sz="3200" dirty="0"/>
              <a:t>Disiplin cezası verilmesine sebep olmuş bir fiil veya halin cezaların özlük dosyasından silinmesine ilişkin süre </a:t>
            </a:r>
            <a:r>
              <a:rPr lang="tr-TR" sz="3200" dirty="0" smtClean="0"/>
              <a:t>içinde tekerrüründe </a:t>
            </a:r>
            <a:r>
              <a:rPr lang="tr-TR" sz="3200" dirty="0"/>
              <a:t>bir derece ağır ceza uygulanır. Aynı derecede cezayı gerektiren fakat ayrı fiil veya haller nedeniyle </a:t>
            </a:r>
            <a:r>
              <a:rPr lang="tr-TR" sz="3200" dirty="0" smtClean="0"/>
              <a:t>verilen disiplin </a:t>
            </a:r>
            <a:r>
              <a:rPr lang="tr-TR" sz="3200" dirty="0"/>
              <a:t>cezalarının üçüncü uygulamasında bir derece ağır ceza </a:t>
            </a:r>
            <a:r>
              <a:rPr lang="tr-TR" sz="3200" dirty="0" smtClean="0"/>
              <a:t>verilir </a:t>
            </a:r>
            <a:r>
              <a:rPr lang="tr-TR" sz="1400" dirty="0" smtClean="0"/>
              <a:t>(</a:t>
            </a:r>
            <a:r>
              <a:rPr lang="tr-TR" sz="1400" dirty="0"/>
              <a:t>657 S.K./Md.125). </a:t>
            </a:r>
            <a:endParaRPr lang="tr-TR" sz="1400" dirty="0" smtClean="0"/>
          </a:p>
        </p:txBody>
      </p:sp>
      <p:sp>
        <p:nvSpPr>
          <p:cNvPr id="4" name="3 Slayt Numarası Yer Tutucusu"/>
          <p:cNvSpPr>
            <a:spLocks noGrp="1"/>
          </p:cNvSpPr>
          <p:nvPr>
            <p:ph type="sldNum" sz="quarter" idx="15"/>
          </p:nvPr>
        </p:nvSpPr>
        <p:spPr/>
        <p:txBody>
          <a:bodyPr/>
          <a:lstStyle/>
          <a:p>
            <a:fld id="{B1DEFA8C-F947-479F-BE07-76B6B3F80BF1}" type="slidenum">
              <a:rPr lang="tr-TR" smtClean="0"/>
              <a:pPr/>
              <a:t>34</a:t>
            </a:fld>
            <a:endParaRPr lang="tr-TR"/>
          </a:p>
        </p:txBody>
      </p:sp>
      <p:sp>
        <p:nvSpPr>
          <p:cNvPr id="7" name="6 Metin kutusu"/>
          <p:cNvSpPr txBox="1"/>
          <p:nvPr/>
        </p:nvSpPr>
        <p:spPr>
          <a:xfrm>
            <a:off x="323528" y="214290"/>
            <a:ext cx="7776864" cy="584775"/>
          </a:xfrm>
          <a:prstGeom prst="rect">
            <a:avLst/>
          </a:prstGeom>
          <a:solidFill>
            <a:schemeClr val="bg2">
              <a:lumMod val="25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SUÇLARI </a:t>
            </a:r>
            <a:r>
              <a:rPr lang="tr-TR" sz="1400" dirty="0" smtClean="0"/>
              <a:t>18</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853834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chemeClr val="bg2">
              <a:lumMod val="9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sz="3200" b="1" dirty="0" smtClean="0">
                <a:solidFill>
                  <a:srgbClr val="FF0000"/>
                </a:solidFill>
              </a:rPr>
              <a:t>Disiplin </a:t>
            </a:r>
            <a:r>
              <a:rPr lang="tr-TR" sz="3200" b="1" dirty="0">
                <a:solidFill>
                  <a:srgbClr val="FF0000"/>
                </a:solidFill>
              </a:rPr>
              <a:t>Suçlarında </a:t>
            </a:r>
            <a:r>
              <a:rPr lang="tr-TR" sz="3200" b="1" dirty="0" smtClean="0">
                <a:solidFill>
                  <a:srgbClr val="FF0000"/>
                </a:solidFill>
              </a:rPr>
              <a:t>Tekerrür-2</a:t>
            </a:r>
            <a:endParaRPr lang="tr-TR" sz="3200" dirty="0">
              <a:solidFill>
                <a:srgbClr val="FF0000"/>
              </a:solidFill>
            </a:endParaRPr>
          </a:p>
          <a:p>
            <a:pPr marL="0" indent="0">
              <a:buNone/>
            </a:pPr>
            <a:r>
              <a:rPr lang="tr-TR" sz="3200" dirty="0" smtClean="0"/>
              <a:t>Buna </a:t>
            </a:r>
            <a:r>
              <a:rPr lang="tr-TR" sz="3200" dirty="0"/>
              <a:t>göre, disiplin suçlarında tekerrür durumunun oluşabilmesi için, önceden aynı fiilden dolayı disiplin cezası </a:t>
            </a:r>
            <a:r>
              <a:rPr lang="tr-TR" sz="3200" b="1" dirty="0">
                <a:solidFill>
                  <a:srgbClr val="00B050"/>
                </a:solidFill>
              </a:rPr>
              <a:t>yaptırımın uygulanmış olması, </a:t>
            </a:r>
            <a:r>
              <a:rPr lang="tr-TR" sz="3200" dirty="0"/>
              <a:t>yani disiplin cezasının kesinleşmiş olması </a:t>
            </a:r>
            <a:r>
              <a:rPr lang="tr-TR" sz="3200" dirty="0" smtClean="0"/>
              <a:t>gerekmektedir.</a:t>
            </a:r>
          </a:p>
        </p:txBody>
      </p:sp>
      <p:sp>
        <p:nvSpPr>
          <p:cNvPr id="4" name="3 Slayt Numarası Yer Tutucusu"/>
          <p:cNvSpPr>
            <a:spLocks noGrp="1"/>
          </p:cNvSpPr>
          <p:nvPr>
            <p:ph type="sldNum" sz="quarter" idx="15"/>
          </p:nvPr>
        </p:nvSpPr>
        <p:spPr/>
        <p:txBody>
          <a:bodyPr/>
          <a:lstStyle/>
          <a:p>
            <a:fld id="{B1DEFA8C-F947-479F-BE07-76B6B3F80BF1}" type="slidenum">
              <a:rPr lang="tr-TR" smtClean="0"/>
              <a:pPr/>
              <a:t>35</a:t>
            </a:fld>
            <a:endParaRPr lang="tr-TR"/>
          </a:p>
        </p:txBody>
      </p:sp>
      <p:sp>
        <p:nvSpPr>
          <p:cNvPr id="7" name="6 Metin kutusu"/>
          <p:cNvSpPr txBox="1"/>
          <p:nvPr/>
        </p:nvSpPr>
        <p:spPr>
          <a:xfrm>
            <a:off x="323528" y="214290"/>
            <a:ext cx="7776864" cy="584775"/>
          </a:xfrm>
          <a:prstGeom prst="rect">
            <a:avLst/>
          </a:prstGeom>
          <a:solidFill>
            <a:schemeClr val="bg2">
              <a:lumMod val="25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SUÇLARI </a:t>
            </a:r>
            <a:r>
              <a:rPr lang="tr-TR" sz="1400" dirty="0" smtClean="0"/>
              <a:t>19</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911638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chemeClr val="bg2">
              <a:lumMod val="9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b="1" dirty="0" smtClean="0">
                <a:solidFill>
                  <a:srgbClr val="FF0000"/>
                </a:solidFill>
              </a:rPr>
              <a:t>Disiplin </a:t>
            </a:r>
            <a:r>
              <a:rPr lang="tr-TR" b="1" dirty="0">
                <a:solidFill>
                  <a:srgbClr val="FF0000"/>
                </a:solidFill>
              </a:rPr>
              <a:t>Suçlarında </a:t>
            </a:r>
            <a:r>
              <a:rPr lang="tr-TR" b="1" dirty="0" smtClean="0">
                <a:solidFill>
                  <a:srgbClr val="FF0000"/>
                </a:solidFill>
              </a:rPr>
              <a:t>Tekerrür-3</a:t>
            </a:r>
            <a:endParaRPr lang="tr-TR" dirty="0">
              <a:solidFill>
                <a:srgbClr val="FF0000"/>
              </a:solidFill>
            </a:endParaRPr>
          </a:p>
          <a:p>
            <a:pPr marL="0" indent="0">
              <a:buNone/>
            </a:pPr>
            <a:r>
              <a:rPr lang="tr-TR" sz="3200" dirty="0" smtClean="0"/>
              <a:t>Tekerrür</a:t>
            </a:r>
            <a:r>
              <a:rPr lang="tr-TR" sz="3200" dirty="0"/>
              <a:t>, bir cezanın kesinleşmesinden itibaren </a:t>
            </a:r>
            <a:r>
              <a:rPr lang="tr-TR" sz="3200" b="1" dirty="0">
                <a:solidFill>
                  <a:srgbClr val="0070C0"/>
                </a:solidFill>
              </a:rPr>
              <a:t>uyarma ve kınama </a:t>
            </a:r>
            <a:r>
              <a:rPr lang="tr-TR" sz="3200" b="1" dirty="0" smtClean="0">
                <a:solidFill>
                  <a:srgbClr val="0070C0"/>
                </a:solidFill>
              </a:rPr>
              <a:t>cezaları </a:t>
            </a:r>
            <a:r>
              <a:rPr lang="tr-TR" sz="3200" b="1" dirty="0">
                <a:solidFill>
                  <a:srgbClr val="0070C0"/>
                </a:solidFill>
              </a:rPr>
              <a:t>için 5</a:t>
            </a:r>
            <a:r>
              <a:rPr lang="tr-TR" sz="3200" dirty="0"/>
              <a:t>, </a:t>
            </a:r>
            <a:r>
              <a:rPr lang="tr-TR" sz="3200" b="1" dirty="0">
                <a:solidFill>
                  <a:srgbClr val="F9076F"/>
                </a:solidFill>
              </a:rPr>
              <a:t>diğer cezalar için 10 yıl</a:t>
            </a:r>
            <a:r>
              <a:rPr lang="tr-TR" sz="3200" dirty="0"/>
              <a:t>lık süre içinde, aynı eylemin ikinci ya da önceki fiiller ile aynı derecede cezayı gerektiren üçüncü bir fiilin işlenmiş olması durumunda dikkate alınması gereken bir unsurdur</a:t>
            </a:r>
            <a:r>
              <a:rPr lang="tr-TR" sz="2600" dirty="0"/>
              <a:t> </a:t>
            </a:r>
            <a:r>
              <a:rPr lang="tr-TR" sz="1400" dirty="0"/>
              <a:t>(MEB, 2006:52).</a:t>
            </a:r>
            <a:r>
              <a:rPr lang="tr-TR" i="1" dirty="0"/>
              <a:t>	</a:t>
            </a:r>
            <a:endParaRPr lang="tr-TR" dirty="0"/>
          </a:p>
        </p:txBody>
      </p:sp>
      <p:sp>
        <p:nvSpPr>
          <p:cNvPr id="4" name="3 Slayt Numarası Yer Tutucusu"/>
          <p:cNvSpPr>
            <a:spLocks noGrp="1"/>
          </p:cNvSpPr>
          <p:nvPr>
            <p:ph type="sldNum" sz="quarter" idx="15"/>
          </p:nvPr>
        </p:nvSpPr>
        <p:spPr/>
        <p:txBody>
          <a:bodyPr/>
          <a:lstStyle/>
          <a:p>
            <a:fld id="{B1DEFA8C-F947-479F-BE07-76B6B3F80BF1}" type="slidenum">
              <a:rPr lang="tr-TR" smtClean="0"/>
              <a:pPr/>
              <a:t>36</a:t>
            </a:fld>
            <a:endParaRPr lang="tr-TR"/>
          </a:p>
        </p:txBody>
      </p:sp>
      <p:sp>
        <p:nvSpPr>
          <p:cNvPr id="7" name="6 Metin kutusu"/>
          <p:cNvSpPr txBox="1"/>
          <p:nvPr/>
        </p:nvSpPr>
        <p:spPr>
          <a:xfrm>
            <a:off x="323528" y="214290"/>
            <a:ext cx="7776864" cy="584775"/>
          </a:xfrm>
          <a:prstGeom prst="rect">
            <a:avLst/>
          </a:prstGeom>
          <a:solidFill>
            <a:schemeClr val="bg2">
              <a:lumMod val="25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SUÇLARI </a:t>
            </a:r>
            <a:r>
              <a:rPr lang="tr-TR" sz="1400" dirty="0" smtClean="0"/>
              <a:t>20</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745780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chemeClr val="bg2">
              <a:lumMod val="90000"/>
            </a:schemeClr>
          </a:solidFill>
        </p:spPr>
        <p:style>
          <a:lnRef idx="1">
            <a:schemeClr val="accent1"/>
          </a:lnRef>
          <a:fillRef idx="2">
            <a:schemeClr val="accent1"/>
          </a:fillRef>
          <a:effectRef idx="1">
            <a:schemeClr val="accent1"/>
          </a:effectRef>
          <a:fontRef idx="minor">
            <a:schemeClr val="dk1"/>
          </a:fontRef>
        </p:style>
        <p:txBody>
          <a:bodyPr>
            <a:normAutofit lnSpcReduction="10000"/>
          </a:bodyPr>
          <a:lstStyle/>
          <a:p>
            <a:pPr marL="0" indent="0">
              <a:buNone/>
            </a:pPr>
            <a:r>
              <a:rPr lang="tr-TR" b="1" dirty="0" smtClean="0">
                <a:solidFill>
                  <a:srgbClr val="FF0000"/>
                </a:solidFill>
              </a:rPr>
              <a:t>Disiplin </a:t>
            </a:r>
            <a:r>
              <a:rPr lang="tr-TR" b="1" dirty="0">
                <a:solidFill>
                  <a:srgbClr val="FF0000"/>
                </a:solidFill>
              </a:rPr>
              <a:t>Suçlarında </a:t>
            </a:r>
            <a:r>
              <a:rPr lang="tr-TR" b="1" dirty="0" smtClean="0">
                <a:solidFill>
                  <a:srgbClr val="FF0000"/>
                </a:solidFill>
              </a:rPr>
              <a:t>Tekerrür-4</a:t>
            </a:r>
            <a:endParaRPr lang="tr-TR" dirty="0">
              <a:solidFill>
                <a:srgbClr val="FF0000"/>
              </a:solidFill>
            </a:endParaRPr>
          </a:p>
          <a:p>
            <a:pPr marL="0" indent="0">
              <a:buNone/>
            </a:pPr>
            <a:r>
              <a:rPr lang="tr-TR" b="1" dirty="0" smtClean="0">
                <a:solidFill>
                  <a:srgbClr val="FF0000"/>
                </a:solidFill>
              </a:rPr>
              <a:t>Örnek: </a:t>
            </a:r>
          </a:p>
          <a:p>
            <a:pPr marL="0" indent="0">
              <a:buNone/>
            </a:pPr>
            <a:r>
              <a:rPr lang="tr-TR" sz="2800" dirty="0" smtClean="0"/>
              <a:t>657 </a:t>
            </a:r>
            <a:r>
              <a:rPr lang="tr-TR" sz="2800" dirty="0"/>
              <a:t>Sayılı Devlet Memurları Kanununun 125’inci maddesinin A bendinin d fıkrasında yer alan ve karşılığında uyarma cezası verilen (kesinleşen) </a:t>
            </a:r>
            <a:r>
              <a:rPr lang="tr-TR" sz="2800" i="1" dirty="0"/>
              <a:t>“Usulsüz müracaat veya şikâyette bulunmak”</a:t>
            </a:r>
            <a:r>
              <a:rPr lang="tr-TR" sz="2800" dirty="0"/>
              <a:t> eylemini gerçekleştiren bir memur, bu cezanın sicilden silinme süresi olan 5 yıl içinde yine aynı eylemi gerçekleştirir, yani 125/A-d’yi ihlal ederse tekerrür durumu gündeme gelir ve disiplin amiri tarafından bu kez uyarma değil onun bir üstü olan kınama cezası verilir. </a:t>
            </a:r>
          </a:p>
        </p:txBody>
      </p:sp>
      <p:sp>
        <p:nvSpPr>
          <p:cNvPr id="4" name="3 Slayt Numarası Yer Tutucusu"/>
          <p:cNvSpPr>
            <a:spLocks noGrp="1"/>
          </p:cNvSpPr>
          <p:nvPr>
            <p:ph type="sldNum" sz="quarter" idx="15"/>
          </p:nvPr>
        </p:nvSpPr>
        <p:spPr/>
        <p:txBody>
          <a:bodyPr/>
          <a:lstStyle/>
          <a:p>
            <a:fld id="{B1DEFA8C-F947-479F-BE07-76B6B3F80BF1}" type="slidenum">
              <a:rPr lang="tr-TR" smtClean="0"/>
              <a:pPr/>
              <a:t>37</a:t>
            </a:fld>
            <a:endParaRPr lang="tr-TR"/>
          </a:p>
        </p:txBody>
      </p:sp>
      <p:sp>
        <p:nvSpPr>
          <p:cNvPr id="7" name="6 Metin kutusu"/>
          <p:cNvSpPr txBox="1"/>
          <p:nvPr/>
        </p:nvSpPr>
        <p:spPr>
          <a:xfrm>
            <a:off x="323528" y="214290"/>
            <a:ext cx="7776864" cy="584775"/>
          </a:xfrm>
          <a:prstGeom prst="rect">
            <a:avLst/>
          </a:prstGeom>
          <a:solidFill>
            <a:schemeClr val="bg2">
              <a:lumMod val="25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SUÇLARI </a:t>
            </a:r>
            <a:r>
              <a:rPr lang="tr-TR" sz="1400" dirty="0" smtClean="0"/>
              <a:t>21</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187236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chemeClr val="bg2">
              <a:lumMod val="9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b="1" dirty="0" smtClean="0">
                <a:solidFill>
                  <a:srgbClr val="FF0000"/>
                </a:solidFill>
              </a:rPr>
              <a:t>Disiplin </a:t>
            </a:r>
            <a:r>
              <a:rPr lang="tr-TR" b="1" dirty="0">
                <a:solidFill>
                  <a:srgbClr val="FF0000"/>
                </a:solidFill>
              </a:rPr>
              <a:t>Suçlarında </a:t>
            </a:r>
            <a:r>
              <a:rPr lang="tr-TR" b="1" dirty="0" smtClean="0">
                <a:solidFill>
                  <a:srgbClr val="FF0000"/>
                </a:solidFill>
              </a:rPr>
              <a:t>Tekerrür-5 </a:t>
            </a:r>
          </a:p>
          <a:p>
            <a:pPr marL="0" indent="0">
              <a:buNone/>
            </a:pPr>
            <a:r>
              <a:rPr lang="tr-TR" b="1" dirty="0" smtClean="0">
                <a:solidFill>
                  <a:srgbClr val="FF0000"/>
                </a:solidFill>
              </a:rPr>
              <a:t>Örnek (Devam):</a:t>
            </a:r>
            <a:endParaRPr lang="tr-TR" b="1" dirty="0">
              <a:solidFill>
                <a:srgbClr val="FF0000"/>
              </a:solidFill>
            </a:endParaRPr>
          </a:p>
          <a:p>
            <a:pPr marL="0" indent="0">
              <a:buNone/>
            </a:pPr>
            <a:r>
              <a:rPr lang="tr-TR" dirty="0" smtClean="0"/>
              <a:t>Ancak</a:t>
            </a:r>
            <a:r>
              <a:rPr lang="tr-TR" dirty="0"/>
              <a:t>, bir memurun 125/A-d’yi ilk ihlâlinde uyarma, ikinci ihlâlinde tekerrürden kınama, aynı fiili üçüncü kez ihlâlinde yine tekerrürden aylıktan kesme şeklinde sürekli ceza artırılarak bir uygulama yapıldığı takdirde; </a:t>
            </a:r>
            <a:r>
              <a:rPr lang="tr-TR" dirty="0" err="1"/>
              <a:t>uyarmalık</a:t>
            </a:r>
            <a:r>
              <a:rPr lang="tr-TR" dirty="0"/>
              <a:t> bir eylemden dolayı kamu personelinin memurluktan ihracı gibi bir sonuç ortaya çıkabilir</a:t>
            </a:r>
            <a:r>
              <a:rPr lang="tr-TR" dirty="0" smtClean="0"/>
              <a:t>.</a:t>
            </a:r>
            <a:endParaRPr lang="tr-TR" dirty="0"/>
          </a:p>
        </p:txBody>
      </p:sp>
      <p:sp>
        <p:nvSpPr>
          <p:cNvPr id="4" name="3 Slayt Numarası Yer Tutucusu"/>
          <p:cNvSpPr>
            <a:spLocks noGrp="1"/>
          </p:cNvSpPr>
          <p:nvPr>
            <p:ph type="sldNum" sz="quarter" idx="15"/>
          </p:nvPr>
        </p:nvSpPr>
        <p:spPr/>
        <p:txBody>
          <a:bodyPr/>
          <a:lstStyle/>
          <a:p>
            <a:fld id="{B1DEFA8C-F947-479F-BE07-76B6B3F80BF1}" type="slidenum">
              <a:rPr lang="tr-TR" smtClean="0"/>
              <a:pPr/>
              <a:t>38</a:t>
            </a:fld>
            <a:endParaRPr lang="tr-TR"/>
          </a:p>
        </p:txBody>
      </p:sp>
      <p:sp>
        <p:nvSpPr>
          <p:cNvPr id="7" name="6 Metin kutusu"/>
          <p:cNvSpPr txBox="1"/>
          <p:nvPr/>
        </p:nvSpPr>
        <p:spPr>
          <a:xfrm>
            <a:off x="323528" y="214290"/>
            <a:ext cx="7776864" cy="584775"/>
          </a:xfrm>
          <a:prstGeom prst="rect">
            <a:avLst/>
          </a:prstGeom>
          <a:solidFill>
            <a:schemeClr val="bg2">
              <a:lumMod val="25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SUÇLARI </a:t>
            </a:r>
            <a:r>
              <a:rPr lang="tr-TR" sz="1400" dirty="0" smtClean="0"/>
              <a:t>22</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661615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chemeClr val="bg2">
              <a:lumMod val="9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b="1" dirty="0" smtClean="0">
                <a:solidFill>
                  <a:srgbClr val="FF0000"/>
                </a:solidFill>
              </a:rPr>
              <a:t>Disiplin </a:t>
            </a:r>
            <a:r>
              <a:rPr lang="tr-TR" b="1" dirty="0">
                <a:solidFill>
                  <a:srgbClr val="FF0000"/>
                </a:solidFill>
              </a:rPr>
              <a:t>Suçlarında </a:t>
            </a:r>
            <a:r>
              <a:rPr lang="tr-TR" b="1" dirty="0" smtClean="0">
                <a:solidFill>
                  <a:srgbClr val="FF0000"/>
                </a:solidFill>
              </a:rPr>
              <a:t>Tekerrür-6 </a:t>
            </a:r>
          </a:p>
          <a:p>
            <a:pPr marL="0" indent="0">
              <a:buNone/>
            </a:pPr>
            <a:r>
              <a:rPr lang="tr-TR" b="1" dirty="0" smtClean="0">
                <a:solidFill>
                  <a:srgbClr val="FF0000"/>
                </a:solidFill>
              </a:rPr>
              <a:t>Örnek (Devam):</a:t>
            </a:r>
            <a:endParaRPr lang="tr-TR" b="1" dirty="0">
              <a:solidFill>
                <a:srgbClr val="FF0000"/>
              </a:solidFill>
            </a:endParaRPr>
          </a:p>
          <a:p>
            <a:pPr marL="0" indent="0">
              <a:buNone/>
            </a:pPr>
            <a:r>
              <a:rPr lang="tr-TR" dirty="0" smtClean="0"/>
              <a:t>Bu </a:t>
            </a:r>
            <a:r>
              <a:rPr lang="tr-TR" dirty="0"/>
              <a:t>durumda memurun aynı eylemin sicilden silinme süresi içinde üçüncü kez ihlalinde eylemin tabanı değişmekte, karşımıza ısrarla ve verilen cezalara rağmen eylemin kasıtla sürdürülmesi çıkmaktadır. Eylemin üçüncü kez ihlalinde memurun bu davranışı usulsüz müracaat ve şikâyetten çıkarak kasıtlı olarak kurumlarca belirlenen usul ve esaslara aykırı davranışa dönüşmekte ve bunun karşılığı da tekerrür nedeniyle değil, eylemin yasal karşılığı olan aylıktan kesme cezası gündeme gelmektedir</a:t>
            </a:r>
            <a:r>
              <a:rPr lang="tr-TR" dirty="0" smtClean="0"/>
              <a:t>.</a:t>
            </a:r>
            <a:endParaRPr lang="tr-TR" dirty="0"/>
          </a:p>
        </p:txBody>
      </p:sp>
      <p:sp>
        <p:nvSpPr>
          <p:cNvPr id="4" name="3 Slayt Numarası Yer Tutucusu"/>
          <p:cNvSpPr>
            <a:spLocks noGrp="1"/>
          </p:cNvSpPr>
          <p:nvPr>
            <p:ph type="sldNum" sz="quarter" idx="15"/>
          </p:nvPr>
        </p:nvSpPr>
        <p:spPr/>
        <p:txBody>
          <a:bodyPr/>
          <a:lstStyle/>
          <a:p>
            <a:fld id="{B1DEFA8C-F947-479F-BE07-76B6B3F80BF1}" type="slidenum">
              <a:rPr lang="tr-TR" smtClean="0"/>
              <a:pPr/>
              <a:t>39</a:t>
            </a:fld>
            <a:endParaRPr lang="tr-TR"/>
          </a:p>
        </p:txBody>
      </p:sp>
      <p:sp>
        <p:nvSpPr>
          <p:cNvPr id="7" name="6 Metin kutusu"/>
          <p:cNvSpPr txBox="1"/>
          <p:nvPr/>
        </p:nvSpPr>
        <p:spPr>
          <a:xfrm>
            <a:off x="323528" y="214290"/>
            <a:ext cx="7776864" cy="584775"/>
          </a:xfrm>
          <a:prstGeom prst="rect">
            <a:avLst/>
          </a:prstGeom>
          <a:solidFill>
            <a:schemeClr val="bg2">
              <a:lumMod val="25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SUÇLARI </a:t>
            </a:r>
            <a:r>
              <a:rPr lang="tr-TR" sz="1400" dirty="0" smtClean="0"/>
              <a:t>23</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24832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80728"/>
            <a:ext cx="7743234" cy="5493224"/>
          </a:xfrm>
          <a:solidFill>
            <a:schemeClr val="accent1">
              <a:lumMod val="40000"/>
              <a:lumOff val="60000"/>
            </a:schemeClr>
          </a:solidFill>
        </p:spPr>
        <p:style>
          <a:lnRef idx="1">
            <a:schemeClr val="accent1"/>
          </a:lnRef>
          <a:fillRef idx="2">
            <a:schemeClr val="accent1"/>
          </a:fillRef>
          <a:effectRef idx="1">
            <a:schemeClr val="accent1"/>
          </a:effectRef>
          <a:fontRef idx="minor">
            <a:schemeClr val="dk1"/>
          </a:fontRef>
        </p:style>
        <p:txBody>
          <a:bodyPr>
            <a:normAutofit fontScale="77500" lnSpcReduction="20000"/>
          </a:bodyPr>
          <a:lstStyle/>
          <a:p>
            <a:pPr>
              <a:spcBef>
                <a:spcPct val="0"/>
              </a:spcBef>
              <a:spcAft>
                <a:spcPct val="30000"/>
              </a:spcAft>
              <a:buNone/>
            </a:pPr>
            <a:r>
              <a:rPr lang="tr-TR" sz="4000" dirty="0" smtClean="0">
                <a:solidFill>
                  <a:srgbClr val="FF0000"/>
                </a:solidFill>
                <a:effectLst>
                  <a:outerShdw blurRad="38100" dist="38100" dir="2700000" algn="tl">
                    <a:srgbClr val="C0C0C0"/>
                  </a:outerShdw>
                </a:effectLst>
              </a:rPr>
              <a:t>Disiplin;</a:t>
            </a:r>
          </a:p>
          <a:p>
            <a:pPr>
              <a:spcBef>
                <a:spcPct val="0"/>
              </a:spcBef>
              <a:spcAft>
                <a:spcPct val="30000"/>
              </a:spcAft>
              <a:buNone/>
            </a:pPr>
            <a:r>
              <a:rPr lang="tr-TR" sz="4000" dirty="0">
                <a:solidFill>
                  <a:srgbClr val="FF0000"/>
                </a:solidFill>
                <a:effectLst>
                  <a:outerShdw blurRad="38100" dist="38100" dir="2700000" algn="tl">
                    <a:srgbClr val="C0C0C0"/>
                  </a:outerShdw>
                </a:effectLst>
              </a:rPr>
              <a:t>	</a:t>
            </a:r>
            <a:r>
              <a:rPr lang="tr-TR" sz="4000" dirty="0" smtClean="0"/>
              <a:t>Kişilerin </a:t>
            </a:r>
            <a:r>
              <a:rPr lang="tr-TR" sz="4000" dirty="0"/>
              <a:t>içinde yaşadıkları topluluğun genel düşünce ve davranışlarına uymalarını sağlamak amacıyla alınan önlemlerin </a:t>
            </a:r>
            <a:r>
              <a:rPr lang="tr-TR" sz="4000" dirty="0" smtClean="0"/>
              <a:t>bütünüdür </a:t>
            </a:r>
            <a:r>
              <a:rPr lang="tr-TR" sz="1900" dirty="0"/>
              <a:t>(TDK Türkçe Sözlük</a:t>
            </a:r>
            <a:r>
              <a:rPr lang="tr-TR" sz="1900" dirty="0" smtClean="0"/>
              <a:t>).</a:t>
            </a:r>
            <a:endParaRPr lang="tr-TR" sz="1900" dirty="0"/>
          </a:p>
          <a:p>
            <a:pPr>
              <a:spcBef>
                <a:spcPct val="0"/>
              </a:spcBef>
              <a:spcAft>
                <a:spcPct val="30000"/>
              </a:spcAft>
              <a:buNone/>
            </a:pPr>
            <a:r>
              <a:rPr lang="tr-TR" sz="4000" dirty="0"/>
              <a:t>	</a:t>
            </a:r>
            <a:r>
              <a:rPr lang="tr-TR" sz="3600" dirty="0" smtClean="0">
                <a:solidFill>
                  <a:srgbClr val="0070C0"/>
                </a:solidFill>
              </a:rPr>
              <a:t>Çalışanların </a:t>
            </a:r>
            <a:r>
              <a:rPr lang="tr-TR" sz="3600" dirty="0">
                <a:solidFill>
                  <a:srgbClr val="0070C0"/>
                </a:solidFill>
              </a:rPr>
              <a:t>rol davranışlarını örgüt beklentisine uygun hale getirmeye etki eden kurallar </a:t>
            </a:r>
            <a:r>
              <a:rPr lang="tr-TR" sz="3600" dirty="0" smtClean="0">
                <a:solidFill>
                  <a:srgbClr val="0070C0"/>
                </a:solidFill>
              </a:rPr>
              <a:t>bütünüdür. </a:t>
            </a:r>
            <a:endParaRPr lang="tr-TR" sz="4000" dirty="0" smtClean="0">
              <a:solidFill>
                <a:srgbClr val="0070C0"/>
              </a:solidFill>
            </a:endParaRPr>
          </a:p>
          <a:p>
            <a:pPr>
              <a:spcBef>
                <a:spcPct val="0"/>
              </a:spcBef>
              <a:spcAft>
                <a:spcPct val="30000"/>
              </a:spcAft>
              <a:buNone/>
            </a:pPr>
            <a:r>
              <a:rPr lang="tr-TR" sz="4000" dirty="0"/>
              <a:t>	</a:t>
            </a:r>
            <a:r>
              <a:rPr lang="tr-TR" sz="4000" dirty="0" smtClean="0">
                <a:solidFill>
                  <a:srgbClr val="7030A0"/>
                </a:solidFill>
              </a:rPr>
              <a:t>Önceden </a:t>
            </a:r>
            <a:r>
              <a:rPr lang="tr-TR" sz="4000" dirty="0">
                <a:solidFill>
                  <a:srgbClr val="7030A0"/>
                </a:solidFill>
              </a:rPr>
              <a:t>yazılı olarak belirlenmiş ödev ve yasaklara uygun davranışı sağlamaya dönük cezalandırma işlemidir.</a:t>
            </a:r>
          </a:p>
          <a:p>
            <a:pPr algn="ctr">
              <a:buNone/>
            </a:pPr>
            <a:endParaRPr lang="tr-TR" sz="4000" dirty="0" smtClean="0">
              <a:latin typeface="Arial" pitchFamily="34" charset="0"/>
              <a:cs typeface="Arial" pitchFamily="34" charset="0"/>
            </a:endParaRPr>
          </a:p>
        </p:txBody>
      </p:sp>
      <p:sp>
        <p:nvSpPr>
          <p:cNvPr id="4" name="3 Slayt Numarası Yer Tutucusu"/>
          <p:cNvSpPr>
            <a:spLocks noGrp="1"/>
          </p:cNvSpPr>
          <p:nvPr>
            <p:ph type="sldNum" sz="quarter" idx="15"/>
          </p:nvPr>
        </p:nvSpPr>
        <p:spPr/>
        <p:txBody>
          <a:bodyPr/>
          <a:lstStyle/>
          <a:p>
            <a:fld id="{B1DEFA8C-F947-479F-BE07-76B6B3F80BF1}" type="slidenum">
              <a:rPr lang="tr-TR" smtClean="0"/>
              <a:pPr/>
              <a:t>4</a:t>
            </a:fld>
            <a:endParaRPr lang="tr-TR"/>
          </a:p>
        </p:txBody>
      </p:sp>
      <p:sp>
        <p:nvSpPr>
          <p:cNvPr id="7" name="6 Metin kutusu"/>
          <p:cNvSpPr txBox="1"/>
          <p:nvPr/>
        </p:nvSpPr>
        <p:spPr>
          <a:xfrm>
            <a:off x="323528" y="214290"/>
            <a:ext cx="7848872" cy="584775"/>
          </a:xfrm>
          <a:prstGeom prst="rect">
            <a:avLst/>
          </a:prstGeom>
          <a:solidFill>
            <a:schemeClr val="accent1">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TEMEL KAVRAMLAR ve TANIMLAR </a:t>
            </a:r>
            <a:r>
              <a:rPr lang="tr-TR" sz="1400" dirty="0" smtClean="0"/>
              <a:t>1</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40</a:t>
            </a:fld>
            <a:endParaRPr lang="tr-TR"/>
          </a:p>
        </p:txBody>
      </p:sp>
      <p:sp>
        <p:nvSpPr>
          <p:cNvPr id="7" name="6 Metin kutusu"/>
          <p:cNvSpPr txBox="1"/>
          <p:nvPr/>
        </p:nvSpPr>
        <p:spPr>
          <a:xfrm>
            <a:off x="307312" y="782619"/>
            <a:ext cx="7848872" cy="4862870"/>
          </a:xfrm>
          <a:prstGeom prst="rect">
            <a:avLst/>
          </a:prstGeom>
          <a:solidFill>
            <a:schemeClr val="accent4">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endParaRPr lang="tr-TR" sz="5400" dirty="0" smtClean="0"/>
          </a:p>
          <a:p>
            <a:pPr algn="ctr">
              <a:spcBef>
                <a:spcPts val="600"/>
              </a:spcBef>
              <a:spcAft>
                <a:spcPts val="600"/>
              </a:spcAft>
            </a:pPr>
            <a:endParaRPr lang="tr-TR" sz="5400" dirty="0"/>
          </a:p>
          <a:p>
            <a:pPr algn="ctr">
              <a:spcBef>
                <a:spcPts val="600"/>
              </a:spcBef>
              <a:spcAft>
                <a:spcPts val="600"/>
              </a:spcAft>
            </a:pPr>
            <a:r>
              <a:rPr lang="tr-TR" sz="5400" dirty="0" smtClean="0"/>
              <a:t>DİSİPLİN CEZALARI</a:t>
            </a:r>
          </a:p>
          <a:p>
            <a:pPr algn="ctr">
              <a:spcBef>
                <a:spcPts val="600"/>
              </a:spcBef>
              <a:spcAft>
                <a:spcPts val="600"/>
              </a:spcAft>
            </a:pPr>
            <a:endParaRPr lang="tr-TR" sz="5400" dirty="0"/>
          </a:p>
          <a:p>
            <a:pPr algn="ctr">
              <a:spcBef>
                <a:spcPts val="600"/>
              </a:spcBef>
              <a:spcAft>
                <a:spcPts val="600"/>
              </a:spcAft>
            </a:pPr>
            <a:endParaRPr lang="tr-TR" sz="5400"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097795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rgbClr val="BDFBC9"/>
          </a:solidFill>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pPr marL="0" indent="0">
              <a:buNone/>
            </a:pPr>
            <a:r>
              <a:rPr lang="tr-TR" sz="3600" b="1" dirty="0" smtClean="0">
                <a:solidFill>
                  <a:srgbClr val="F9076F"/>
                </a:solidFill>
              </a:rPr>
              <a:t>Disiplin Cezası; </a:t>
            </a:r>
          </a:p>
          <a:p>
            <a:pPr marL="0" indent="0">
              <a:buNone/>
            </a:pPr>
            <a:r>
              <a:rPr lang="tr-TR" sz="3600" dirty="0" smtClean="0"/>
              <a:t>Bir </a:t>
            </a:r>
            <a:r>
              <a:rPr lang="tr-TR" sz="3600" dirty="0"/>
              <a:t>kamu ajanı sıfatıyla hukuksal düzenlemelerin öngördüğü doğrultuda yükümlülükler ve yasaklar sınırını ihlal etmeden kamu hizmetini yerine getirmesi beklenen kamu görevlisinin, bu beklentiye rağmen yasal meşruiyet alanından çıkma eğilimleri gösterdiğinde, meslek yaşamıyla ilgili kendisi hakkında uygulanan önlemlerdir </a:t>
            </a:r>
            <a:r>
              <a:rPr lang="tr-TR" sz="1500" dirty="0"/>
              <a:t>(Onar, 1966:1188).</a:t>
            </a:r>
          </a:p>
        </p:txBody>
      </p:sp>
      <p:sp>
        <p:nvSpPr>
          <p:cNvPr id="4" name="3 Slayt Numarası Yer Tutucusu"/>
          <p:cNvSpPr>
            <a:spLocks noGrp="1"/>
          </p:cNvSpPr>
          <p:nvPr>
            <p:ph type="sldNum" sz="quarter" idx="15"/>
          </p:nvPr>
        </p:nvSpPr>
        <p:spPr/>
        <p:txBody>
          <a:bodyPr/>
          <a:lstStyle/>
          <a:p>
            <a:fld id="{B1DEFA8C-F947-479F-BE07-76B6B3F80BF1}" type="slidenum">
              <a:rPr lang="tr-TR" smtClean="0"/>
              <a:pPr/>
              <a:t>41</a:t>
            </a:fld>
            <a:endParaRPr lang="tr-TR"/>
          </a:p>
        </p:txBody>
      </p:sp>
      <p:sp>
        <p:nvSpPr>
          <p:cNvPr id="7" name="6 Metin kutusu"/>
          <p:cNvSpPr txBox="1"/>
          <p:nvPr/>
        </p:nvSpPr>
        <p:spPr>
          <a:xfrm>
            <a:off x="323528" y="214290"/>
            <a:ext cx="7776864" cy="584775"/>
          </a:xfrm>
          <a:prstGeom prst="rect">
            <a:avLst/>
          </a:prstGeom>
          <a:solidFill>
            <a:schemeClr val="accent4">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CEZALARI </a:t>
            </a:r>
            <a:r>
              <a:rPr lang="tr-TR" sz="1400" dirty="0" smtClean="0"/>
              <a:t>1</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808653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rgbClr val="BDFBC9"/>
          </a:solidFill>
        </p:spPr>
        <p:style>
          <a:lnRef idx="1">
            <a:schemeClr val="accent1"/>
          </a:lnRef>
          <a:fillRef idx="2">
            <a:schemeClr val="accent1"/>
          </a:fillRef>
          <a:effectRef idx="1">
            <a:schemeClr val="accent1"/>
          </a:effectRef>
          <a:fontRef idx="minor">
            <a:schemeClr val="dk1"/>
          </a:fontRef>
        </p:style>
        <p:txBody>
          <a:bodyPr>
            <a:normAutofit fontScale="77500" lnSpcReduction="20000"/>
          </a:bodyPr>
          <a:lstStyle/>
          <a:p>
            <a:r>
              <a:rPr lang="tr-TR" sz="3600" dirty="0" smtClean="0"/>
              <a:t>Disiplin </a:t>
            </a:r>
            <a:r>
              <a:rPr lang="tr-TR" sz="3600" dirty="0"/>
              <a:t>cezalarının kaynağı, </a:t>
            </a:r>
            <a:r>
              <a:rPr lang="tr-TR" sz="3600" dirty="0" smtClean="0"/>
              <a:t>memurun </a:t>
            </a:r>
            <a:r>
              <a:rPr lang="tr-TR" sz="3600" dirty="0"/>
              <a:t>“hal ve hareketlerdir”. </a:t>
            </a:r>
            <a:endParaRPr lang="tr-TR" sz="3600" dirty="0" smtClean="0"/>
          </a:p>
          <a:p>
            <a:r>
              <a:rPr lang="tr-TR" sz="3600" dirty="0" smtClean="0">
                <a:solidFill>
                  <a:srgbClr val="F9076F"/>
                </a:solidFill>
              </a:rPr>
              <a:t>Disiplin </a:t>
            </a:r>
            <a:r>
              <a:rPr lang="tr-TR" sz="3600" dirty="0">
                <a:solidFill>
                  <a:srgbClr val="F9076F"/>
                </a:solidFill>
              </a:rPr>
              <a:t>cezaları, ceza hukuku bakımından ceza niteliğini taşımaz. </a:t>
            </a:r>
            <a:endParaRPr lang="tr-TR" sz="3600" dirty="0" smtClean="0">
              <a:solidFill>
                <a:srgbClr val="F9076F"/>
              </a:solidFill>
            </a:endParaRPr>
          </a:p>
          <a:p>
            <a:r>
              <a:rPr lang="tr-TR" sz="3600" dirty="0" smtClean="0"/>
              <a:t>Disiplin </a:t>
            </a:r>
            <a:r>
              <a:rPr lang="tr-TR" sz="3600" dirty="0"/>
              <a:t>cezası şeklinde gösterilen tepki, memurun hürriyetine ve mal varlığına zarar vermeden sadece kariyerine ve görevinden kaynaklanan haklarına zarar verici sonuçlar doğuran </a:t>
            </a:r>
            <a:r>
              <a:rPr lang="tr-TR" sz="3600" dirty="0" smtClean="0"/>
              <a:t>yaptırımları </a:t>
            </a:r>
            <a:r>
              <a:rPr lang="tr-TR" sz="3600" dirty="0"/>
              <a:t>içerir. </a:t>
            </a:r>
            <a:endParaRPr lang="tr-TR" sz="3600" dirty="0" smtClean="0"/>
          </a:p>
          <a:p>
            <a:r>
              <a:rPr lang="tr-TR" sz="3600" dirty="0" smtClean="0">
                <a:solidFill>
                  <a:srgbClr val="00B0F0"/>
                </a:solidFill>
              </a:rPr>
              <a:t>Temelde </a:t>
            </a:r>
            <a:r>
              <a:rPr lang="tr-TR" sz="3600" dirty="0">
                <a:solidFill>
                  <a:srgbClr val="00B0F0"/>
                </a:solidFill>
              </a:rPr>
              <a:t>mesleki nitelikte cezalardır</a:t>
            </a:r>
            <a:r>
              <a:rPr lang="tr-TR" sz="3600" dirty="0" smtClean="0">
                <a:solidFill>
                  <a:srgbClr val="00B0F0"/>
                </a:solidFill>
              </a:rPr>
              <a:t>.</a:t>
            </a:r>
          </a:p>
          <a:p>
            <a:r>
              <a:rPr lang="tr-TR" sz="3600" dirty="0"/>
              <a:t>Disiplin cezalarının amacı, çalışma düzenini korumak ve çalışmaların gereği gibi yürütülmesini sağlamaktır. </a:t>
            </a:r>
            <a:r>
              <a:rPr lang="tr-TR" sz="3600" dirty="0" smtClean="0"/>
              <a:t> </a:t>
            </a:r>
            <a:endParaRPr lang="tr-TR" sz="3600" dirty="0"/>
          </a:p>
        </p:txBody>
      </p:sp>
      <p:sp>
        <p:nvSpPr>
          <p:cNvPr id="4" name="3 Slayt Numarası Yer Tutucusu"/>
          <p:cNvSpPr>
            <a:spLocks noGrp="1"/>
          </p:cNvSpPr>
          <p:nvPr>
            <p:ph type="sldNum" sz="quarter" idx="15"/>
          </p:nvPr>
        </p:nvSpPr>
        <p:spPr/>
        <p:txBody>
          <a:bodyPr/>
          <a:lstStyle/>
          <a:p>
            <a:fld id="{B1DEFA8C-F947-479F-BE07-76B6B3F80BF1}" type="slidenum">
              <a:rPr lang="tr-TR" smtClean="0"/>
              <a:pPr/>
              <a:t>42</a:t>
            </a:fld>
            <a:endParaRPr lang="tr-TR"/>
          </a:p>
        </p:txBody>
      </p:sp>
      <p:sp>
        <p:nvSpPr>
          <p:cNvPr id="7" name="6 Metin kutusu"/>
          <p:cNvSpPr txBox="1"/>
          <p:nvPr/>
        </p:nvSpPr>
        <p:spPr>
          <a:xfrm>
            <a:off x="323528" y="214290"/>
            <a:ext cx="7776864" cy="584775"/>
          </a:xfrm>
          <a:prstGeom prst="rect">
            <a:avLst/>
          </a:prstGeom>
          <a:solidFill>
            <a:schemeClr val="accent4">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CEZALARI </a:t>
            </a:r>
            <a:r>
              <a:rPr lang="tr-TR" sz="1400" dirty="0"/>
              <a:t>2</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581473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rgbClr val="BDFBC9"/>
          </a:solidFill>
        </p:spPr>
        <p:style>
          <a:lnRef idx="1">
            <a:schemeClr val="accent1"/>
          </a:lnRef>
          <a:fillRef idx="2">
            <a:schemeClr val="accent1"/>
          </a:fillRef>
          <a:effectRef idx="1">
            <a:schemeClr val="accent1"/>
          </a:effectRef>
          <a:fontRef idx="minor">
            <a:schemeClr val="dk1"/>
          </a:fontRef>
        </p:style>
        <p:txBody>
          <a:bodyPr>
            <a:normAutofit fontScale="92500"/>
          </a:bodyPr>
          <a:lstStyle/>
          <a:p>
            <a:pPr marL="0" indent="0">
              <a:buNone/>
            </a:pPr>
            <a:r>
              <a:rPr lang="tr-TR" sz="3600" b="1" dirty="0" smtClean="0">
                <a:solidFill>
                  <a:srgbClr val="F9076F"/>
                </a:solidFill>
              </a:rPr>
              <a:t>Disiplin Cezalarının Nitelikleri-1 </a:t>
            </a:r>
          </a:p>
          <a:p>
            <a:pPr marL="0" indent="0">
              <a:buNone/>
            </a:pPr>
            <a:r>
              <a:rPr lang="tr-TR" sz="3600" dirty="0"/>
              <a:t>Anayasanın 38’inci maddesinde yer alan “İdare, kişi hürriyetinin kısıtlanması sonucunu doğuran bir müeyyide uygulayamaz” hükmü gereğince, kişinin hayatına, mal varlığına veya Anayasanın koruması altında bulunan herhangi bir hürriyetine dokunan tarzda disiplin cezası verilemez </a:t>
            </a:r>
            <a:r>
              <a:rPr lang="tr-TR" sz="1500" dirty="0"/>
              <a:t>(2709 S.K/Md.38). </a:t>
            </a:r>
          </a:p>
        </p:txBody>
      </p:sp>
      <p:sp>
        <p:nvSpPr>
          <p:cNvPr id="4" name="3 Slayt Numarası Yer Tutucusu"/>
          <p:cNvSpPr>
            <a:spLocks noGrp="1"/>
          </p:cNvSpPr>
          <p:nvPr>
            <p:ph type="sldNum" sz="quarter" idx="15"/>
          </p:nvPr>
        </p:nvSpPr>
        <p:spPr/>
        <p:txBody>
          <a:bodyPr/>
          <a:lstStyle/>
          <a:p>
            <a:fld id="{B1DEFA8C-F947-479F-BE07-76B6B3F80BF1}" type="slidenum">
              <a:rPr lang="tr-TR" smtClean="0"/>
              <a:pPr/>
              <a:t>43</a:t>
            </a:fld>
            <a:endParaRPr lang="tr-TR"/>
          </a:p>
        </p:txBody>
      </p:sp>
      <p:sp>
        <p:nvSpPr>
          <p:cNvPr id="7" name="6 Metin kutusu"/>
          <p:cNvSpPr txBox="1"/>
          <p:nvPr/>
        </p:nvSpPr>
        <p:spPr>
          <a:xfrm>
            <a:off x="323528" y="214290"/>
            <a:ext cx="7776864" cy="584775"/>
          </a:xfrm>
          <a:prstGeom prst="rect">
            <a:avLst/>
          </a:prstGeom>
          <a:solidFill>
            <a:schemeClr val="accent4">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CEZALARI </a:t>
            </a:r>
            <a:r>
              <a:rPr lang="tr-TR" sz="1400" dirty="0" smtClean="0"/>
              <a:t>3</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33115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rgbClr val="BDFBC9"/>
          </a:solidFill>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pPr marL="0" indent="0">
              <a:buNone/>
            </a:pPr>
            <a:r>
              <a:rPr lang="tr-TR" sz="3600" b="1" dirty="0" smtClean="0">
                <a:solidFill>
                  <a:srgbClr val="F9076F"/>
                </a:solidFill>
              </a:rPr>
              <a:t>Disiplin Cezalarının Nitelikleri-2 </a:t>
            </a:r>
          </a:p>
          <a:p>
            <a:pPr marL="0" indent="0">
              <a:buNone/>
            </a:pPr>
            <a:r>
              <a:rPr lang="tr-TR" sz="3600" dirty="0" smtClean="0"/>
              <a:t>Bu </a:t>
            </a:r>
            <a:r>
              <a:rPr lang="tr-TR" sz="3600" dirty="0"/>
              <a:t>genel nitelikten sonra disiplin cezalarının niteliklerini aşağıdaki gibi gruplandırmak mümkündür </a:t>
            </a:r>
            <a:r>
              <a:rPr lang="tr-TR" sz="2000" dirty="0"/>
              <a:t>(MEB, 2006:37; Çavuşoğlu, 1984:17</a:t>
            </a:r>
            <a:r>
              <a:rPr lang="tr-TR" sz="2000" dirty="0" smtClean="0"/>
              <a:t>):</a:t>
            </a:r>
          </a:p>
          <a:p>
            <a:r>
              <a:rPr lang="tr-TR" sz="3600" dirty="0" smtClean="0"/>
              <a:t>Disiplin </a:t>
            </a:r>
            <a:r>
              <a:rPr lang="tr-TR" sz="3600" dirty="0"/>
              <a:t>cezaları, kamu görevlileri ile belli meslek mensuplarına </a:t>
            </a:r>
            <a:r>
              <a:rPr lang="tr-TR" sz="3600" dirty="0" smtClean="0"/>
              <a:t>uygulanır.</a:t>
            </a:r>
          </a:p>
          <a:p>
            <a:r>
              <a:rPr lang="tr-TR" sz="3600" dirty="0" smtClean="0">
                <a:solidFill>
                  <a:srgbClr val="00B0F0"/>
                </a:solidFill>
              </a:rPr>
              <a:t>Disiplin </a:t>
            </a:r>
            <a:r>
              <a:rPr lang="tr-TR" sz="3600" dirty="0">
                <a:solidFill>
                  <a:srgbClr val="00B0F0"/>
                </a:solidFill>
              </a:rPr>
              <a:t>cezaları kişiseldir ve kamu görevlisinin özlük haklarına ve meslek statüsüne yönelik etkileri </a:t>
            </a:r>
            <a:r>
              <a:rPr lang="tr-TR" sz="3600" dirty="0" smtClean="0">
                <a:solidFill>
                  <a:srgbClr val="00B0F0"/>
                </a:solidFill>
              </a:rPr>
              <a:t>vardır.</a:t>
            </a:r>
          </a:p>
        </p:txBody>
      </p:sp>
      <p:sp>
        <p:nvSpPr>
          <p:cNvPr id="4" name="3 Slayt Numarası Yer Tutucusu"/>
          <p:cNvSpPr>
            <a:spLocks noGrp="1"/>
          </p:cNvSpPr>
          <p:nvPr>
            <p:ph type="sldNum" sz="quarter" idx="15"/>
          </p:nvPr>
        </p:nvSpPr>
        <p:spPr/>
        <p:txBody>
          <a:bodyPr/>
          <a:lstStyle/>
          <a:p>
            <a:fld id="{B1DEFA8C-F947-479F-BE07-76B6B3F80BF1}" type="slidenum">
              <a:rPr lang="tr-TR" smtClean="0"/>
              <a:pPr/>
              <a:t>44</a:t>
            </a:fld>
            <a:endParaRPr lang="tr-TR"/>
          </a:p>
        </p:txBody>
      </p:sp>
      <p:sp>
        <p:nvSpPr>
          <p:cNvPr id="7" name="6 Metin kutusu"/>
          <p:cNvSpPr txBox="1"/>
          <p:nvPr/>
        </p:nvSpPr>
        <p:spPr>
          <a:xfrm>
            <a:off x="323528" y="214290"/>
            <a:ext cx="7776864" cy="584775"/>
          </a:xfrm>
          <a:prstGeom prst="rect">
            <a:avLst/>
          </a:prstGeom>
          <a:solidFill>
            <a:schemeClr val="accent4">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CEZALARI </a:t>
            </a:r>
            <a:r>
              <a:rPr lang="tr-TR" sz="1400" dirty="0" smtClean="0"/>
              <a:t>4</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308684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rgbClr val="BDFBC9"/>
          </a:solidFill>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pPr marL="0" indent="0">
              <a:buNone/>
            </a:pPr>
            <a:r>
              <a:rPr lang="tr-TR" sz="3600" b="1" dirty="0" smtClean="0">
                <a:solidFill>
                  <a:srgbClr val="F9076F"/>
                </a:solidFill>
              </a:rPr>
              <a:t>Disiplin Cezalarının Nitelikleri-3 </a:t>
            </a:r>
          </a:p>
          <a:p>
            <a:r>
              <a:rPr lang="tr-TR" sz="3600" dirty="0" smtClean="0">
                <a:solidFill>
                  <a:srgbClr val="00B050"/>
                </a:solidFill>
              </a:rPr>
              <a:t>Disiplin </a:t>
            </a:r>
            <a:r>
              <a:rPr lang="tr-TR" sz="3600" dirty="0">
                <a:solidFill>
                  <a:srgbClr val="00B050"/>
                </a:solidFill>
              </a:rPr>
              <a:t>cezaları, savunma hakkı tanınmadıkça verilemez. İleri sürülen disiplin suçu, ilgili kamu görevlisine açık bir şekilde yazılı olarak </a:t>
            </a:r>
            <a:r>
              <a:rPr lang="tr-TR" sz="3600" dirty="0" smtClean="0">
                <a:solidFill>
                  <a:srgbClr val="00B050"/>
                </a:solidFill>
              </a:rPr>
              <a:t>bildirilir.</a:t>
            </a:r>
          </a:p>
          <a:p>
            <a:r>
              <a:rPr lang="tr-TR" sz="3600" dirty="0" smtClean="0">
                <a:solidFill>
                  <a:srgbClr val="F9076F"/>
                </a:solidFill>
              </a:rPr>
              <a:t>Disiplin </a:t>
            </a:r>
            <a:r>
              <a:rPr lang="tr-TR" sz="3600" dirty="0">
                <a:solidFill>
                  <a:srgbClr val="F9076F"/>
                </a:solidFill>
              </a:rPr>
              <a:t>cezaları takdiri cezalar olup, takdir yetkisi belli makam ve kurullara aittir. Ancak, bu takdir yetkisi belirli usul ve esaslara göre kullanılır</a:t>
            </a:r>
            <a:r>
              <a:rPr lang="tr-TR" sz="3600" dirty="0" smtClean="0">
                <a:solidFill>
                  <a:srgbClr val="F9076F"/>
                </a:solidFill>
              </a:rPr>
              <a:t>.</a:t>
            </a:r>
            <a:endParaRPr lang="tr-TR" sz="3600" dirty="0">
              <a:solidFill>
                <a:srgbClr val="F9076F"/>
              </a:solidFill>
            </a:endParaRPr>
          </a:p>
        </p:txBody>
      </p:sp>
      <p:sp>
        <p:nvSpPr>
          <p:cNvPr id="4" name="3 Slayt Numarası Yer Tutucusu"/>
          <p:cNvSpPr>
            <a:spLocks noGrp="1"/>
          </p:cNvSpPr>
          <p:nvPr>
            <p:ph type="sldNum" sz="quarter" idx="15"/>
          </p:nvPr>
        </p:nvSpPr>
        <p:spPr/>
        <p:txBody>
          <a:bodyPr/>
          <a:lstStyle/>
          <a:p>
            <a:fld id="{B1DEFA8C-F947-479F-BE07-76B6B3F80BF1}" type="slidenum">
              <a:rPr lang="tr-TR" smtClean="0"/>
              <a:pPr/>
              <a:t>45</a:t>
            </a:fld>
            <a:endParaRPr lang="tr-TR"/>
          </a:p>
        </p:txBody>
      </p:sp>
      <p:sp>
        <p:nvSpPr>
          <p:cNvPr id="7" name="6 Metin kutusu"/>
          <p:cNvSpPr txBox="1"/>
          <p:nvPr/>
        </p:nvSpPr>
        <p:spPr>
          <a:xfrm>
            <a:off x="323528" y="214290"/>
            <a:ext cx="7776864" cy="584775"/>
          </a:xfrm>
          <a:prstGeom prst="rect">
            <a:avLst/>
          </a:prstGeom>
          <a:solidFill>
            <a:schemeClr val="accent4">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CEZALARI </a:t>
            </a:r>
            <a:r>
              <a:rPr lang="tr-TR" sz="1400" dirty="0"/>
              <a:t>5</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131636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rgbClr val="BDFBC9"/>
          </a:solidFill>
        </p:spPr>
        <p:style>
          <a:lnRef idx="1">
            <a:schemeClr val="accent1"/>
          </a:lnRef>
          <a:fillRef idx="2">
            <a:schemeClr val="accent1"/>
          </a:fillRef>
          <a:effectRef idx="1">
            <a:schemeClr val="accent1"/>
          </a:effectRef>
          <a:fontRef idx="minor">
            <a:schemeClr val="dk1"/>
          </a:fontRef>
        </p:style>
        <p:txBody>
          <a:bodyPr>
            <a:normAutofit fontScale="92500"/>
          </a:bodyPr>
          <a:lstStyle/>
          <a:p>
            <a:pPr marL="0" indent="0">
              <a:buNone/>
            </a:pPr>
            <a:r>
              <a:rPr lang="tr-TR" sz="3500" b="1" dirty="0" smtClean="0">
                <a:solidFill>
                  <a:srgbClr val="F9076F"/>
                </a:solidFill>
              </a:rPr>
              <a:t>Disiplin Cezalarının Nitelikleri-4 </a:t>
            </a:r>
          </a:p>
          <a:p>
            <a:r>
              <a:rPr lang="tr-TR" sz="3600" dirty="0" smtClean="0"/>
              <a:t>Disiplin </a:t>
            </a:r>
            <a:r>
              <a:rPr lang="tr-TR" sz="3600" dirty="0"/>
              <a:t>cezalarının uygulanmasında eşitlik ilkesi esastır. Aynı eylemlerde bulunanların aynı nitelikte cezalara tabi tutulması temel alınır.</a:t>
            </a:r>
          </a:p>
          <a:p>
            <a:r>
              <a:rPr lang="tr-TR" sz="3600" dirty="0" smtClean="0">
                <a:solidFill>
                  <a:srgbClr val="F9076F"/>
                </a:solidFill>
              </a:rPr>
              <a:t>Disiplin </a:t>
            </a:r>
            <a:r>
              <a:rPr lang="tr-TR" sz="3600" dirty="0">
                <a:solidFill>
                  <a:srgbClr val="F9076F"/>
                </a:solidFill>
              </a:rPr>
              <a:t>cezaları idari bir işlemdir, uygulanmasında yargı kararı aranmaz ve verildiği tarihten itibaren geçerlidir. Ertelenmeleri ve geri alınmaları mümkün değildir</a:t>
            </a:r>
            <a:r>
              <a:rPr lang="tr-TR" sz="3600" dirty="0" smtClean="0">
                <a:solidFill>
                  <a:srgbClr val="F9076F"/>
                </a:solidFill>
              </a:rPr>
              <a:t>.</a:t>
            </a:r>
            <a:endParaRPr lang="tr-TR" sz="3600" dirty="0">
              <a:solidFill>
                <a:srgbClr val="F9076F"/>
              </a:solidFill>
            </a:endParaRPr>
          </a:p>
        </p:txBody>
      </p:sp>
      <p:sp>
        <p:nvSpPr>
          <p:cNvPr id="4" name="3 Slayt Numarası Yer Tutucusu"/>
          <p:cNvSpPr>
            <a:spLocks noGrp="1"/>
          </p:cNvSpPr>
          <p:nvPr>
            <p:ph type="sldNum" sz="quarter" idx="15"/>
          </p:nvPr>
        </p:nvSpPr>
        <p:spPr/>
        <p:txBody>
          <a:bodyPr/>
          <a:lstStyle/>
          <a:p>
            <a:fld id="{B1DEFA8C-F947-479F-BE07-76B6B3F80BF1}" type="slidenum">
              <a:rPr lang="tr-TR" smtClean="0"/>
              <a:pPr/>
              <a:t>46</a:t>
            </a:fld>
            <a:endParaRPr lang="tr-TR"/>
          </a:p>
        </p:txBody>
      </p:sp>
      <p:sp>
        <p:nvSpPr>
          <p:cNvPr id="7" name="6 Metin kutusu"/>
          <p:cNvSpPr txBox="1"/>
          <p:nvPr/>
        </p:nvSpPr>
        <p:spPr>
          <a:xfrm>
            <a:off x="323528" y="214290"/>
            <a:ext cx="7776864" cy="584775"/>
          </a:xfrm>
          <a:prstGeom prst="rect">
            <a:avLst/>
          </a:prstGeom>
          <a:solidFill>
            <a:schemeClr val="accent4">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CEZALARI </a:t>
            </a:r>
            <a:r>
              <a:rPr lang="tr-TR" sz="1400" dirty="0"/>
              <a:t>6</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57549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rgbClr val="BDFBC9"/>
          </a:solidFill>
        </p:spPr>
        <p:style>
          <a:lnRef idx="1">
            <a:schemeClr val="accent1"/>
          </a:lnRef>
          <a:fillRef idx="2">
            <a:schemeClr val="accent1"/>
          </a:fillRef>
          <a:effectRef idx="1">
            <a:schemeClr val="accent1"/>
          </a:effectRef>
          <a:fontRef idx="minor">
            <a:schemeClr val="dk1"/>
          </a:fontRef>
        </p:style>
        <p:txBody>
          <a:bodyPr>
            <a:normAutofit fontScale="77500" lnSpcReduction="20000"/>
          </a:bodyPr>
          <a:lstStyle/>
          <a:p>
            <a:pPr marL="0" indent="0">
              <a:buNone/>
            </a:pPr>
            <a:r>
              <a:rPr lang="tr-TR" sz="3600" b="1" dirty="0" smtClean="0">
                <a:solidFill>
                  <a:srgbClr val="F9076F"/>
                </a:solidFill>
              </a:rPr>
              <a:t>Disiplin Cezalarının Nitelikleri-5 </a:t>
            </a:r>
          </a:p>
          <a:p>
            <a:r>
              <a:rPr lang="tr-TR" sz="3600" dirty="0" smtClean="0">
                <a:solidFill>
                  <a:srgbClr val="00B0F0"/>
                </a:solidFill>
              </a:rPr>
              <a:t>Disiplin </a:t>
            </a:r>
            <a:r>
              <a:rPr lang="tr-TR" sz="3600" dirty="0">
                <a:solidFill>
                  <a:srgbClr val="00B0F0"/>
                </a:solidFill>
              </a:rPr>
              <a:t>cezaları hizmetten ayrılmış olanlara uygulanamaz. Ancak, disiplin mercilerince karar verilir. İlgili kamu görevlisinin hizmete geri dönmesi durumunda usulünce tatbik edilir.</a:t>
            </a:r>
          </a:p>
          <a:p>
            <a:r>
              <a:rPr lang="tr-TR" sz="3600" dirty="0" smtClean="0">
                <a:solidFill>
                  <a:srgbClr val="00B050"/>
                </a:solidFill>
              </a:rPr>
              <a:t>Disiplin </a:t>
            </a:r>
            <a:r>
              <a:rPr lang="tr-TR" sz="3600" dirty="0">
                <a:solidFill>
                  <a:srgbClr val="00B050"/>
                </a:solidFill>
              </a:rPr>
              <a:t>cezaları, kamu görevlisinin haklarının geri iade edilmesi yoluyla veya genel af kanunlarıyla ortadan kaldırılamaz. Fakat, disiplin affı kanunuyla ortadan kalkar veya ilgili kanunda yazan sebeplerin oluşması ve sürelerin dolması sonunda sicilden silinir.  </a:t>
            </a:r>
          </a:p>
          <a:p>
            <a:r>
              <a:rPr lang="tr-TR" sz="3600" dirty="0" smtClean="0">
                <a:solidFill>
                  <a:srgbClr val="F9076F"/>
                </a:solidFill>
              </a:rPr>
              <a:t>Disiplin </a:t>
            </a:r>
            <a:r>
              <a:rPr lang="tr-TR" sz="3600" dirty="0">
                <a:solidFill>
                  <a:srgbClr val="F9076F"/>
                </a:solidFill>
              </a:rPr>
              <a:t>cezaları, disiplin suçlarının tekerrüründe etkilidir.</a:t>
            </a:r>
          </a:p>
        </p:txBody>
      </p:sp>
      <p:sp>
        <p:nvSpPr>
          <p:cNvPr id="4" name="3 Slayt Numarası Yer Tutucusu"/>
          <p:cNvSpPr>
            <a:spLocks noGrp="1"/>
          </p:cNvSpPr>
          <p:nvPr>
            <p:ph type="sldNum" sz="quarter" idx="15"/>
          </p:nvPr>
        </p:nvSpPr>
        <p:spPr/>
        <p:txBody>
          <a:bodyPr/>
          <a:lstStyle/>
          <a:p>
            <a:fld id="{B1DEFA8C-F947-479F-BE07-76B6B3F80BF1}" type="slidenum">
              <a:rPr lang="tr-TR" smtClean="0"/>
              <a:pPr/>
              <a:t>47</a:t>
            </a:fld>
            <a:endParaRPr lang="tr-TR"/>
          </a:p>
        </p:txBody>
      </p:sp>
      <p:sp>
        <p:nvSpPr>
          <p:cNvPr id="7" name="6 Metin kutusu"/>
          <p:cNvSpPr txBox="1"/>
          <p:nvPr/>
        </p:nvSpPr>
        <p:spPr>
          <a:xfrm>
            <a:off x="323528" y="214290"/>
            <a:ext cx="7776864" cy="584775"/>
          </a:xfrm>
          <a:prstGeom prst="rect">
            <a:avLst/>
          </a:prstGeom>
          <a:solidFill>
            <a:schemeClr val="accent4">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CEZALARI </a:t>
            </a:r>
            <a:r>
              <a:rPr lang="tr-TR" sz="1400" dirty="0" smtClean="0"/>
              <a:t>7</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298329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rgbClr val="BDFBC9"/>
          </a:solidFill>
        </p:spPr>
        <p:style>
          <a:lnRef idx="1">
            <a:schemeClr val="accent1"/>
          </a:lnRef>
          <a:fillRef idx="2">
            <a:schemeClr val="accent1"/>
          </a:fillRef>
          <a:effectRef idx="1">
            <a:schemeClr val="accent1"/>
          </a:effectRef>
          <a:fontRef idx="minor">
            <a:schemeClr val="dk1"/>
          </a:fontRef>
        </p:style>
        <p:txBody>
          <a:bodyPr>
            <a:normAutofit fontScale="92500" lnSpcReduction="20000"/>
          </a:bodyPr>
          <a:lstStyle/>
          <a:p>
            <a:pPr marL="0" indent="0">
              <a:buNone/>
            </a:pPr>
            <a:r>
              <a:rPr lang="tr-TR" sz="3100" b="1" dirty="0" smtClean="0">
                <a:solidFill>
                  <a:srgbClr val="F9076F"/>
                </a:solidFill>
              </a:rPr>
              <a:t>Disiplin Cezalarının Türleri-1 </a:t>
            </a:r>
          </a:p>
          <a:p>
            <a:pPr marL="0" indent="0">
              <a:buNone/>
            </a:pPr>
            <a:r>
              <a:rPr lang="tr-TR" sz="2000" dirty="0" smtClean="0"/>
              <a:t>Memurlar </a:t>
            </a:r>
            <a:r>
              <a:rPr lang="tr-TR" sz="2000" dirty="0"/>
              <a:t>ve diğer kamu görevlilerine verilecek disiplin cezalarının türleri, 657 Sayılı Devlet Memurları Kanununda belirtilmiştir. Bununla birlikte, kurumların hizmet özelliğine göre çıkarılan özel kanunlarda da bazı disiplin cezaları ön görülmüştür. </a:t>
            </a:r>
          </a:p>
          <a:p>
            <a:pPr marL="0" indent="0">
              <a:buNone/>
            </a:pPr>
            <a:r>
              <a:rPr lang="tr-TR" sz="2000" dirty="0" smtClean="0"/>
              <a:t>Devlet memurlarına verilecek genel disiplin cezaları şunlardır </a:t>
            </a:r>
            <a:r>
              <a:rPr lang="tr-TR" sz="1500" dirty="0" smtClean="0"/>
              <a:t>(657 S.K./Md.125):</a:t>
            </a:r>
          </a:p>
          <a:p>
            <a:pPr marL="0" indent="0">
              <a:buNone/>
            </a:pPr>
            <a:r>
              <a:rPr lang="tr-TR" sz="2000" b="1" dirty="0" smtClean="0">
                <a:solidFill>
                  <a:srgbClr val="00B050"/>
                </a:solidFill>
              </a:rPr>
              <a:t>A) Uyarma: </a:t>
            </a:r>
            <a:r>
              <a:rPr lang="tr-TR" sz="1600" dirty="0" smtClean="0"/>
              <a:t>Memura, görevinde ve davranışlarında daha dikkatli olması gerektiğinin yazı ile bildirilmesidir.</a:t>
            </a:r>
          </a:p>
          <a:p>
            <a:pPr marL="0" indent="0">
              <a:buNone/>
            </a:pPr>
            <a:r>
              <a:rPr lang="tr-TR" sz="2000" b="1" dirty="0" smtClean="0">
                <a:solidFill>
                  <a:srgbClr val="00B050"/>
                </a:solidFill>
              </a:rPr>
              <a:t>B) Kınama: </a:t>
            </a:r>
            <a:r>
              <a:rPr lang="tr-TR" sz="1600" dirty="0" smtClean="0"/>
              <a:t>Memura, görevinde ve davranışlarında kusurlu olduğunun yazı ile bildirilmesidir.</a:t>
            </a:r>
          </a:p>
          <a:p>
            <a:pPr marL="0" indent="0">
              <a:buNone/>
            </a:pPr>
            <a:r>
              <a:rPr lang="tr-TR" sz="2000" b="1" dirty="0" smtClean="0">
                <a:solidFill>
                  <a:srgbClr val="00B050"/>
                </a:solidFill>
              </a:rPr>
              <a:t>C) Aylıktan Kesme: </a:t>
            </a:r>
            <a:r>
              <a:rPr lang="tr-TR" sz="1600" dirty="0" smtClean="0"/>
              <a:t>Memurun, brüt aylığından 1/30-1/8 arasında kesinti yapılmasıdır. </a:t>
            </a:r>
          </a:p>
          <a:p>
            <a:pPr marL="0" indent="0">
              <a:buNone/>
            </a:pPr>
            <a:r>
              <a:rPr lang="tr-TR" sz="2000" b="1" dirty="0" smtClean="0">
                <a:solidFill>
                  <a:srgbClr val="00B050"/>
                </a:solidFill>
              </a:rPr>
              <a:t>D) Kademe İlerlemesinin Durdurulması: </a:t>
            </a:r>
            <a:r>
              <a:rPr lang="tr-TR" sz="1600" dirty="0" smtClean="0"/>
              <a:t>Fiilin ağırlık derecesine göre memurun, bulunduğu kademede ilerlemesinin 1-3 yıl durdurulmasıdır. Ancak, öğrenim durumları nedeniyle yükselebilecekleri kadroların son kademelerinde bulunan Devlet memurlarının, kademe ilerlemesinin durdurulması cezasının verilmesini gerektiren hallerde, brüt aylıklarının 1/4'ü-1/2'si kesilir ve tekerrüründe görevlerine son verilir. Özel öğretim kurumlarında çalışan personel içinde bu hüküm uygulanır.</a:t>
            </a:r>
          </a:p>
          <a:p>
            <a:pPr marL="0" indent="0">
              <a:buNone/>
            </a:pPr>
            <a:r>
              <a:rPr lang="tr-TR" sz="2000" b="1" dirty="0" smtClean="0">
                <a:solidFill>
                  <a:srgbClr val="00B050"/>
                </a:solidFill>
              </a:rPr>
              <a:t>E) Devlet Memurluğundan Çıkarma: </a:t>
            </a:r>
            <a:r>
              <a:rPr lang="tr-TR" sz="1500" dirty="0" smtClean="0"/>
              <a:t>Bir daha Devlet memurluğuna atanmamak üzere memurluktan çıkarmaktır.</a:t>
            </a:r>
            <a:endParaRPr lang="tr-TR" sz="1500" dirty="0"/>
          </a:p>
        </p:txBody>
      </p:sp>
      <p:sp>
        <p:nvSpPr>
          <p:cNvPr id="4" name="3 Slayt Numarası Yer Tutucusu"/>
          <p:cNvSpPr>
            <a:spLocks noGrp="1"/>
          </p:cNvSpPr>
          <p:nvPr>
            <p:ph type="sldNum" sz="quarter" idx="15"/>
          </p:nvPr>
        </p:nvSpPr>
        <p:spPr/>
        <p:txBody>
          <a:bodyPr/>
          <a:lstStyle/>
          <a:p>
            <a:fld id="{B1DEFA8C-F947-479F-BE07-76B6B3F80BF1}" type="slidenum">
              <a:rPr lang="tr-TR" smtClean="0"/>
              <a:pPr/>
              <a:t>48</a:t>
            </a:fld>
            <a:endParaRPr lang="tr-TR"/>
          </a:p>
        </p:txBody>
      </p:sp>
      <p:sp>
        <p:nvSpPr>
          <p:cNvPr id="7" name="6 Metin kutusu"/>
          <p:cNvSpPr txBox="1"/>
          <p:nvPr/>
        </p:nvSpPr>
        <p:spPr>
          <a:xfrm>
            <a:off x="323528" y="214290"/>
            <a:ext cx="7776864" cy="584775"/>
          </a:xfrm>
          <a:prstGeom prst="rect">
            <a:avLst/>
          </a:prstGeom>
          <a:solidFill>
            <a:schemeClr val="accent4">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CEZALARI </a:t>
            </a:r>
            <a:r>
              <a:rPr lang="tr-TR" sz="1400" dirty="0"/>
              <a:t>8</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350594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rgbClr val="BDFBC9"/>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b="1" dirty="0" smtClean="0">
                <a:solidFill>
                  <a:srgbClr val="F9076F"/>
                </a:solidFill>
              </a:rPr>
              <a:t>Disiplin Cezalarının Türleri-2 </a:t>
            </a:r>
          </a:p>
          <a:p>
            <a:r>
              <a:rPr lang="tr-TR" dirty="0"/>
              <a:t>Disiplin cezası verilmesine sebep olmuş bir fiil veya halin cezaların özlük dosyasından silinmesine ilişkin süre </a:t>
            </a:r>
            <a:r>
              <a:rPr lang="tr-TR" dirty="0" smtClean="0"/>
              <a:t>içinde tekerrüründe </a:t>
            </a:r>
            <a:r>
              <a:rPr lang="tr-TR" dirty="0"/>
              <a:t>bir derece ağır ceza uygulanır. Aynı derecede cezayı gerektiren fakat ayrı fiil veya haller nedeniyle </a:t>
            </a:r>
            <a:r>
              <a:rPr lang="tr-TR" dirty="0" smtClean="0"/>
              <a:t>verilen disiplin </a:t>
            </a:r>
            <a:r>
              <a:rPr lang="tr-TR" dirty="0"/>
              <a:t>cezalarının üçüncü uygulamasında bir derece ağır ceza </a:t>
            </a:r>
            <a:r>
              <a:rPr lang="tr-TR" dirty="0" smtClean="0"/>
              <a:t>verilir.</a:t>
            </a:r>
          </a:p>
          <a:p>
            <a:r>
              <a:rPr lang="tr-TR" dirty="0" smtClean="0"/>
              <a:t>Geçmiş hizmetleri sırasındaki </a:t>
            </a:r>
            <a:r>
              <a:rPr lang="tr-TR" b="1" dirty="0" smtClean="0">
                <a:solidFill>
                  <a:srgbClr val="F9076F"/>
                </a:solidFill>
              </a:rPr>
              <a:t>çalışmaları olumlu</a:t>
            </a:r>
            <a:r>
              <a:rPr lang="tr-TR" b="1" dirty="0" smtClean="0">
                <a:solidFill>
                  <a:srgbClr val="00B050"/>
                </a:solidFill>
              </a:rPr>
              <a:t> </a:t>
            </a:r>
            <a:r>
              <a:rPr lang="tr-TR" dirty="0" smtClean="0"/>
              <a:t>olan ve </a:t>
            </a:r>
            <a:r>
              <a:rPr lang="tr-TR" b="1" dirty="0" smtClean="0">
                <a:solidFill>
                  <a:srgbClr val="00B0F0"/>
                </a:solidFill>
              </a:rPr>
              <a:t>ödül veya başarı belgesi alan </a:t>
            </a:r>
            <a:r>
              <a:rPr lang="tr-TR" dirty="0" smtClean="0"/>
              <a:t>memurlar için verilecek cezalarda bir derece hafif olanı uygulanabilir.</a:t>
            </a:r>
          </a:p>
        </p:txBody>
      </p:sp>
      <p:sp>
        <p:nvSpPr>
          <p:cNvPr id="4" name="3 Slayt Numarası Yer Tutucusu"/>
          <p:cNvSpPr>
            <a:spLocks noGrp="1"/>
          </p:cNvSpPr>
          <p:nvPr>
            <p:ph type="sldNum" sz="quarter" idx="15"/>
          </p:nvPr>
        </p:nvSpPr>
        <p:spPr/>
        <p:txBody>
          <a:bodyPr/>
          <a:lstStyle/>
          <a:p>
            <a:fld id="{B1DEFA8C-F947-479F-BE07-76B6B3F80BF1}" type="slidenum">
              <a:rPr lang="tr-TR" smtClean="0"/>
              <a:pPr/>
              <a:t>49</a:t>
            </a:fld>
            <a:endParaRPr lang="tr-TR"/>
          </a:p>
        </p:txBody>
      </p:sp>
      <p:sp>
        <p:nvSpPr>
          <p:cNvPr id="7" name="6 Metin kutusu"/>
          <p:cNvSpPr txBox="1"/>
          <p:nvPr/>
        </p:nvSpPr>
        <p:spPr>
          <a:xfrm>
            <a:off x="323528" y="214290"/>
            <a:ext cx="7776864" cy="584775"/>
          </a:xfrm>
          <a:prstGeom prst="rect">
            <a:avLst/>
          </a:prstGeom>
          <a:solidFill>
            <a:schemeClr val="accent4">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CEZALARI </a:t>
            </a:r>
            <a:r>
              <a:rPr lang="tr-TR" sz="1400" dirty="0"/>
              <a:t>9</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46514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80728"/>
            <a:ext cx="7743234" cy="5493224"/>
          </a:xfrm>
          <a:solidFill>
            <a:schemeClr val="accent1">
              <a:lumMod val="40000"/>
              <a:lumOff val="60000"/>
            </a:schemeClr>
          </a:solidFill>
        </p:spPr>
        <p:style>
          <a:lnRef idx="1">
            <a:schemeClr val="accent1"/>
          </a:lnRef>
          <a:fillRef idx="2">
            <a:schemeClr val="accent1"/>
          </a:fillRef>
          <a:effectRef idx="1">
            <a:schemeClr val="accent1"/>
          </a:effectRef>
          <a:fontRef idx="minor">
            <a:schemeClr val="dk1"/>
          </a:fontRef>
        </p:style>
        <p:txBody>
          <a:bodyPr>
            <a:normAutofit fontScale="92500" lnSpcReduction="20000"/>
          </a:bodyPr>
          <a:lstStyle/>
          <a:p>
            <a:pPr marL="457200" indent="-457200" fontAlgn="b">
              <a:spcBef>
                <a:spcPct val="0"/>
              </a:spcBef>
              <a:spcAft>
                <a:spcPts val="600"/>
              </a:spcAft>
              <a:buNone/>
            </a:pPr>
            <a:r>
              <a:rPr lang="tr-TR" sz="4000" dirty="0" smtClean="0">
                <a:solidFill>
                  <a:srgbClr val="FF0000"/>
                </a:solidFill>
                <a:cs typeface="Arial" charset="0"/>
              </a:rPr>
              <a:t>Suç;</a:t>
            </a:r>
          </a:p>
          <a:p>
            <a:pPr marL="457200" indent="-457200" fontAlgn="b">
              <a:spcBef>
                <a:spcPct val="0"/>
              </a:spcBef>
              <a:spcAft>
                <a:spcPts val="600"/>
              </a:spcAft>
              <a:buNone/>
            </a:pPr>
            <a:r>
              <a:rPr lang="tr-TR" sz="4000" dirty="0">
                <a:solidFill>
                  <a:srgbClr val="FF0000"/>
                </a:solidFill>
                <a:effectLst>
                  <a:outerShdw blurRad="38100" dist="38100" dir="2700000" algn="tl">
                    <a:srgbClr val="C0C0C0"/>
                  </a:outerShdw>
                </a:effectLst>
                <a:cs typeface="Arial" charset="0"/>
              </a:rPr>
              <a:t>	</a:t>
            </a:r>
            <a:r>
              <a:rPr lang="tr-TR" sz="4000" dirty="0" smtClean="0">
                <a:cs typeface="Arial" charset="0"/>
              </a:rPr>
              <a:t>Memurlar </a:t>
            </a:r>
            <a:r>
              <a:rPr lang="tr-TR" sz="4000" dirty="0">
                <a:cs typeface="Arial" charset="0"/>
              </a:rPr>
              <a:t>ve diğer kamu görevlilerinin görevlerini yürütürken TCK ve ceza özlü diğer kanunlarda yer alan hususlara aykırı olarak  </a:t>
            </a:r>
            <a:r>
              <a:rPr lang="tr-TR" sz="4000" dirty="0" smtClean="0">
                <a:cs typeface="Arial" charset="0"/>
              </a:rPr>
              <a:t>gerçekleştirdikleri eylemlerdir.</a:t>
            </a:r>
            <a:endParaRPr lang="tr-TR" sz="4000" dirty="0" smtClean="0">
              <a:solidFill>
                <a:srgbClr val="FF0000"/>
              </a:solidFill>
              <a:effectLst>
                <a:outerShdw blurRad="38100" dist="38100" dir="2700000" algn="tl">
                  <a:srgbClr val="C0C0C0"/>
                </a:outerShdw>
              </a:effectLst>
              <a:cs typeface="Arial" charset="0"/>
            </a:endParaRPr>
          </a:p>
          <a:p>
            <a:pPr marL="457200" indent="-457200" fontAlgn="b">
              <a:spcBef>
                <a:spcPct val="0"/>
              </a:spcBef>
              <a:spcAft>
                <a:spcPts val="600"/>
              </a:spcAft>
              <a:buNone/>
            </a:pPr>
            <a:r>
              <a:rPr lang="tr-TR" sz="4000" i="1" dirty="0">
                <a:solidFill>
                  <a:srgbClr val="FF0000"/>
                </a:solidFill>
                <a:effectLst>
                  <a:outerShdw blurRad="38100" dist="38100" dir="2700000" algn="tl">
                    <a:srgbClr val="C0C0C0"/>
                  </a:outerShdw>
                </a:effectLst>
                <a:cs typeface="Arial" charset="0"/>
              </a:rPr>
              <a:t>	</a:t>
            </a:r>
            <a:r>
              <a:rPr lang="tr-TR" sz="4000" dirty="0" smtClean="0">
                <a:solidFill>
                  <a:srgbClr val="0070C0"/>
                </a:solidFill>
              </a:rPr>
              <a:t>Törelere</a:t>
            </a:r>
            <a:r>
              <a:rPr lang="tr-TR" sz="4000" dirty="0">
                <a:solidFill>
                  <a:srgbClr val="0070C0"/>
                </a:solidFill>
              </a:rPr>
              <a:t>, ahlak kurallarına aykırı </a:t>
            </a:r>
            <a:r>
              <a:rPr lang="tr-TR" sz="4000" dirty="0" smtClean="0">
                <a:solidFill>
                  <a:srgbClr val="0070C0"/>
                </a:solidFill>
              </a:rPr>
              <a:t>davranıştır.</a:t>
            </a:r>
          </a:p>
          <a:p>
            <a:pPr marL="457200" indent="-457200" fontAlgn="b">
              <a:spcBef>
                <a:spcPct val="0"/>
              </a:spcBef>
              <a:spcAft>
                <a:spcPts val="600"/>
              </a:spcAft>
              <a:buNone/>
            </a:pPr>
            <a:r>
              <a:rPr lang="tr-TR" sz="4000" dirty="0">
                <a:solidFill>
                  <a:srgbClr val="0070C0"/>
                </a:solidFill>
              </a:rPr>
              <a:t>	</a:t>
            </a:r>
            <a:r>
              <a:rPr lang="tr-TR" sz="4000" dirty="0" smtClean="0">
                <a:solidFill>
                  <a:srgbClr val="0070C0"/>
                </a:solidFill>
              </a:rPr>
              <a:t>Yasalara </a:t>
            </a:r>
            <a:r>
              <a:rPr lang="tr-TR" sz="4000" dirty="0">
                <a:solidFill>
                  <a:srgbClr val="0070C0"/>
                </a:solidFill>
              </a:rPr>
              <a:t>aykırı </a:t>
            </a:r>
            <a:r>
              <a:rPr lang="tr-TR" sz="4000" dirty="0" smtClean="0">
                <a:solidFill>
                  <a:srgbClr val="0070C0"/>
                </a:solidFill>
              </a:rPr>
              <a:t>davranış, cürümdür.</a:t>
            </a:r>
            <a:endParaRPr lang="tr-TR" sz="4000" dirty="0" smtClean="0">
              <a:solidFill>
                <a:srgbClr val="0070C0"/>
              </a:solidFill>
              <a:latin typeface="Arial" pitchFamily="34" charset="0"/>
              <a:cs typeface="Arial" pitchFamily="34" charset="0"/>
            </a:endParaRPr>
          </a:p>
        </p:txBody>
      </p:sp>
      <p:sp>
        <p:nvSpPr>
          <p:cNvPr id="4" name="3 Slayt Numarası Yer Tutucusu"/>
          <p:cNvSpPr>
            <a:spLocks noGrp="1"/>
          </p:cNvSpPr>
          <p:nvPr>
            <p:ph type="sldNum" sz="quarter" idx="15"/>
          </p:nvPr>
        </p:nvSpPr>
        <p:spPr/>
        <p:txBody>
          <a:bodyPr/>
          <a:lstStyle/>
          <a:p>
            <a:fld id="{B1DEFA8C-F947-479F-BE07-76B6B3F80BF1}" type="slidenum">
              <a:rPr lang="tr-TR" smtClean="0"/>
              <a:pPr/>
              <a:t>5</a:t>
            </a:fld>
            <a:endParaRPr lang="tr-TR"/>
          </a:p>
        </p:txBody>
      </p:sp>
      <p:sp>
        <p:nvSpPr>
          <p:cNvPr id="7" name="6 Metin kutusu"/>
          <p:cNvSpPr txBox="1"/>
          <p:nvPr/>
        </p:nvSpPr>
        <p:spPr>
          <a:xfrm>
            <a:off x="323528" y="214290"/>
            <a:ext cx="7848872" cy="584775"/>
          </a:xfrm>
          <a:prstGeom prst="rect">
            <a:avLst/>
          </a:prstGeom>
          <a:solidFill>
            <a:schemeClr val="accent1">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TEMEL KAVRAMLAR ve TANIMLAR </a:t>
            </a:r>
            <a:r>
              <a:rPr lang="tr-TR" sz="1400" dirty="0"/>
              <a:t>2</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067617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815242" cy="5565232"/>
          </a:xfrm>
          <a:solidFill>
            <a:srgbClr val="BDFBC9"/>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b="1" dirty="0" smtClean="0">
                <a:solidFill>
                  <a:srgbClr val="F9076F"/>
                </a:solidFill>
              </a:rPr>
              <a:t>Disiplin Cezalarının Türleri-3</a:t>
            </a:r>
          </a:p>
          <a:p>
            <a:pPr marL="0" indent="0">
              <a:spcAft>
                <a:spcPts val="1200"/>
              </a:spcAft>
              <a:buNone/>
            </a:pPr>
            <a:r>
              <a:rPr lang="tr-TR" dirty="0" smtClean="0">
                <a:latin typeface="Times New Roman" panose="02020603050405020304" pitchFamily="18" charset="0"/>
                <a:cs typeface="Times New Roman" panose="02020603050405020304" pitchFamily="18" charset="0"/>
              </a:rPr>
              <a:t>Memur </a:t>
            </a:r>
            <a:r>
              <a:rPr lang="tr-TR" dirty="0">
                <a:latin typeface="Times New Roman" panose="02020603050405020304" pitchFamily="18" charset="0"/>
                <a:cs typeface="Times New Roman" panose="02020603050405020304" pitchFamily="18" charset="0"/>
              </a:rPr>
              <a:t>ve diğer kamu görevlileri hakkında uygulanan disiplin cezaları, cezaya muhatap olanların görev ve meslek hakları üzerinde değişik etkiler oluşturmaktadır. Bu etkiler dikkate alındığında, disiplin cezaları aşağıdaki gibi gruplandırılabilir:</a:t>
            </a:r>
          </a:p>
          <a:p>
            <a:pPr marL="0" indent="0">
              <a:buNone/>
            </a:pPr>
            <a:r>
              <a:rPr lang="tr-TR" b="1" dirty="0" smtClean="0">
                <a:solidFill>
                  <a:srgbClr val="00B0F0"/>
                </a:solidFill>
              </a:rPr>
              <a:t>1. Maddi </a:t>
            </a:r>
            <a:r>
              <a:rPr lang="tr-TR" b="1" dirty="0">
                <a:solidFill>
                  <a:srgbClr val="00B0F0"/>
                </a:solidFill>
              </a:rPr>
              <a:t>Nitelik Taşımayan ve Statüye Etki Etmeyen Disiplin Cezaları: </a:t>
            </a:r>
            <a:r>
              <a:rPr lang="tr-TR" sz="1900" dirty="0"/>
              <a:t>Memurun ve diğer kamu görevlilerinin maaş, ücret ve benzeri hakları ile hukuki durumuna etki yapmayan disiplin </a:t>
            </a:r>
            <a:r>
              <a:rPr lang="tr-TR" sz="1900" dirty="0" smtClean="0"/>
              <a:t>yaptırımlarıdır (uyarma </a:t>
            </a:r>
            <a:r>
              <a:rPr lang="tr-TR" sz="1900" dirty="0"/>
              <a:t>ve </a:t>
            </a:r>
            <a:r>
              <a:rPr lang="tr-TR" sz="1900" dirty="0" smtClean="0"/>
              <a:t>kınama).</a:t>
            </a:r>
          </a:p>
          <a:p>
            <a:pPr marL="0" indent="0">
              <a:buNone/>
            </a:pPr>
            <a:r>
              <a:rPr lang="tr-TR" b="1" dirty="0" smtClean="0">
                <a:solidFill>
                  <a:srgbClr val="00B0F0"/>
                </a:solidFill>
              </a:rPr>
              <a:t>2</a:t>
            </a:r>
            <a:r>
              <a:rPr lang="tr-TR" b="1" dirty="0">
                <a:solidFill>
                  <a:srgbClr val="00B0F0"/>
                </a:solidFill>
              </a:rPr>
              <a:t>. Maddi Nitelik Taşıyan Disiplin Cezaları: </a:t>
            </a:r>
            <a:r>
              <a:rPr lang="tr-TR" sz="1900" dirty="0"/>
              <a:t>Memur ve diğer kamu görevlilerinin maaş, ücret ve benzeri hakları üzerinde mali etkisi olan disiplin </a:t>
            </a:r>
            <a:r>
              <a:rPr lang="tr-TR" sz="1900" dirty="0" smtClean="0"/>
              <a:t>yaptırımlarıdır (aylıktan kesme)</a:t>
            </a:r>
          </a:p>
        </p:txBody>
      </p:sp>
      <p:sp>
        <p:nvSpPr>
          <p:cNvPr id="4" name="3 Slayt Numarası Yer Tutucusu"/>
          <p:cNvSpPr>
            <a:spLocks noGrp="1"/>
          </p:cNvSpPr>
          <p:nvPr>
            <p:ph type="sldNum" sz="quarter" idx="15"/>
          </p:nvPr>
        </p:nvSpPr>
        <p:spPr/>
        <p:txBody>
          <a:bodyPr/>
          <a:lstStyle/>
          <a:p>
            <a:fld id="{B1DEFA8C-F947-479F-BE07-76B6B3F80BF1}" type="slidenum">
              <a:rPr lang="tr-TR" smtClean="0"/>
              <a:pPr/>
              <a:t>50</a:t>
            </a:fld>
            <a:endParaRPr lang="tr-TR"/>
          </a:p>
        </p:txBody>
      </p:sp>
      <p:sp>
        <p:nvSpPr>
          <p:cNvPr id="7" name="6 Metin kutusu"/>
          <p:cNvSpPr txBox="1"/>
          <p:nvPr/>
        </p:nvSpPr>
        <p:spPr>
          <a:xfrm>
            <a:off x="323528" y="214290"/>
            <a:ext cx="7776864" cy="584775"/>
          </a:xfrm>
          <a:prstGeom prst="rect">
            <a:avLst/>
          </a:prstGeom>
          <a:solidFill>
            <a:schemeClr val="accent4">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CEZALARI </a:t>
            </a:r>
            <a:r>
              <a:rPr lang="tr-TR" sz="1400" dirty="0" smtClean="0"/>
              <a:t>10</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035487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rgbClr val="BDFBC9"/>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b="1" dirty="0" smtClean="0">
                <a:solidFill>
                  <a:srgbClr val="F9076F"/>
                </a:solidFill>
              </a:rPr>
              <a:t>Disiplin Cezalarının Türleri-4</a:t>
            </a:r>
          </a:p>
          <a:p>
            <a:pPr marL="0" indent="0">
              <a:buNone/>
            </a:pPr>
            <a:r>
              <a:rPr lang="tr-TR" b="1" dirty="0" smtClean="0">
                <a:solidFill>
                  <a:srgbClr val="00B0F0"/>
                </a:solidFill>
              </a:rPr>
              <a:t>3</a:t>
            </a:r>
            <a:r>
              <a:rPr lang="tr-TR" b="1" dirty="0">
                <a:solidFill>
                  <a:srgbClr val="00B0F0"/>
                </a:solidFill>
              </a:rPr>
              <a:t>. Hem Maddi Nitelik Taşıyan, Hem de Statüye Etki Eden Disiplin Cezaları:</a:t>
            </a:r>
            <a:r>
              <a:rPr lang="tr-TR" b="1" dirty="0"/>
              <a:t> </a:t>
            </a:r>
            <a:r>
              <a:rPr lang="tr-TR" sz="1900" dirty="0"/>
              <a:t>Memur ve diğer kamu görevlileri üzerinde hem mali etkisi olan, hem de hukuksal durumlarında değişiklik oluşturan </a:t>
            </a:r>
            <a:r>
              <a:rPr lang="tr-TR" sz="1900" dirty="0" smtClean="0"/>
              <a:t>yaptırımlardır</a:t>
            </a:r>
            <a:r>
              <a:rPr lang="tr-TR" sz="1900" dirty="0"/>
              <a:t> </a:t>
            </a:r>
            <a:r>
              <a:rPr lang="tr-TR" sz="1900" dirty="0" smtClean="0"/>
              <a:t>(kademe </a:t>
            </a:r>
            <a:r>
              <a:rPr lang="tr-TR" sz="1900" dirty="0"/>
              <a:t>ilerlemesinin </a:t>
            </a:r>
            <a:r>
              <a:rPr lang="tr-TR" sz="1900" dirty="0" smtClean="0"/>
              <a:t>durdurulması)</a:t>
            </a:r>
          </a:p>
          <a:p>
            <a:pPr marL="0" indent="0">
              <a:buNone/>
            </a:pPr>
            <a:r>
              <a:rPr lang="tr-TR" b="1" dirty="0" smtClean="0">
                <a:solidFill>
                  <a:srgbClr val="00B0F0"/>
                </a:solidFill>
              </a:rPr>
              <a:t>4</a:t>
            </a:r>
            <a:r>
              <a:rPr lang="tr-TR" b="1" dirty="0">
                <a:solidFill>
                  <a:srgbClr val="00B0F0"/>
                </a:solidFill>
              </a:rPr>
              <a:t>. Tasfiye Niteliği Taşıyan Disiplin Cezaları: </a:t>
            </a:r>
            <a:r>
              <a:rPr lang="tr-TR" sz="1900" dirty="0"/>
              <a:t>Memur ve diğer kamu görevlilerin meslekten veya görevden uzaklaştırması sonucunu doğuran </a:t>
            </a:r>
            <a:r>
              <a:rPr lang="tr-TR" sz="1900" dirty="0" smtClean="0"/>
              <a:t>yaptırımlardır (Devlet </a:t>
            </a:r>
            <a:r>
              <a:rPr lang="tr-TR" sz="1900" dirty="0"/>
              <a:t>memurluğundan </a:t>
            </a:r>
            <a:r>
              <a:rPr lang="tr-TR" sz="1900" dirty="0" smtClean="0"/>
              <a:t>çıkarma)</a:t>
            </a:r>
          </a:p>
        </p:txBody>
      </p:sp>
      <p:sp>
        <p:nvSpPr>
          <p:cNvPr id="4" name="3 Slayt Numarası Yer Tutucusu"/>
          <p:cNvSpPr>
            <a:spLocks noGrp="1"/>
          </p:cNvSpPr>
          <p:nvPr>
            <p:ph type="sldNum" sz="quarter" idx="15"/>
          </p:nvPr>
        </p:nvSpPr>
        <p:spPr/>
        <p:txBody>
          <a:bodyPr/>
          <a:lstStyle/>
          <a:p>
            <a:fld id="{B1DEFA8C-F947-479F-BE07-76B6B3F80BF1}" type="slidenum">
              <a:rPr lang="tr-TR" smtClean="0"/>
              <a:pPr/>
              <a:t>51</a:t>
            </a:fld>
            <a:endParaRPr lang="tr-TR"/>
          </a:p>
        </p:txBody>
      </p:sp>
      <p:sp>
        <p:nvSpPr>
          <p:cNvPr id="7" name="6 Metin kutusu"/>
          <p:cNvSpPr txBox="1"/>
          <p:nvPr/>
        </p:nvSpPr>
        <p:spPr>
          <a:xfrm>
            <a:off x="323528" y="214290"/>
            <a:ext cx="7776864" cy="584775"/>
          </a:xfrm>
          <a:prstGeom prst="rect">
            <a:avLst/>
          </a:prstGeom>
          <a:solidFill>
            <a:schemeClr val="accent4">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CEZALARI </a:t>
            </a:r>
            <a:r>
              <a:rPr lang="tr-TR" sz="1400" dirty="0" smtClean="0"/>
              <a:t>11</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240404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rgbClr val="BDFBC9"/>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sz="2800" b="1" dirty="0" smtClean="0">
                <a:solidFill>
                  <a:srgbClr val="F9076F"/>
                </a:solidFill>
              </a:rPr>
              <a:t>Disiplin Cezalarının İlkeleri-1</a:t>
            </a:r>
          </a:p>
          <a:p>
            <a:r>
              <a:rPr lang="tr-TR" sz="2500" dirty="0" smtClean="0"/>
              <a:t>Disiplin</a:t>
            </a:r>
            <a:r>
              <a:rPr lang="tr-TR" sz="2500" dirty="0"/>
              <a:t>,</a:t>
            </a:r>
            <a:r>
              <a:rPr lang="tr-TR" sz="2500" b="1" dirty="0"/>
              <a:t> </a:t>
            </a:r>
            <a:r>
              <a:rPr lang="tr-TR" sz="2500" dirty="0"/>
              <a:t>korku, ceza ve tehdit yöntemleriyle insanları hizaya getirmeye çalışmak olarak değil, her bireye eşit davranarak, belirlenen kuralların adil ve ilkeli bir şekilde uygulanması olarak algılanmalıdır. </a:t>
            </a:r>
            <a:endParaRPr lang="tr-TR" sz="2500" dirty="0" smtClean="0"/>
          </a:p>
          <a:p>
            <a:r>
              <a:rPr lang="tr-TR" sz="2500" dirty="0" smtClean="0">
                <a:solidFill>
                  <a:srgbClr val="0070C0"/>
                </a:solidFill>
              </a:rPr>
              <a:t>Esas itibariyle disiplin hukuku alanında yazılı kaynak olmamasına karşın, disiplin cezalarıyla ilgili olarak, ceza hukuku ilkelerinden esinlenerek geliştirilmiş ve yargı içtihatları ile desteklenmiş bir takım ilkeler mevcuttur.</a:t>
            </a:r>
            <a:endParaRPr lang="tr-TR" sz="2500" dirty="0">
              <a:solidFill>
                <a:srgbClr val="0070C0"/>
              </a:solidFill>
            </a:endParaRPr>
          </a:p>
        </p:txBody>
      </p:sp>
      <p:sp>
        <p:nvSpPr>
          <p:cNvPr id="4" name="3 Slayt Numarası Yer Tutucusu"/>
          <p:cNvSpPr>
            <a:spLocks noGrp="1"/>
          </p:cNvSpPr>
          <p:nvPr>
            <p:ph type="sldNum" sz="quarter" idx="15"/>
          </p:nvPr>
        </p:nvSpPr>
        <p:spPr/>
        <p:txBody>
          <a:bodyPr/>
          <a:lstStyle/>
          <a:p>
            <a:fld id="{B1DEFA8C-F947-479F-BE07-76B6B3F80BF1}" type="slidenum">
              <a:rPr lang="tr-TR" smtClean="0"/>
              <a:pPr/>
              <a:t>52</a:t>
            </a:fld>
            <a:endParaRPr lang="tr-TR"/>
          </a:p>
        </p:txBody>
      </p:sp>
      <p:sp>
        <p:nvSpPr>
          <p:cNvPr id="7" name="6 Metin kutusu"/>
          <p:cNvSpPr txBox="1"/>
          <p:nvPr/>
        </p:nvSpPr>
        <p:spPr>
          <a:xfrm>
            <a:off x="323528" y="214290"/>
            <a:ext cx="7776864" cy="584775"/>
          </a:xfrm>
          <a:prstGeom prst="rect">
            <a:avLst/>
          </a:prstGeom>
          <a:solidFill>
            <a:schemeClr val="accent4">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CEZALARI </a:t>
            </a:r>
            <a:r>
              <a:rPr lang="tr-TR" sz="1400" dirty="0" smtClean="0"/>
              <a:t>12</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549659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rgbClr val="BDFBC9"/>
          </a:solidFill>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pPr marL="0" indent="0">
              <a:buNone/>
            </a:pPr>
            <a:r>
              <a:rPr lang="tr-TR" sz="3000" b="1" dirty="0" smtClean="0">
                <a:solidFill>
                  <a:srgbClr val="F9076F"/>
                </a:solidFill>
              </a:rPr>
              <a:t>Disiplin Cezalarının İlkeleri-2</a:t>
            </a:r>
          </a:p>
          <a:p>
            <a:pPr marL="514350" indent="-514350">
              <a:buFont typeface="+mj-lt"/>
              <a:buAutoNum type="arabicParenR"/>
            </a:pPr>
            <a:r>
              <a:rPr lang="tr-TR" sz="2800" dirty="0" smtClean="0">
                <a:solidFill>
                  <a:srgbClr val="0070C0"/>
                </a:solidFill>
              </a:rPr>
              <a:t>Kanunilik </a:t>
            </a:r>
            <a:r>
              <a:rPr lang="tr-TR" sz="2800" dirty="0">
                <a:solidFill>
                  <a:srgbClr val="0070C0"/>
                </a:solidFill>
              </a:rPr>
              <a:t>(</a:t>
            </a:r>
            <a:r>
              <a:rPr lang="tr-TR" sz="2800" dirty="0" err="1">
                <a:solidFill>
                  <a:srgbClr val="0070C0"/>
                </a:solidFill>
              </a:rPr>
              <a:t>Nulla</a:t>
            </a:r>
            <a:r>
              <a:rPr lang="tr-TR" sz="2800" dirty="0">
                <a:solidFill>
                  <a:srgbClr val="0070C0"/>
                </a:solidFill>
              </a:rPr>
              <a:t> </a:t>
            </a:r>
            <a:r>
              <a:rPr lang="tr-TR" sz="2800" dirty="0" err="1">
                <a:solidFill>
                  <a:srgbClr val="0070C0"/>
                </a:solidFill>
              </a:rPr>
              <a:t>Poena</a:t>
            </a:r>
            <a:r>
              <a:rPr lang="tr-TR" sz="2800" dirty="0">
                <a:solidFill>
                  <a:srgbClr val="0070C0"/>
                </a:solidFill>
              </a:rPr>
              <a:t> Sine </a:t>
            </a:r>
            <a:r>
              <a:rPr lang="tr-TR" sz="2800" dirty="0" err="1">
                <a:solidFill>
                  <a:srgbClr val="0070C0"/>
                </a:solidFill>
              </a:rPr>
              <a:t>Lege</a:t>
            </a:r>
            <a:r>
              <a:rPr lang="tr-TR" sz="2800" dirty="0">
                <a:solidFill>
                  <a:srgbClr val="0070C0"/>
                </a:solidFill>
              </a:rPr>
              <a:t>) </a:t>
            </a:r>
            <a:r>
              <a:rPr lang="tr-TR" sz="2800" dirty="0" smtClean="0">
                <a:solidFill>
                  <a:srgbClr val="0070C0"/>
                </a:solidFill>
              </a:rPr>
              <a:t>İlkesi,</a:t>
            </a:r>
          </a:p>
          <a:p>
            <a:pPr marL="514350" indent="-514350">
              <a:buFont typeface="+mj-lt"/>
              <a:buAutoNum type="arabicParenR"/>
            </a:pPr>
            <a:r>
              <a:rPr lang="tr-TR" sz="2800" dirty="0" smtClean="0"/>
              <a:t>Tek </a:t>
            </a:r>
            <a:r>
              <a:rPr lang="tr-TR" sz="2800" dirty="0"/>
              <a:t>Fiile Tek Ceza Verilmesi (</a:t>
            </a:r>
            <a:r>
              <a:rPr lang="tr-TR" sz="2800" dirty="0" err="1"/>
              <a:t>Non</a:t>
            </a:r>
            <a:r>
              <a:rPr lang="tr-TR" sz="2800" dirty="0"/>
              <a:t> </a:t>
            </a:r>
            <a:r>
              <a:rPr lang="tr-TR" sz="2800" dirty="0" err="1"/>
              <a:t>Bis</a:t>
            </a:r>
            <a:r>
              <a:rPr lang="tr-TR" sz="2800" dirty="0"/>
              <a:t> İn İdem) </a:t>
            </a:r>
            <a:r>
              <a:rPr lang="tr-TR" sz="2800" dirty="0" smtClean="0"/>
              <a:t>İlkesi,</a:t>
            </a:r>
          </a:p>
          <a:p>
            <a:pPr marL="514350" indent="-514350">
              <a:buFont typeface="+mj-lt"/>
              <a:buAutoNum type="arabicParenR"/>
            </a:pPr>
            <a:r>
              <a:rPr lang="tr-TR" sz="2800" dirty="0" smtClean="0">
                <a:solidFill>
                  <a:srgbClr val="00B050"/>
                </a:solidFill>
              </a:rPr>
              <a:t>Geçmişe </a:t>
            </a:r>
            <a:r>
              <a:rPr lang="tr-TR" sz="2800" dirty="0">
                <a:solidFill>
                  <a:srgbClr val="00B050"/>
                </a:solidFill>
              </a:rPr>
              <a:t>Etki Yasağı (Geçmişe Yürümezlik) </a:t>
            </a:r>
            <a:r>
              <a:rPr lang="tr-TR" sz="2800" dirty="0" smtClean="0">
                <a:solidFill>
                  <a:srgbClr val="00B050"/>
                </a:solidFill>
              </a:rPr>
              <a:t>İlkesi,</a:t>
            </a:r>
          </a:p>
          <a:p>
            <a:pPr marL="514350" indent="-514350">
              <a:buFont typeface="+mj-lt"/>
              <a:buAutoNum type="arabicParenR"/>
            </a:pPr>
            <a:r>
              <a:rPr lang="tr-TR" sz="2800" dirty="0" smtClean="0">
                <a:solidFill>
                  <a:srgbClr val="E10563"/>
                </a:solidFill>
              </a:rPr>
              <a:t>Ölçülülük İlkesi,</a:t>
            </a:r>
          </a:p>
          <a:p>
            <a:pPr marL="514350" indent="-514350">
              <a:buFont typeface="+mj-lt"/>
              <a:buAutoNum type="arabicParenR"/>
            </a:pPr>
            <a:r>
              <a:rPr lang="tr-TR" sz="2800" dirty="0" smtClean="0"/>
              <a:t>Daha </a:t>
            </a:r>
            <a:r>
              <a:rPr lang="tr-TR" sz="2800" dirty="0"/>
              <a:t>Hafif Olan Cezaya Karar Verme </a:t>
            </a:r>
            <a:r>
              <a:rPr lang="tr-TR" sz="2800" dirty="0" smtClean="0"/>
              <a:t>İlkesi,</a:t>
            </a:r>
          </a:p>
          <a:p>
            <a:pPr marL="514350" indent="-514350">
              <a:buFont typeface="+mj-lt"/>
              <a:buAutoNum type="arabicParenR"/>
            </a:pPr>
            <a:r>
              <a:rPr lang="tr-TR" sz="2800" dirty="0" smtClean="0">
                <a:solidFill>
                  <a:srgbClr val="00B050"/>
                </a:solidFill>
              </a:rPr>
              <a:t>Gerekçe İlkesi,</a:t>
            </a:r>
          </a:p>
          <a:p>
            <a:pPr marL="514350" indent="-514350">
              <a:buFont typeface="+mj-lt"/>
              <a:buAutoNum type="arabicParenR"/>
            </a:pPr>
            <a:r>
              <a:rPr lang="tr-TR" sz="2800" dirty="0" smtClean="0">
                <a:solidFill>
                  <a:srgbClr val="0070C0"/>
                </a:solidFill>
              </a:rPr>
              <a:t>Kılık </a:t>
            </a:r>
            <a:r>
              <a:rPr lang="tr-TR" sz="2800" dirty="0">
                <a:solidFill>
                  <a:srgbClr val="0070C0"/>
                </a:solidFill>
              </a:rPr>
              <a:t>Değiştirmiş Disiplin Cezası Verilmemesi </a:t>
            </a:r>
            <a:r>
              <a:rPr lang="tr-TR" sz="2800" dirty="0" smtClean="0">
                <a:solidFill>
                  <a:srgbClr val="0070C0"/>
                </a:solidFill>
              </a:rPr>
              <a:t>İlkesi,</a:t>
            </a:r>
          </a:p>
          <a:p>
            <a:pPr marL="514350" indent="-514350">
              <a:buFont typeface="+mj-lt"/>
              <a:buAutoNum type="arabicParenR"/>
            </a:pPr>
            <a:r>
              <a:rPr lang="tr-TR" sz="2800" dirty="0" smtClean="0"/>
              <a:t>Savunma </a:t>
            </a:r>
            <a:r>
              <a:rPr lang="tr-TR" sz="2800" dirty="0"/>
              <a:t>Hakkı Tanınması </a:t>
            </a:r>
            <a:r>
              <a:rPr lang="tr-TR" sz="2800" dirty="0" smtClean="0"/>
              <a:t>İlkesi,</a:t>
            </a:r>
          </a:p>
          <a:p>
            <a:pPr marL="514350" indent="-514350">
              <a:buFont typeface="+mj-lt"/>
              <a:buAutoNum type="arabicParenR"/>
            </a:pPr>
            <a:r>
              <a:rPr lang="tr-TR" sz="2800" dirty="0" smtClean="0">
                <a:solidFill>
                  <a:srgbClr val="E10563"/>
                </a:solidFill>
              </a:rPr>
              <a:t>Yargı </a:t>
            </a:r>
            <a:r>
              <a:rPr lang="tr-TR" sz="2800" dirty="0">
                <a:solidFill>
                  <a:srgbClr val="E10563"/>
                </a:solidFill>
              </a:rPr>
              <a:t>Denetimine Açık Olması İlkesi</a:t>
            </a:r>
            <a:endParaRPr lang="tr-TR" sz="2500" dirty="0">
              <a:solidFill>
                <a:srgbClr val="E10563"/>
              </a:solidFill>
            </a:endParaRPr>
          </a:p>
        </p:txBody>
      </p:sp>
      <p:sp>
        <p:nvSpPr>
          <p:cNvPr id="4" name="3 Slayt Numarası Yer Tutucusu"/>
          <p:cNvSpPr>
            <a:spLocks noGrp="1"/>
          </p:cNvSpPr>
          <p:nvPr>
            <p:ph type="sldNum" sz="quarter" idx="15"/>
          </p:nvPr>
        </p:nvSpPr>
        <p:spPr/>
        <p:txBody>
          <a:bodyPr/>
          <a:lstStyle/>
          <a:p>
            <a:fld id="{B1DEFA8C-F947-479F-BE07-76B6B3F80BF1}" type="slidenum">
              <a:rPr lang="tr-TR" smtClean="0"/>
              <a:pPr/>
              <a:t>53</a:t>
            </a:fld>
            <a:endParaRPr lang="tr-TR"/>
          </a:p>
        </p:txBody>
      </p:sp>
      <p:sp>
        <p:nvSpPr>
          <p:cNvPr id="7" name="6 Metin kutusu"/>
          <p:cNvSpPr txBox="1"/>
          <p:nvPr/>
        </p:nvSpPr>
        <p:spPr>
          <a:xfrm>
            <a:off x="323528" y="214290"/>
            <a:ext cx="7776864" cy="584775"/>
          </a:xfrm>
          <a:prstGeom prst="rect">
            <a:avLst/>
          </a:prstGeom>
          <a:solidFill>
            <a:schemeClr val="accent4">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CEZALARI </a:t>
            </a:r>
            <a:r>
              <a:rPr lang="tr-TR" sz="1400" dirty="0" smtClean="0"/>
              <a:t>13</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951438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rgbClr val="BDFBC9"/>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b="1" dirty="0" smtClean="0">
                <a:solidFill>
                  <a:srgbClr val="F9076F"/>
                </a:solidFill>
              </a:rPr>
              <a:t>Disiplin Cezalarının İlkeleri-3</a:t>
            </a:r>
          </a:p>
          <a:p>
            <a:pPr marL="0" indent="0">
              <a:buNone/>
            </a:pPr>
            <a:r>
              <a:rPr lang="tr-TR" b="1" dirty="0" smtClean="0">
                <a:solidFill>
                  <a:srgbClr val="0070C0"/>
                </a:solidFill>
              </a:rPr>
              <a:t>1. Kanunilik </a:t>
            </a:r>
            <a:r>
              <a:rPr lang="tr-TR" b="1" dirty="0">
                <a:solidFill>
                  <a:srgbClr val="0070C0"/>
                </a:solidFill>
              </a:rPr>
              <a:t>(</a:t>
            </a:r>
            <a:r>
              <a:rPr lang="tr-TR" b="1" dirty="0" err="1">
                <a:solidFill>
                  <a:srgbClr val="0070C0"/>
                </a:solidFill>
              </a:rPr>
              <a:t>Nulla</a:t>
            </a:r>
            <a:r>
              <a:rPr lang="tr-TR" b="1" dirty="0">
                <a:solidFill>
                  <a:srgbClr val="0070C0"/>
                </a:solidFill>
              </a:rPr>
              <a:t> </a:t>
            </a:r>
            <a:r>
              <a:rPr lang="tr-TR" b="1" dirty="0" err="1" smtClean="0">
                <a:solidFill>
                  <a:srgbClr val="0070C0"/>
                </a:solidFill>
              </a:rPr>
              <a:t>Poena</a:t>
            </a:r>
            <a:r>
              <a:rPr lang="tr-TR" b="1" dirty="0" smtClean="0">
                <a:solidFill>
                  <a:srgbClr val="0070C0"/>
                </a:solidFill>
              </a:rPr>
              <a:t> </a:t>
            </a:r>
            <a:r>
              <a:rPr lang="tr-TR" b="1" dirty="0">
                <a:solidFill>
                  <a:srgbClr val="0070C0"/>
                </a:solidFill>
              </a:rPr>
              <a:t>Sine </a:t>
            </a:r>
            <a:r>
              <a:rPr lang="tr-TR" b="1" dirty="0" err="1">
                <a:solidFill>
                  <a:srgbClr val="0070C0"/>
                </a:solidFill>
              </a:rPr>
              <a:t>Lege</a:t>
            </a:r>
            <a:r>
              <a:rPr lang="tr-TR" b="1" dirty="0">
                <a:solidFill>
                  <a:srgbClr val="0070C0"/>
                </a:solidFill>
              </a:rPr>
              <a:t>) </a:t>
            </a:r>
            <a:r>
              <a:rPr lang="tr-TR" b="1" dirty="0" smtClean="0">
                <a:solidFill>
                  <a:srgbClr val="0070C0"/>
                </a:solidFill>
              </a:rPr>
              <a:t>İlkesi:</a:t>
            </a:r>
          </a:p>
          <a:p>
            <a:pPr marL="0" indent="0">
              <a:buNone/>
            </a:pPr>
            <a:r>
              <a:rPr lang="tr-TR" sz="2800" dirty="0"/>
              <a:t>Bu ilkeye göre, disiplin cezaları kanunla belirlenir. Disiplin cezası vermeye yetkili makam yalnızca kanun tarafından öngörülmüş olan disiplin cezalarından birini verebilir. Kanunda yer almayan bir cezaya hükmedilemez</a:t>
            </a:r>
            <a:r>
              <a:rPr lang="tr-TR" dirty="0"/>
              <a:t> </a:t>
            </a:r>
            <a:r>
              <a:rPr lang="tr-TR" sz="1400" dirty="0"/>
              <a:t>(Gözler, 2003:678). </a:t>
            </a:r>
          </a:p>
        </p:txBody>
      </p:sp>
      <p:sp>
        <p:nvSpPr>
          <p:cNvPr id="4" name="3 Slayt Numarası Yer Tutucusu"/>
          <p:cNvSpPr>
            <a:spLocks noGrp="1"/>
          </p:cNvSpPr>
          <p:nvPr>
            <p:ph type="sldNum" sz="quarter" idx="15"/>
          </p:nvPr>
        </p:nvSpPr>
        <p:spPr/>
        <p:txBody>
          <a:bodyPr/>
          <a:lstStyle/>
          <a:p>
            <a:fld id="{B1DEFA8C-F947-479F-BE07-76B6B3F80BF1}" type="slidenum">
              <a:rPr lang="tr-TR" smtClean="0"/>
              <a:pPr/>
              <a:t>54</a:t>
            </a:fld>
            <a:endParaRPr lang="tr-TR"/>
          </a:p>
        </p:txBody>
      </p:sp>
      <p:sp>
        <p:nvSpPr>
          <p:cNvPr id="7" name="6 Metin kutusu"/>
          <p:cNvSpPr txBox="1"/>
          <p:nvPr/>
        </p:nvSpPr>
        <p:spPr>
          <a:xfrm>
            <a:off x="323528" y="214290"/>
            <a:ext cx="7776864" cy="584775"/>
          </a:xfrm>
          <a:prstGeom prst="rect">
            <a:avLst/>
          </a:prstGeom>
          <a:solidFill>
            <a:schemeClr val="accent4">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CEZALARI </a:t>
            </a:r>
            <a:r>
              <a:rPr lang="tr-TR" sz="1400" dirty="0" smtClean="0"/>
              <a:t>14</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790390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rgbClr val="BDFBC9"/>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b="1" dirty="0" smtClean="0">
                <a:solidFill>
                  <a:srgbClr val="F9076F"/>
                </a:solidFill>
              </a:rPr>
              <a:t>Disiplin Cezalarının İlkeleri-4</a:t>
            </a:r>
          </a:p>
          <a:p>
            <a:pPr marL="0" indent="0">
              <a:buNone/>
            </a:pPr>
            <a:r>
              <a:rPr lang="tr-TR" sz="2000" b="1" dirty="0">
                <a:solidFill>
                  <a:srgbClr val="0070C0"/>
                </a:solidFill>
              </a:rPr>
              <a:t>2. Tek Fiile Tek Ceza Verilmesi (</a:t>
            </a:r>
            <a:r>
              <a:rPr lang="tr-TR" sz="2000" b="1" dirty="0" err="1">
                <a:solidFill>
                  <a:srgbClr val="0070C0"/>
                </a:solidFill>
              </a:rPr>
              <a:t>Non</a:t>
            </a:r>
            <a:r>
              <a:rPr lang="tr-TR" sz="2000" b="1" dirty="0">
                <a:solidFill>
                  <a:srgbClr val="0070C0"/>
                </a:solidFill>
              </a:rPr>
              <a:t> </a:t>
            </a:r>
            <a:r>
              <a:rPr lang="tr-TR" sz="2000" b="1" dirty="0" err="1">
                <a:solidFill>
                  <a:srgbClr val="0070C0"/>
                </a:solidFill>
              </a:rPr>
              <a:t>Bis</a:t>
            </a:r>
            <a:r>
              <a:rPr lang="tr-TR" sz="2000" b="1" dirty="0">
                <a:solidFill>
                  <a:srgbClr val="0070C0"/>
                </a:solidFill>
              </a:rPr>
              <a:t> İn İdem) İlkesi: </a:t>
            </a:r>
            <a:endParaRPr lang="tr-TR" sz="2000" b="1" dirty="0" smtClean="0">
              <a:solidFill>
                <a:srgbClr val="0070C0"/>
              </a:solidFill>
            </a:endParaRPr>
          </a:p>
          <a:p>
            <a:pPr marL="0" indent="0">
              <a:buNone/>
            </a:pPr>
            <a:r>
              <a:rPr lang="tr-TR" dirty="0" smtClean="0"/>
              <a:t>Bir </a:t>
            </a:r>
            <a:r>
              <a:rPr lang="tr-TR" dirty="0"/>
              <a:t>disiplin suçu işleyen bir memura ya da kamu görevlisine işlediği disiplin suçundan dolayı sadece bir disiplin cezası verilir. </a:t>
            </a:r>
            <a:endParaRPr lang="tr-TR" dirty="0" smtClean="0"/>
          </a:p>
          <a:p>
            <a:pPr marL="0" indent="0">
              <a:buNone/>
            </a:pPr>
            <a:r>
              <a:rPr lang="tr-TR" dirty="0"/>
              <a:t>Fakat, işlenen eylem hem disiplin hukuku açısından hem de ceza hukuku açısından suç teşkil ediyorsa, disiplin cezasının yanında adli ceza yaptırımları da uygulanır</a:t>
            </a:r>
            <a:r>
              <a:rPr lang="tr-TR" dirty="0" smtClean="0"/>
              <a:t>. </a:t>
            </a:r>
            <a:r>
              <a:rPr lang="tr-TR" dirty="0"/>
              <a:t>Zira, fiilin hem toplum düzenine aykırılık, hem de mesleksel kural ihlali olarak iki farklı boyutu vardır. </a:t>
            </a:r>
            <a:endParaRPr lang="tr-TR" dirty="0" smtClean="0"/>
          </a:p>
          <a:p>
            <a:pPr marL="0" indent="0">
              <a:buNone/>
            </a:pPr>
            <a:r>
              <a:rPr lang="tr-TR" dirty="0" smtClean="0"/>
              <a:t>Birbirinden </a:t>
            </a:r>
            <a:r>
              <a:rPr lang="tr-TR" dirty="0"/>
              <a:t>farklı disiplin suçu işleyen bir </a:t>
            </a:r>
            <a:r>
              <a:rPr lang="tr-TR" dirty="0" smtClean="0"/>
              <a:t>memura, doğruluk </a:t>
            </a:r>
            <a:r>
              <a:rPr lang="tr-TR" dirty="0"/>
              <a:t>kazanan her </a:t>
            </a:r>
            <a:r>
              <a:rPr lang="tr-TR" dirty="0" smtClean="0"/>
              <a:t>fiil veya hal için ayrı </a:t>
            </a:r>
            <a:r>
              <a:rPr lang="tr-TR" dirty="0"/>
              <a:t>bir disiplin cezası </a:t>
            </a:r>
            <a:r>
              <a:rPr lang="tr-TR" dirty="0" smtClean="0"/>
              <a:t>verilir</a:t>
            </a:r>
            <a:r>
              <a:rPr lang="tr-TR" dirty="0"/>
              <a:t>. </a:t>
            </a:r>
          </a:p>
        </p:txBody>
      </p:sp>
      <p:sp>
        <p:nvSpPr>
          <p:cNvPr id="4" name="3 Slayt Numarası Yer Tutucusu"/>
          <p:cNvSpPr>
            <a:spLocks noGrp="1"/>
          </p:cNvSpPr>
          <p:nvPr>
            <p:ph type="sldNum" sz="quarter" idx="15"/>
          </p:nvPr>
        </p:nvSpPr>
        <p:spPr/>
        <p:txBody>
          <a:bodyPr/>
          <a:lstStyle/>
          <a:p>
            <a:fld id="{B1DEFA8C-F947-479F-BE07-76B6B3F80BF1}" type="slidenum">
              <a:rPr lang="tr-TR" smtClean="0"/>
              <a:pPr/>
              <a:t>55</a:t>
            </a:fld>
            <a:endParaRPr lang="tr-TR"/>
          </a:p>
        </p:txBody>
      </p:sp>
      <p:sp>
        <p:nvSpPr>
          <p:cNvPr id="7" name="6 Metin kutusu"/>
          <p:cNvSpPr txBox="1"/>
          <p:nvPr/>
        </p:nvSpPr>
        <p:spPr>
          <a:xfrm>
            <a:off x="323528" y="214290"/>
            <a:ext cx="7776864" cy="584775"/>
          </a:xfrm>
          <a:prstGeom prst="rect">
            <a:avLst/>
          </a:prstGeom>
          <a:solidFill>
            <a:schemeClr val="accent4">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CEZALARI </a:t>
            </a:r>
            <a:r>
              <a:rPr lang="tr-TR" sz="1400" dirty="0" smtClean="0"/>
              <a:t>15</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596083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rgbClr val="BDFBC9"/>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b="1" dirty="0" smtClean="0">
                <a:solidFill>
                  <a:srgbClr val="F9076F"/>
                </a:solidFill>
              </a:rPr>
              <a:t>Disiplin Cezalarının İlkeleri-5</a:t>
            </a:r>
          </a:p>
          <a:p>
            <a:pPr marL="0" indent="0">
              <a:buNone/>
            </a:pPr>
            <a:r>
              <a:rPr lang="tr-TR" sz="2000" b="1" dirty="0">
                <a:solidFill>
                  <a:srgbClr val="0070C0"/>
                </a:solidFill>
              </a:rPr>
              <a:t>3. Geçmişe Etki Yasağı (Geçmişe Yürümezlik) </a:t>
            </a:r>
            <a:r>
              <a:rPr lang="tr-TR" sz="2000" b="1" dirty="0" smtClean="0">
                <a:solidFill>
                  <a:srgbClr val="0070C0"/>
                </a:solidFill>
              </a:rPr>
              <a:t>İlkesi:</a:t>
            </a:r>
          </a:p>
          <a:p>
            <a:pPr marL="0" indent="0">
              <a:buNone/>
            </a:pPr>
            <a:r>
              <a:rPr lang="tr-TR" dirty="0" smtClean="0"/>
              <a:t>Geçmişe </a:t>
            </a:r>
            <a:r>
              <a:rPr lang="tr-TR" dirty="0"/>
              <a:t>etki edebilecek bir şekilde disiplin cezası verilemez. Bir idari karar </a:t>
            </a:r>
            <a:r>
              <a:rPr lang="tr-TR" dirty="0" smtClean="0"/>
              <a:t>olan </a:t>
            </a:r>
            <a:r>
              <a:rPr lang="tr-TR" dirty="0"/>
              <a:t>disiplin cezası, tüm idari işlemler gibi, geleceğe yönelik etki doğurur </a:t>
            </a:r>
            <a:r>
              <a:rPr lang="tr-TR" sz="1400" dirty="0"/>
              <a:t>(Gözler, 2003:679</a:t>
            </a:r>
            <a:r>
              <a:rPr lang="tr-TR" sz="1400" dirty="0" smtClean="0"/>
              <a:t>).</a:t>
            </a:r>
          </a:p>
          <a:p>
            <a:pPr marL="0" indent="0">
              <a:buNone/>
            </a:pPr>
            <a:r>
              <a:rPr lang="tr-TR" dirty="0" smtClean="0"/>
              <a:t>Suç </a:t>
            </a:r>
            <a:r>
              <a:rPr lang="tr-TR" dirty="0"/>
              <a:t>ve cezalar geçmişe yürütülemez </a:t>
            </a:r>
            <a:r>
              <a:rPr lang="tr-TR" sz="1400" dirty="0"/>
              <a:t>(2709 S.K./Md.15</a:t>
            </a:r>
            <a:r>
              <a:rPr lang="tr-TR" sz="1400" dirty="0" smtClean="0"/>
              <a:t>).</a:t>
            </a:r>
          </a:p>
          <a:p>
            <a:pPr marL="0" indent="0">
              <a:buNone/>
            </a:pPr>
            <a:r>
              <a:rPr lang="tr-TR" dirty="0" smtClean="0"/>
              <a:t>İşlendiği </a:t>
            </a:r>
            <a:r>
              <a:rPr lang="tr-TR" dirty="0"/>
              <a:t>zaman yürürlükte bulunan kanuna göre suç sayılmayan bir fiilden dolayı kimseye ceza verilemez ve güvenlik tedbiri uygulanamaz. İşlendikten sonra yürürlüğe giren kanuna göre suç sayılmayan bir fiilden dolayı da kimse cezalandırılamaz ve hakkında güvenlik tedbiri uygulanamaz </a:t>
            </a:r>
            <a:r>
              <a:rPr lang="tr-TR" sz="1400" dirty="0"/>
              <a:t>(5237 S.K./Md.7). </a:t>
            </a:r>
          </a:p>
        </p:txBody>
      </p:sp>
      <p:sp>
        <p:nvSpPr>
          <p:cNvPr id="4" name="3 Slayt Numarası Yer Tutucusu"/>
          <p:cNvSpPr>
            <a:spLocks noGrp="1"/>
          </p:cNvSpPr>
          <p:nvPr>
            <p:ph type="sldNum" sz="quarter" idx="15"/>
          </p:nvPr>
        </p:nvSpPr>
        <p:spPr/>
        <p:txBody>
          <a:bodyPr/>
          <a:lstStyle/>
          <a:p>
            <a:fld id="{B1DEFA8C-F947-479F-BE07-76B6B3F80BF1}" type="slidenum">
              <a:rPr lang="tr-TR" smtClean="0"/>
              <a:pPr/>
              <a:t>56</a:t>
            </a:fld>
            <a:endParaRPr lang="tr-TR"/>
          </a:p>
        </p:txBody>
      </p:sp>
      <p:sp>
        <p:nvSpPr>
          <p:cNvPr id="7" name="6 Metin kutusu"/>
          <p:cNvSpPr txBox="1"/>
          <p:nvPr/>
        </p:nvSpPr>
        <p:spPr>
          <a:xfrm>
            <a:off x="323528" y="214290"/>
            <a:ext cx="7776864" cy="584775"/>
          </a:xfrm>
          <a:prstGeom prst="rect">
            <a:avLst/>
          </a:prstGeom>
          <a:solidFill>
            <a:schemeClr val="accent4">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CEZALARI </a:t>
            </a:r>
            <a:r>
              <a:rPr lang="tr-TR" sz="1400" dirty="0" smtClean="0"/>
              <a:t>16</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224523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rgbClr val="BDFBC9"/>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b="1" dirty="0" smtClean="0">
                <a:solidFill>
                  <a:srgbClr val="F9076F"/>
                </a:solidFill>
              </a:rPr>
              <a:t>Disiplin Cezalarının İlkeleri-6</a:t>
            </a:r>
          </a:p>
          <a:p>
            <a:pPr marL="0" indent="0">
              <a:buNone/>
            </a:pPr>
            <a:r>
              <a:rPr lang="tr-TR" b="1" dirty="0">
                <a:solidFill>
                  <a:srgbClr val="0070C0"/>
                </a:solidFill>
              </a:rPr>
              <a:t>4. Ölçülülük İlkesi: </a:t>
            </a:r>
            <a:endParaRPr lang="tr-TR" b="1" dirty="0" smtClean="0">
              <a:solidFill>
                <a:srgbClr val="0070C0"/>
              </a:solidFill>
            </a:endParaRPr>
          </a:p>
          <a:p>
            <a:pPr marL="0" indent="0">
              <a:buNone/>
            </a:pPr>
            <a:r>
              <a:rPr lang="tr-TR" dirty="0" smtClean="0"/>
              <a:t>Disiplin </a:t>
            </a:r>
            <a:r>
              <a:rPr lang="tr-TR" dirty="0"/>
              <a:t>hukukunda ölçülülük, memur ya da kamu görevlisine yüklenen disiplin suçu ile, bu suça istinaden verilen disiplin cezası arasında adil bir dengenin bulunmasıdır </a:t>
            </a:r>
            <a:r>
              <a:rPr lang="tr-TR" sz="1400" dirty="0"/>
              <a:t>(Giritli ve diğerleri, 2006:620). </a:t>
            </a:r>
            <a:endParaRPr lang="tr-TR" sz="1400" dirty="0" smtClean="0"/>
          </a:p>
          <a:p>
            <a:pPr marL="0" indent="0">
              <a:buNone/>
            </a:pPr>
            <a:r>
              <a:rPr lang="tr-TR" dirty="0" smtClean="0"/>
              <a:t>Disiplin </a:t>
            </a:r>
            <a:r>
              <a:rPr lang="tr-TR" dirty="0"/>
              <a:t>suçunun ağırlığı ile yaptırım olarak uygulanan disiplin cezasının şiddeti arasında makul bir oran olmalıdır </a:t>
            </a:r>
            <a:r>
              <a:rPr lang="tr-TR" sz="1400" dirty="0"/>
              <a:t>(Gözler, 2003:679). </a:t>
            </a:r>
            <a:endParaRPr lang="tr-TR" sz="1400" dirty="0" smtClean="0"/>
          </a:p>
          <a:p>
            <a:pPr marL="0" indent="0">
              <a:buNone/>
            </a:pPr>
            <a:r>
              <a:rPr lang="tr-TR" dirty="0" smtClean="0"/>
              <a:t>Bu </a:t>
            </a:r>
            <a:r>
              <a:rPr lang="tr-TR" dirty="0"/>
              <a:t>denge kurulurken ve makul oran sağlanırken olayın oluş biçimi, disiplin suçunun işlendiği ortam ve zaman, irade dışı etkenlerin fiilin gerçekleşmesine etkisi gibi faktörler dikkate alınmalıdır. </a:t>
            </a:r>
          </a:p>
        </p:txBody>
      </p:sp>
      <p:sp>
        <p:nvSpPr>
          <p:cNvPr id="4" name="3 Slayt Numarası Yer Tutucusu"/>
          <p:cNvSpPr>
            <a:spLocks noGrp="1"/>
          </p:cNvSpPr>
          <p:nvPr>
            <p:ph type="sldNum" sz="quarter" idx="15"/>
          </p:nvPr>
        </p:nvSpPr>
        <p:spPr/>
        <p:txBody>
          <a:bodyPr/>
          <a:lstStyle/>
          <a:p>
            <a:fld id="{B1DEFA8C-F947-479F-BE07-76B6B3F80BF1}" type="slidenum">
              <a:rPr lang="tr-TR" smtClean="0"/>
              <a:pPr/>
              <a:t>57</a:t>
            </a:fld>
            <a:endParaRPr lang="tr-TR"/>
          </a:p>
        </p:txBody>
      </p:sp>
      <p:sp>
        <p:nvSpPr>
          <p:cNvPr id="7" name="6 Metin kutusu"/>
          <p:cNvSpPr txBox="1"/>
          <p:nvPr/>
        </p:nvSpPr>
        <p:spPr>
          <a:xfrm>
            <a:off x="323528" y="214290"/>
            <a:ext cx="7776864" cy="584775"/>
          </a:xfrm>
          <a:prstGeom prst="rect">
            <a:avLst/>
          </a:prstGeom>
          <a:solidFill>
            <a:schemeClr val="accent4">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CEZALARI </a:t>
            </a:r>
            <a:r>
              <a:rPr lang="tr-TR" sz="1400" dirty="0" smtClean="0"/>
              <a:t>17</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481571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rgbClr val="BDFBC9"/>
          </a:solidFill>
        </p:spPr>
        <p:style>
          <a:lnRef idx="1">
            <a:schemeClr val="accent1"/>
          </a:lnRef>
          <a:fillRef idx="2">
            <a:schemeClr val="accent1"/>
          </a:fillRef>
          <a:effectRef idx="1">
            <a:schemeClr val="accent1"/>
          </a:effectRef>
          <a:fontRef idx="minor">
            <a:schemeClr val="dk1"/>
          </a:fontRef>
        </p:style>
        <p:txBody>
          <a:bodyPr>
            <a:normAutofit fontScale="85000" lnSpcReduction="10000"/>
          </a:bodyPr>
          <a:lstStyle/>
          <a:p>
            <a:pPr marL="0" indent="0">
              <a:buNone/>
            </a:pPr>
            <a:r>
              <a:rPr lang="tr-TR" sz="2800" b="1" dirty="0" smtClean="0">
                <a:solidFill>
                  <a:srgbClr val="F9076F"/>
                </a:solidFill>
              </a:rPr>
              <a:t>Disiplin Cezalarının İlkeleri-7</a:t>
            </a:r>
          </a:p>
          <a:p>
            <a:pPr marL="0" indent="0">
              <a:buNone/>
            </a:pPr>
            <a:r>
              <a:rPr lang="tr-TR" sz="2800" b="1" dirty="0">
                <a:solidFill>
                  <a:srgbClr val="0070C0"/>
                </a:solidFill>
              </a:rPr>
              <a:t>5. Daha Hafif Olan Cezaya Karar Verme İlkesi: </a:t>
            </a:r>
          </a:p>
          <a:p>
            <a:pPr marL="0" indent="0">
              <a:buNone/>
            </a:pPr>
            <a:r>
              <a:rPr lang="tr-TR" dirty="0" smtClean="0"/>
              <a:t>Disiplin </a:t>
            </a:r>
            <a:r>
              <a:rPr lang="tr-TR" dirty="0"/>
              <a:t>cezalarında kanunilik ilkesinin bir gereği olarak genel ve özel kanunlarda yer alan bazı disiplin cezalarının alt ve üst sınırları </a:t>
            </a:r>
            <a:r>
              <a:rPr lang="tr-TR" dirty="0" smtClean="0"/>
              <a:t>belirtilmiştir</a:t>
            </a:r>
            <a:r>
              <a:rPr lang="tr-TR" dirty="0"/>
              <a:t> </a:t>
            </a:r>
            <a:r>
              <a:rPr lang="tr-TR" sz="1900" dirty="0" smtClean="0"/>
              <a:t>(657 </a:t>
            </a:r>
            <a:r>
              <a:rPr lang="tr-TR" sz="1900" dirty="0"/>
              <a:t>Sayılı Kanunda yer alan “aylıktan kesme” cezası tanımlanırken, memurun, brüt aylığından 1/30-1/8 arasında kesinti yapılması ve “kademe ilerlemesinin durdurulması” cezası tanımlanırken, fiilin ağırlık derecesine göre memurun, bulunduğu kademede ilerlemesinin 1-3 yıl durdurulması </a:t>
            </a:r>
            <a:r>
              <a:rPr lang="tr-TR" sz="1900" dirty="0" smtClean="0"/>
              <a:t>gibi)</a:t>
            </a:r>
            <a:r>
              <a:rPr lang="tr-TR" dirty="0" smtClean="0"/>
              <a:t>. Daha </a:t>
            </a:r>
            <a:r>
              <a:rPr lang="tr-TR" dirty="0"/>
              <a:t>hafif olan cezaya karar verme ilkesinin bir yansıması olarak, bu şekilde bir disiplin cezasına karar verilirken, hukuksal bir gerekçe gösterilemediği takdirde söz konusu disiplin cezasının en alt düzeyinde olanına karar </a:t>
            </a:r>
            <a:r>
              <a:rPr lang="tr-TR" dirty="0" smtClean="0"/>
              <a:t>verilir.</a:t>
            </a:r>
          </a:p>
          <a:p>
            <a:pPr marL="0" indent="0">
              <a:buNone/>
            </a:pPr>
            <a:r>
              <a:rPr lang="tr-TR" dirty="0" smtClean="0"/>
              <a:t>Ayrıca, Kanunda «geçmiş </a:t>
            </a:r>
            <a:r>
              <a:rPr lang="tr-TR" dirty="0"/>
              <a:t>hizmetleri sırasındaki çalışmaları olumlu olan ve ödül veya başarı belgesi alan memurlar için </a:t>
            </a:r>
            <a:r>
              <a:rPr lang="tr-TR" dirty="0" smtClean="0"/>
              <a:t>verilecek cezalarda </a:t>
            </a:r>
            <a:r>
              <a:rPr lang="tr-TR" dirty="0"/>
              <a:t>bir derece hafif olanı </a:t>
            </a:r>
            <a:r>
              <a:rPr lang="tr-TR" dirty="0" smtClean="0"/>
              <a:t>uygulanabilir» hükmüne yer verilse de, </a:t>
            </a:r>
            <a:r>
              <a:rPr lang="tr-TR" dirty="0"/>
              <a:t>hukuksal bir gerekçe olmadığı takdirde </a:t>
            </a:r>
            <a:r>
              <a:rPr lang="tr-TR" dirty="0" smtClean="0"/>
              <a:t>bir derece hafif olan cezanın uygulanması, </a:t>
            </a:r>
            <a:r>
              <a:rPr lang="tr-TR" dirty="0"/>
              <a:t>daha hafif cezaya karar verme ilkesinin bir gereği olarak kabul edilmelidir</a:t>
            </a:r>
            <a:r>
              <a:rPr lang="tr-TR" dirty="0" smtClean="0"/>
              <a:t>.  </a:t>
            </a:r>
            <a:endParaRPr lang="tr-TR" dirty="0"/>
          </a:p>
        </p:txBody>
      </p:sp>
      <p:sp>
        <p:nvSpPr>
          <p:cNvPr id="4" name="3 Slayt Numarası Yer Tutucusu"/>
          <p:cNvSpPr>
            <a:spLocks noGrp="1"/>
          </p:cNvSpPr>
          <p:nvPr>
            <p:ph type="sldNum" sz="quarter" idx="15"/>
          </p:nvPr>
        </p:nvSpPr>
        <p:spPr/>
        <p:txBody>
          <a:bodyPr/>
          <a:lstStyle/>
          <a:p>
            <a:fld id="{B1DEFA8C-F947-479F-BE07-76B6B3F80BF1}" type="slidenum">
              <a:rPr lang="tr-TR" smtClean="0"/>
              <a:pPr/>
              <a:t>58</a:t>
            </a:fld>
            <a:endParaRPr lang="tr-TR"/>
          </a:p>
        </p:txBody>
      </p:sp>
      <p:sp>
        <p:nvSpPr>
          <p:cNvPr id="7" name="6 Metin kutusu"/>
          <p:cNvSpPr txBox="1"/>
          <p:nvPr/>
        </p:nvSpPr>
        <p:spPr>
          <a:xfrm>
            <a:off x="323528" y="214290"/>
            <a:ext cx="7776864" cy="584775"/>
          </a:xfrm>
          <a:prstGeom prst="rect">
            <a:avLst/>
          </a:prstGeom>
          <a:solidFill>
            <a:schemeClr val="accent4">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CEZALARI </a:t>
            </a:r>
            <a:r>
              <a:rPr lang="tr-TR" sz="1400" dirty="0" smtClean="0"/>
              <a:t>18</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254906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rgbClr val="BDFBC9"/>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sz="2800" b="1" dirty="0" smtClean="0">
                <a:solidFill>
                  <a:srgbClr val="F9076F"/>
                </a:solidFill>
              </a:rPr>
              <a:t>Disiplin Cezalarının İlkeleri-8</a:t>
            </a:r>
          </a:p>
          <a:p>
            <a:pPr marL="0" indent="0">
              <a:buNone/>
            </a:pPr>
            <a:r>
              <a:rPr lang="tr-TR" b="1" dirty="0">
                <a:solidFill>
                  <a:srgbClr val="0070C0"/>
                </a:solidFill>
              </a:rPr>
              <a:t>6. Gerekçe İlkesi: </a:t>
            </a:r>
            <a:endParaRPr lang="tr-TR" b="1" dirty="0" smtClean="0">
              <a:solidFill>
                <a:srgbClr val="0070C0"/>
              </a:solidFill>
            </a:endParaRPr>
          </a:p>
          <a:p>
            <a:pPr marL="0" indent="0">
              <a:buNone/>
            </a:pPr>
            <a:r>
              <a:rPr lang="tr-TR" dirty="0" smtClean="0"/>
              <a:t>Disiplin </a:t>
            </a:r>
            <a:r>
              <a:rPr lang="tr-TR" dirty="0"/>
              <a:t>cezası verme kararında, bu disiplin cezasının verilmesine yol açan hukuksal ve eylemsel nedenler açıklanmalıdır. Disiplin cezalarındaki gerekçe ilkesi, </a:t>
            </a:r>
            <a:r>
              <a:rPr lang="tr-TR" dirty="0" smtClean="0"/>
              <a:t>gizli </a:t>
            </a:r>
            <a:r>
              <a:rPr lang="tr-TR" dirty="0"/>
              <a:t>sebeplerle ve art niyetle disiplin cezası verilmesini engeller </a:t>
            </a:r>
            <a:r>
              <a:rPr lang="tr-TR" sz="1400" dirty="0"/>
              <a:t>(Gözler, 2003:680-681). </a:t>
            </a:r>
            <a:endParaRPr lang="tr-TR" sz="1400" dirty="0" smtClean="0"/>
          </a:p>
          <a:p>
            <a:pPr marL="0" indent="0">
              <a:buNone/>
            </a:pPr>
            <a:r>
              <a:rPr lang="tr-TR" dirty="0" smtClean="0"/>
              <a:t>Disiplin </a:t>
            </a:r>
            <a:r>
              <a:rPr lang="tr-TR" dirty="0"/>
              <a:t>cezalarının gerekçeli olarak tatbik edilmesi, memur veya kamu görevlisinin işlediği iddia edilen disiplin suçunun doğruluk kazandığının (ispat edildiğinin) bir göstergesidir.</a:t>
            </a:r>
          </a:p>
        </p:txBody>
      </p:sp>
      <p:sp>
        <p:nvSpPr>
          <p:cNvPr id="4" name="3 Slayt Numarası Yer Tutucusu"/>
          <p:cNvSpPr>
            <a:spLocks noGrp="1"/>
          </p:cNvSpPr>
          <p:nvPr>
            <p:ph type="sldNum" sz="quarter" idx="15"/>
          </p:nvPr>
        </p:nvSpPr>
        <p:spPr/>
        <p:txBody>
          <a:bodyPr/>
          <a:lstStyle/>
          <a:p>
            <a:fld id="{B1DEFA8C-F947-479F-BE07-76B6B3F80BF1}" type="slidenum">
              <a:rPr lang="tr-TR" smtClean="0"/>
              <a:pPr/>
              <a:t>59</a:t>
            </a:fld>
            <a:endParaRPr lang="tr-TR"/>
          </a:p>
        </p:txBody>
      </p:sp>
      <p:sp>
        <p:nvSpPr>
          <p:cNvPr id="7" name="6 Metin kutusu"/>
          <p:cNvSpPr txBox="1"/>
          <p:nvPr/>
        </p:nvSpPr>
        <p:spPr>
          <a:xfrm>
            <a:off x="323528" y="214290"/>
            <a:ext cx="7776864" cy="584775"/>
          </a:xfrm>
          <a:prstGeom prst="rect">
            <a:avLst/>
          </a:prstGeom>
          <a:solidFill>
            <a:schemeClr val="accent4">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CEZALARI </a:t>
            </a:r>
            <a:r>
              <a:rPr lang="tr-TR" sz="1400" dirty="0" smtClean="0"/>
              <a:t>19</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31075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80728"/>
            <a:ext cx="7743234" cy="5493224"/>
          </a:xfrm>
          <a:solidFill>
            <a:schemeClr val="accent1">
              <a:lumMod val="40000"/>
              <a:lumOff val="60000"/>
            </a:schemeClr>
          </a:solidFill>
        </p:spPr>
        <p:style>
          <a:lnRef idx="1">
            <a:schemeClr val="accent1"/>
          </a:lnRef>
          <a:fillRef idx="2">
            <a:schemeClr val="accent1"/>
          </a:fillRef>
          <a:effectRef idx="1">
            <a:schemeClr val="accent1"/>
          </a:effectRef>
          <a:fontRef idx="minor">
            <a:schemeClr val="dk1"/>
          </a:fontRef>
        </p:style>
        <p:txBody>
          <a:bodyPr>
            <a:normAutofit fontScale="85000" lnSpcReduction="20000"/>
          </a:bodyPr>
          <a:lstStyle/>
          <a:p>
            <a:pPr>
              <a:spcBef>
                <a:spcPct val="0"/>
              </a:spcBef>
              <a:spcAft>
                <a:spcPct val="30000"/>
              </a:spcAft>
              <a:buNone/>
            </a:pPr>
            <a:r>
              <a:rPr lang="tr-TR" sz="4000" dirty="0" smtClean="0">
                <a:solidFill>
                  <a:srgbClr val="FF0000"/>
                </a:solidFill>
                <a:effectLst>
                  <a:outerShdw blurRad="38100" dist="38100" dir="2700000" algn="tl">
                    <a:srgbClr val="C0C0C0"/>
                  </a:outerShdw>
                </a:effectLst>
              </a:rPr>
              <a:t>Disiplin suçu;</a:t>
            </a:r>
          </a:p>
          <a:p>
            <a:pPr>
              <a:spcBef>
                <a:spcPct val="0"/>
              </a:spcBef>
              <a:spcAft>
                <a:spcPct val="30000"/>
              </a:spcAft>
              <a:buNone/>
            </a:pPr>
            <a:r>
              <a:rPr lang="tr-TR" sz="4000" dirty="0">
                <a:solidFill>
                  <a:srgbClr val="FF0000"/>
                </a:solidFill>
                <a:effectLst>
                  <a:outerShdw blurRad="38100" dist="38100" dir="2700000" algn="tl">
                    <a:srgbClr val="C0C0C0"/>
                  </a:outerShdw>
                </a:effectLst>
              </a:rPr>
              <a:t>	</a:t>
            </a:r>
            <a:r>
              <a:rPr lang="tr-TR" sz="3600" dirty="0" smtClean="0">
                <a:solidFill>
                  <a:srgbClr val="7030A0"/>
                </a:solidFill>
              </a:rPr>
              <a:t>Memurun </a:t>
            </a:r>
            <a:r>
              <a:rPr lang="tr-TR" sz="3600" dirty="0">
                <a:solidFill>
                  <a:srgbClr val="7030A0"/>
                </a:solidFill>
              </a:rPr>
              <a:t>veya kamu görevlisinin göreviyle ilgili kusurlu </a:t>
            </a:r>
            <a:r>
              <a:rPr lang="tr-TR" sz="3600" dirty="0" smtClean="0">
                <a:solidFill>
                  <a:srgbClr val="7030A0"/>
                </a:solidFill>
              </a:rPr>
              <a:t>fiil veya halidir. </a:t>
            </a:r>
          </a:p>
          <a:p>
            <a:pPr>
              <a:spcBef>
                <a:spcPct val="0"/>
              </a:spcBef>
              <a:spcAft>
                <a:spcPct val="30000"/>
              </a:spcAft>
              <a:buNone/>
            </a:pPr>
            <a:r>
              <a:rPr lang="tr-TR" sz="3600" dirty="0"/>
              <a:t>	</a:t>
            </a:r>
            <a:r>
              <a:rPr lang="tr-TR" sz="3600" dirty="0" smtClean="0"/>
              <a:t>Memurluk </a:t>
            </a:r>
            <a:r>
              <a:rPr lang="tr-TR" sz="3600" dirty="0"/>
              <a:t>sıfatını ve görevini etkileyecek olumsuz </a:t>
            </a:r>
            <a:r>
              <a:rPr lang="tr-TR" sz="3600" dirty="0" smtClean="0"/>
              <a:t>davranışlar, emirlere </a:t>
            </a:r>
            <a:r>
              <a:rPr lang="tr-TR" sz="3600" dirty="0"/>
              <a:t>ve hizmetin gereklerine, dolayısıyla kurallara </a:t>
            </a:r>
            <a:r>
              <a:rPr lang="tr-TR" sz="3600" dirty="0" smtClean="0"/>
              <a:t>uymamaktır </a:t>
            </a:r>
            <a:r>
              <a:rPr lang="tr-TR" sz="2100" dirty="0" smtClean="0"/>
              <a:t>(Sorguç,1986:29). </a:t>
            </a:r>
            <a:endParaRPr lang="tr-TR" sz="2100" dirty="0"/>
          </a:p>
          <a:p>
            <a:pPr>
              <a:spcBef>
                <a:spcPct val="0"/>
              </a:spcBef>
              <a:spcAft>
                <a:spcPct val="30000"/>
              </a:spcAft>
              <a:buNone/>
            </a:pPr>
            <a:r>
              <a:rPr lang="tr-TR" sz="3600" dirty="0"/>
              <a:t>	</a:t>
            </a:r>
            <a:r>
              <a:rPr lang="tr-TR" sz="3600" dirty="0" smtClean="0">
                <a:solidFill>
                  <a:srgbClr val="0070C0"/>
                </a:solidFill>
              </a:rPr>
              <a:t>Devlet </a:t>
            </a:r>
            <a:r>
              <a:rPr lang="tr-TR" sz="3600" dirty="0">
                <a:solidFill>
                  <a:srgbClr val="0070C0"/>
                </a:solidFill>
              </a:rPr>
              <a:t>memuru veya kamu görevlisinin yasalarla öngörülen ödev ve sorumlulukları ihlal ederek sergilediği, kurumun iç düzenini bozucu davranışlardır </a:t>
            </a:r>
            <a:r>
              <a:rPr lang="tr-TR" sz="1900" dirty="0">
                <a:solidFill>
                  <a:srgbClr val="0070C0"/>
                </a:solidFill>
              </a:rPr>
              <a:t>(Günday, </a:t>
            </a:r>
            <a:r>
              <a:rPr lang="tr-TR" sz="1900" dirty="0" smtClean="0">
                <a:solidFill>
                  <a:srgbClr val="0070C0"/>
                </a:solidFill>
              </a:rPr>
              <a:t>2004:545</a:t>
            </a:r>
            <a:r>
              <a:rPr lang="tr-TR" sz="1900" dirty="0">
                <a:solidFill>
                  <a:srgbClr val="0070C0"/>
                </a:solidFill>
              </a:rPr>
              <a:t>). </a:t>
            </a:r>
          </a:p>
          <a:p>
            <a:pPr algn="ctr">
              <a:buNone/>
            </a:pPr>
            <a:endParaRPr lang="tr-TR" sz="4000" dirty="0" smtClean="0">
              <a:latin typeface="Arial" pitchFamily="34" charset="0"/>
              <a:cs typeface="Arial" pitchFamily="34" charset="0"/>
            </a:endParaRPr>
          </a:p>
          <a:p>
            <a:pPr>
              <a:buNone/>
            </a:pPr>
            <a:endParaRPr lang="tr-TR" dirty="0"/>
          </a:p>
        </p:txBody>
      </p:sp>
      <p:sp>
        <p:nvSpPr>
          <p:cNvPr id="4" name="3 Slayt Numarası Yer Tutucusu"/>
          <p:cNvSpPr>
            <a:spLocks noGrp="1"/>
          </p:cNvSpPr>
          <p:nvPr>
            <p:ph type="sldNum" sz="quarter" idx="15"/>
          </p:nvPr>
        </p:nvSpPr>
        <p:spPr/>
        <p:txBody>
          <a:bodyPr/>
          <a:lstStyle/>
          <a:p>
            <a:fld id="{B1DEFA8C-F947-479F-BE07-76B6B3F80BF1}" type="slidenum">
              <a:rPr lang="tr-TR" smtClean="0"/>
              <a:pPr/>
              <a:t>6</a:t>
            </a:fld>
            <a:endParaRPr lang="tr-TR"/>
          </a:p>
        </p:txBody>
      </p:sp>
      <p:sp>
        <p:nvSpPr>
          <p:cNvPr id="7" name="6 Metin kutusu"/>
          <p:cNvSpPr txBox="1"/>
          <p:nvPr/>
        </p:nvSpPr>
        <p:spPr>
          <a:xfrm>
            <a:off x="323528" y="214290"/>
            <a:ext cx="7848872" cy="584775"/>
          </a:xfrm>
          <a:prstGeom prst="rect">
            <a:avLst/>
          </a:prstGeom>
          <a:solidFill>
            <a:schemeClr val="accent1">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TEMEL KAVRAMLAR ve TANIMLAR </a:t>
            </a:r>
            <a:r>
              <a:rPr lang="tr-TR" sz="1400" dirty="0" smtClean="0"/>
              <a:t>3</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516883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rgbClr val="BDFBC9"/>
          </a:solidFill>
        </p:spPr>
        <p:style>
          <a:lnRef idx="1">
            <a:schemeClr val="accent1"/>
          </a:lnRef>
          <a:fillRef idx="2">
            <a:schemeClr val="accent1"/>
          </a:fillRef>
          <a:effectRef idx="1">
            <a:schemeClr val="accent1"/>
          </a:effectRef>
          <a:fontRef idx="minor">
            <a:schemeClr val="dk1"/>
          </a:fontRef>
        </p:style>
        <p:txBody>
          <a:bodyPr>
            <a:normAutofit fontScale="92500" lnSpcReduction="20000"/>
          </a:bodyPr>
          <a:lstStyle/>
          <a:p>
            <a:pPr marL="0" indent="0">
              <a:buNone/>
            </a:pPr>
            <a:r>
              <a:rPr lang="tr-TR" sz="2800" b="1" dirty="0" smtClean="0">
                <a:solidFill>
                  <a:srgbClr val="F9076F"/>
                </a:solidFill>
              </a:rPr>
              <a:t>Disiplin Cezalarının İlkeleri-9</a:t>
            </a:r>
          </a:p>
          <a:p>
            <a:pPr marL="0" indent="0">
              <a:buNone/>
            </a:pPr>
            <a:r>
              <a:rPr lang="tr-TR" sz="2200" b="1" dirty="0">
                <a:solidFill>
                  <a:srgbClr val="0070C0"/>
                </a:solidFill>
              </a:rPr>
              <a:t>7. Kılık Değiştirmiş Disiplin Cezası Verilmemesi İlkesi:</a:t>
            </a:r>
            <a:r>
              <a:rPr lang="tr-TR" sz="2200" dirty="0">
                <a:solidFill>
                  <a:srgbClr val="0070C0"/>
                </a:solidFill>
              </a:rPr>
              <a:t> </a:t>
            </a:r>
            <a:endParaRPr lang="tr-TR" sz="2200" dirty="0" smtClean="0">
              <a:solidFill>
                <a:srgbClr val="0070C0"/>
              </a:solidFill>
            </a:endParaRPr>
          </a:p>
          <a:p>
            <a:pPr marL="0" indent="0">
              <a:buNone/>
            </a:pPr>
            <a:r>
              <a:rPr lang="tr-TR" dirty="0" smtClean="0"/>
              <a:t>Kılık </a:t>
            </a:r>
            <a:r>
              <a:rPr lang="tr-TR" dirty="0"/>
              <a:t>değiştirilmiş ceza; bir memur veya kamu görevlisinin kusuru olmadığı halde, idare tarafından cezalandırılmak istenmesi üzerine, kadrosunun kaldırılması veya görev yerinin değiştirilmesi gibi yaptırımların uygulanmasıdır. </a:t>
            </a:r>
            <a:endParaRPr lang="tr-TR" dirty="0" smtClean="0"/>
          </a:p>
          <a:p>
            <a:pPr marL="0" indent="0">
              <a:buNone/>
            </a:pPr>
            <a:r>
              <a:rPr lang="tr-TR" dirty="0" smtClean="0"/>
              <a:t>Bu </a:t>
            </a:r>
            <a:r>
              <a:rPr lang="tr-TR" dirty="0"/>
              <a:t>tür uygulamalar kanunda öngörülmüş bir disiplin müeyyidesi olmamakla birlikte, idare bu işlemi hizmetin gereğine göre değil, ilgili memur veya kamu görevlisini cezalandırmak amacıyla yaptığı için bu tür uygulamalar kılık değiştirmiş disiplin cezası </a:t>
            </a:r>
            <a:r>
              <a:rPr lang="tr-TR" dirty="0" smtClean="0"/>
              <a:t>olarak nitelendirilmektedir.</a:t>
            </a:r>
          </a:p>
          <a:p>
            <a:pPr marL="0" indent="0">
              <a:buNone/>
            </a:pPr>
            <a:r>
              <a:rPr lang="tr-TR" dirty="0" smtClean="0"/>
              <a:t>Bu tür işlemler </a:t>
            </a:r>
            <a:r>
              <a:rPr lang="tr-TR" dirty="0"/>
              <a:t>kanunla ön görülmediği için, disiplin cezalarının kanuniliği ilkesine ve dolayısıyla da hukuka aykırıdır. Ayrıca, bu tür işlemler amaç yönünden de sakattır ve kamu hizmetinin düzenli ve sürekli yürütülmesine engel teşkil eder.  </a:t>
            </a:r>
          </a:p>
        </p:txBody>
      </p:sp>
      <p:sp>
        <p:nvSpPr>
          <p:cNvPr id="4" name="3 Slayt Numarası Yer Tutucusu"/>
          <p:cNvSpPr>
            <a:spLocks noGrp="1"/>
          </p:cNvSpPr>
          <p:nvPr>
            <p:ph type="sldNum" sz="quarter" idx="15"/>
          </p:nvPr>
        </p:nvSpPr>
        <p:spPr/>
        <p:txBody>
          <a:bodyPr/>
          <a:lstStyle/>
          <a:p>
            <a:fld id="{B1DEFA8C-F947-479F-BE07-76B6B3F80BF1}" type="slidenum">
              <a:rPr lang="tr-TR" smtClean="0"/>
              <a:pPr/>
              <a:t>60</a:t>
            </a:fld>
            <a:endParaRPr lang="tr-TR"/>
          </a:p>
        </p:txBody>
      </p:sp>
      <p:sp>
        <p:nvSpPr>
          <p:cNvPr id="7" name="6 Metin kutusu"/>
          <p:cNvSpPr txBox="1"/>
          <p:nvPr/>
        </p:nvSpPr>
        <p:spPr>
          <a:xfrm>
            <a:off x="323528" y="214290"/>
            <a:ext cx="7776864" cy="584775"/>
          </a:xfrm>
          <a:prstGeom prst="rect">
            <a:avLst/>
          </a:prstGeom>
          <a:solidFill>
            <a:schemeClr val="accent4">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CEZALARI </a:t>
            </a:r>
            <a:r>
              <a:rPr lang="tr-TR" sz="1400" dirty="0" smtClean="0"/>
              <a:t>20</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115132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rgbClr val="BDFBC9"/>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sz="2800" b="1" dirty="0" smtClean="0">
                <a:solidFill>
                  <a:srgbClr val="F9076F"/>
                </a:solidFill>
              </a:rPr>
              <a:t>Disiplin Cezalarının İlkeleri-10</a:t>
            </a:r>
          </a:p>
          <a:p>
            <a:pPr marL="0" indent="0">
              <a:buNone/>
            </a:pPr>
            <a:r>
              <a:rPr lang="tr-TR" b="1" dirty="0">
                <a:solidFill>
                  <a:srgbClr val="0070C0"/>
                </a:solidFill>
              </a:rPr>
              <a:t>8. Savunma Hakkı Tanınması </a:t>
            </a:r>
            <a:r>
              <a:rPr lang="tr-TR" b="1" dirty="0" smtClean="0">
                <a:solidFill>
                  <a:srgbClr val="0070C0"/>
                </a:solidFill>
              </a:rPr>
              <a:t>İlkesi-1: </a:t>
            </a:r>
          </a:p>
          <a:p>
            <a:pPr marL="0" indent="0">
              <a:buNone/>
            </a:pPr>
            <a:r>
              <a:rPr lang="tr-TR" sz="2000" dirty="0" smtClean="0"/>
              <a:t>Savunma</a:t>
            </a:r>
            <a:r>
              <a:rPr lang="tr-TR" sz="2000" dirty="0"/>
              <a:t>, gücünü anayasadan alan bir haktır ve Anayasa ve yasalarla güvence altına alınmıştır. </a:t>
            </a:r>
            <a:endParaRPr lang="tr-TR" sz="2000" dirty="0" smtClean="0"/>
          </a:p>
          <a:p>
            <a:pPr marL="0" indent="0">
              <a:buNone/>
            </a:pPr>
            <a:r>
              <a:rPr lang="tr-TR" sz="2000" dirty="0" smtClean="0"/>
              <a:t>Herkes</a:t>
            </a:r>
            <a:r>
              <a:rPr lang="tr-TR" sz="2000" dirty="0"/>
              <a:t>, meşru vasıta ve yollardan faydalanmak suretiyle yargı mercileri önünde davacı veya davalı olarak iddia ve savunma ile adil yargılanma hakkına </a:t>
            </a:r>
            <a:r>
              <a:rPr lang="tr-TR" sz="2000" dirty="0" smtClean="0"/>
              <a:t>sahiptir</a:t>
            </a:r>
            <a:r>
              <a:rPr lang="tr-TR" sz="2000" dirty="0"/>
              <a:t> </a:t>
            </a:r>
            <a:r>
              <a:rPr lang="tr-TR" sz="1400" dirty="0" smtClean="0"/>
              <a:t>(2709 </a:t>
            </a:r>
            <a:r>
              <a:rPr lang="tr-TR" sz="1400" dirty="0"/>
              <a:t>S.K./Md.36</a:t>
            </a:r>
            <a:r>
              <a:rPr lang="tr-TR" sz="1400" dirty="0" smtClean="0"/>
              <a:t>).</a:t>
            </a:r>
          </a:p>
          <a:p>
            <a:pPr marL="0" indent="0">
              <a:buNone/>
            </a:pPr>
            <a:r>
              <a:rPr lang="tr-TR" sz="2000" dirty="0" smtClean="0"/>
              <a:t>Memurlar </a:t>
            </a:r>
            <a:r>
              <a:rPr lang="tr-TR" sz="2000" dirty="0"/>
              <a:t>ve diğer kamu görevlileri ile kamu kurumu niteliğindeki meslek kuruluşları ve bunların üst kuruluşları mensuplarına savunma hakkı tanınmadıkça disiplin cezası </a:t>
            </a:r>
            <a:r>
              <a:rPr lang="tr-TR" sz="2000" dirty="0" smtClean="0"/>
              <a:t>verilemez </a:t>
            </a:r>
            <a:r>
              <a:rPr lang="tr-TR" sz="1400" dirty="0"/>
              <a:t>(2709 S.K./Md.129</a:t>
            </a:r>
            <a:r>
              <a:rPr lang="tr-TR" sz="1400" dirty="0" smtClean="0"/>
              <a:t>).</a:t>
            </a:r>
          </a:p>
          <a:p>
            <a:pPr marL="0" indent="0">
              <a:buNone/>
            </a:pPr>
            <a:r>
              <a:rPr lang="tr-TR" sz="2000" dirty="0" smtClean="0"/>
              <a:t>Devlet </a:t>
            </a:r>
            <a:r>
              <a:rPr lang="tr-TR" sz="2000" dirty="0"/>
              <a:t>memuru hakkında savunması alınmadan disiplin cezası </a:t>
            </a:r>
            <a:r>
              <a:rPr lang="tr-TR" sz="2000" dirty="0" smtClean="0"/>
              <a:t>verilemez </a:t>
            </a:r>
            <a:r>
              <a:rPr lang="tr-TR" sz="1400" dirty="0" smtClean="0"/>
              <a:t>(657 </a:t>
            </a:r>
            <a:r>
              <a:rPr lang="tr-TR" sz="1400" dirty="0"/>
              <a:t>S.K./Md.130</a:t>
            </a:r>
            <a:r>
              <a:rPr lang="tr-TR" sz="1400" dirty="0" smtClean="0"/>
              <a:t>).</a:t>
            </a:r>
            <a:endParaRPr lang="tr-TR" sz="1400" dirty="0"/>
          </a:p>
        </p:txBody>
      </p:sp>
      <p:sp>
        <p:nvSpPr>
          <p:cNvPr id="4" name="3 Slayt Numarası Yer Tutucusu"/>
          <p:cNvSpPr>
            <a:spLocks noGrp="1"/>
          </p:cNvSpPr>
          <p:nvPr>
            <p:ph type="sldNum" sz="quarter" idx="15"/>
          </p:nvPr>
        </p:nvSpPr>
        <p:spPr/>
        <p:txBody>
          <a:bodyPr/>
          <a:lstStyle/>
          <a:p>
            <a:fld id="{B1DEFA8C-F947-479F-BE07-76B6B3F80BF1}" type="slidenum">
              <a:rPr lang="tr-TR" smtClean="0"/>
              <a:pPr/>
              <a:t>61</a:t>
            </a:fld>
            <a:endParaRPr lang="tr-TR"/>
          </a:p>
        </p:txBody>
      </p:sp>
      <p:sp>
        <p:nvSpPr>
          <p:cNvPr id="7" name="6 Metin kutusu"/>
          <p:cNvSpPr txBox="1"/>
          <p:nvPr/>
        </p:nvSpPr>
        <p:spPr>
          <a:xfrm>
            <a:off x="323528" y="214290"/>
            <a:ext cx="7776864" cy="584775"/>
          </a:xfrm>
          <a:prstGeom prst="rect">
            <a:avLst/>
          </a:prstGeom>
          <a:solidFill>
            <a:schemeClr val="accent4">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CEZALARI </a:t>
            </a:r>
            <a:r>
              <a:rPr lang="tr-TR" sz="1400" dirty="0" smtClean="0"/>
              <a:t>21</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3144678"/>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rgbClr val="BDFBC9"/>
          </a:solidFill>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pPr marL="0" indent="0">
              <a:buNone/>
            </a:pPr>
            <a:r>
              <a:rPr lang="tr-TR" sz="2800" b="1" dirty="0" smtClean="0">
                <a:solidFill>
                  <a:srgbClr val="F9076F"/>
                </a:solidFill>
              </a:rPr>
              <a:t>Disiplin Cezalarının İlkeleri-11</a:t>
            </a:r>
          </a:p>
          <a:p>
            <a:pPr marL="0" indent="0">
              <a:buNone/>
            </a:pPr>
            <a:r>
              <a:rPr lang="tr-TR" sz="2200" b="1" dirty="0">
                <a:solidFill>
                  <a:srgbClr val="0070C0"/>
                </a:solidFill>
              </a:rPr>
              <a:t>8. Savunma Hakkı Tanınması </a:t>
            </a:r>
            <a:r>
              <a:rPr lang="tr-TR" sz="2200" b="1" dirty="0" smtClean="0">
                <a:solidFill>
                  <a:srgbClr val="0070C0"/>
                </a:solidFill>
              </a:rPr>
              <a:t>İlkesi-2: </a:t>
            </a:r>
          </a:p>
          <a:p>
            <a:pPr marL="0" indent="0">
              <a:buNone/>
            </a:pPr>
            <a:r>
              <a:rPr lang="tr-TR" sz="2200" dirty="0" smtClean="0"/>
              <a:t>Soruşturmayı </a:t>
            </a:r>
            <a:r>
              <a:rPr lang="tr-TR" sz="2200" dirty="0"/>
              <a:t>yapanın veya yetkili disiplin kurulunun 7 günden az olmamak üzere verdiği süre içinde veya belirtilen bir tarihte savunmasını yapmayan memur, savunma hakkından vazgeçmiş sayılır</a:t>
            </a:r>
            <a:r>
              <a:rPr lang="tr-TR" sz="2000" dirty="0"/>
              <a:t> </a:t>
            </a:r>
            <a:r>
              <a:rPr lang="tr-TR" sz="1500" dirty="0"/>
              <a:t>(657 S.K./Md.130). </a:t>
            </a:r>
            <a:endParaRPr lang="tr-TR" sz="1500" dirty="0" smtClean="0"/>
          </a:p>
          <a:p>
            <a:pPr marL="0" indent="0">
              <a:buNone/>
            </a:pPr>
            <a:r>
              <a:rPr lang="tr-TR" sz="2200" dirty="0" smtClean="0"/>
              <a:t>Savunma </a:t>
            </a:r>
            <a:r>
              <a:rPr lang="tr-TR" sz="2200" dirty="0"/>
              <a:t>isteme veya alma, disiplin amiri ve kurullarına ait bir yetkidir. </a:t>
            </a:r>
            <a:endParaRPr lang="tr-TR" sz="2200" dirty="0" smtClean="0"/>
          </a:p>
          <a:p>
            <a:pPr marL="0" indent="0">
              <a:buNone/>
            </a:pPr>
            <a:r>
              <a:rPr lang="tr-TR" sz="1600" dirty="0" smtClean="0"/>
              <a:t>Danıştay </a:t>
            </a:r>
            <a:r>
              <a:rPr lang="tr-TR" sz="1600" dirty="0"/>
              <a:t>Onuncu Dairesinin, “Müfettişler ya da soruşturmacılar (muhakkikler) tarafından soruşturma sırasında alınan savunma, soruşturmaya ilişkin konuya açıklık getirmeye yönelik olduğu için </a:t>
            </a:r>
            <a:r>
              <a:rPr lang="tr-TR" sz="1600" dirty="0" err="1"/>
              <a:t>DMK’nın</a:t>
            </a:r>
            <a:r>
              <a:rPr lang="tr-TR" sz="1600" dirty="0"/>
              <a:t> 130’uncu maddesinde öngörülen savunma sayılması olanaklı değildir. Çünkü yukarıda anılan kişilerin disiplin cezası verme yetkileri yoktur. </a:t>
            </a:r>
            <a:r>
              <a:rPr lang="tr-TR" sz="1600" dirty="0" err="1"/>
              <a:t>DMK’nın</a:t>
            </a:r>
            <a:r>
              <a:rPr lang="tr-TR" sz="1600" dirty="0"/>
              <a:t> soruşturmayı yapan deyiminden, disiplin cezası vermeye yetkili üst (amir) ya da Yüksek Disiplin Kurulu anlaşılmalıdır” ve “Dosyada mevcut belgelerin incelenmesinden disiplin kovuşturması sırasında gerek soruşturmacı gerekse disiplin cezasını vermeye yetkili disiplin kurulunca davacının yedi günden az olmamak üzere verilmek suretiyle yazılı savunmasının alınması yoluna gidilmediği anlaşılmaktadır. Açıklanan nedenle, davacı hakkında yasaya aykırı olarak verilmiş bulunan disiplin cezasına ilişkin kararın iptaline” şeklindeki kararları, savunma alınmadan verilen disiplin cezalarının biçim kuralına aykırılık teşkil ettiğini ortaya koymaktadır</a:t>
            </a:r>
            <a:r>
              <a:rPr lang="tr-TR" sz="1600" dirty="0" smtClean="0"/>
              <a:t>.</a:t>
            </a:r>
            <a:endParaRPr lang="tr-TR" sz="1600" dirty="0"/>
          </a:p>
        </p:txBody>
      </p:sp>
      <p:sp>
        <p:nvSpPr>
          <p:cNvPr id="4" name="3 Slayt Numarası Yer Tutucusu"/>
          <p:cNvSpPr>
            <a:spLocks noGrp="1"/>
          </p:cNvSpPr>
          <p:nvPr>
            <p:ph type="sldNum" sz="quarter" idx="15"/>
          </p:nvPr>
        </p:nvSpPr>
        <p:spPr/>
        <p:txBody>
          <a:bodyPr/>
          <a:lstStyle/>
          <a:p>
            <a:fld id="{B1DEFA8C-F947-479F-BE07-76B6B3F80BF1}" type="slidenum">
              <a:rPr lang="tr-TR" smtClean="0"/>
              <a:pPr/>
              <a:t>62</a:t>
            </a:fld>
            <a:endParaRPr lang="tr-TR"/>
          </a:p>
        </p:txBody>
      </p:sp>
      <p:sp>
        <p:nvSpPr>
          <p:cNvPr id="7" name="6 Metin kutusu"/>
          <p:cNvSpPr txBox="1"/>
          <p:nvPr/>
        </p:nvSpPr>
        <p:spPr>
          <a:xfrm>
            <a:off x="323528" y="214290"/>
            <a:ext cx="7776864" cy="584775"/>
          </a:xfrm>
          <a:prstGeom prst="rect">
            <a:avLst/>
          </a:prstGeom>
          <a:solidFill>
            <a:schemeClr val="accent4">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CEZALARI </a:t>
            </a:r>
            <a:r>
              <a:rPr lang="tr-TR" sz="1400" dirty="0" smtClean="0"/>
              <a:t>22</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985376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rgbClr val="BDFBC9"/>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sz="2800" b="1" dirty="0" smtClean="0">
                <a:solidFill>
                  <a:srgbClr val="F9076F"/>
                </a:solidFill>
              </a:rPr>
              <a:t>Disiplin Cezalarının İlkeleri-12</a:t>
            </a:r>
          </a:p>
          <a:p>
            <a:pPr marL="0" indent="0">
              <a:buNone/>
            </a:pPr>
            <a:r>
              <a:rPr lang="tr-TR" sz="2000" b="1" dirty="0">
                <a:solidFill>
                  <a:srgbClr val="0070C0"/>
                </a:solidFill>
              </a:rPr>
              <a:t>9. Yargı Denetimine Açık Olması İlkesi: </a:t>
            </a:r>
            <a:endParaRPr lang="tr-TR" sz="2000" b="1" dirty="0" smtClean="0">
              <a:solidFill>
                <a:srgbClr val="0070C0"/>
              </a:solidFill>
            </a:endParaRPr>
          </a:p>
          <a:p>
            <a:pPr marL="0" indent="0">
              <a:buNone/>
            </a:pPr>
            <a:r>
              <a:rPr lang="tr-TR" dirty="0" smtClean="0"/>
              <a:t>İdarenin </a:t>
            </a:r>
            <a:r>
              <a:rPr lang="tr-TR" dirty="0"/>
              <a:t>her türlü eylem ve işlemlerine karşı yargı yolu </a:t>
            </a:r>
            <a:r>
              <a:rPr lang="tr-TR" dirty="0" smtClean="0"/>
              <a:t>açıktır ve disiplin </a:t>
            </a:r>
            <a:r>
              <a:rPr lang="tr-TR" dirty="0"/>
              <a:t>kararları yargı denetimi dışında bırakılamaz </a:t>
            </a:r>
            <a:r>
              <a:rPr lang="tr-TR" sz="1400" dirty="0"/>
              <a:t>(2709 S.K./Md.125,129). </a:t>
            </a:r>
            <a:endParaRPr lang="tr-TR" sz="1400" dirty="0" smtClean="0"/>
          </a:p>
          <a:p>
            <a:pPr marL="0" indent="0">
              <a:buNone/>
            </a:pPr>
            <a:r>
              <a:rPr lang="tr-TR" sz="2200" dirty="0" smtClean="0"/>
              <a:t>Hukuka </a:t>
            </a:r>
            <a:r>
              <a:rPr lang="tr-TR" sz="2200" dirty="0"/>
              <a:t>uygunluk yönünden disiplin cezalarının idari itiraza konu yapılması ve yargı denetimine tabi tutulması, idari yanılma ve keyfilik gibi kamu yararını zedeleyecek ve hizmetin düzenli yürütülmesini aksatacak tutumları önlemede etkili bir sonuç sağlar. Böylelikle disiplin hukuku alanı, idarenin amaç saptırmasına karşı daha korunaklı bir yapı kazanmış olur </a:t>
            </a:r>
            <a:r>
              <a:rPr lang="tr-TR" sz="1400" dirty="0"/>
              <a:t>(Bulut, 2009: 39</a:t>
            </a:r>
            <a:r>
              <a:rPr lang="tr-TR" sz="1400" dirty="0" smtClean="0"/>
              <a:t>).</a:t>
            </a:r>
            <a:endParaRPr lang="tr-TR" sz="1400" dirty="0"/>
          </a:p>
        </p:txBody>
      </p:sp>
      <p:sp>
        <p:nvSpPr>
          <p:cNvPr id="4" name="3 Slayt Numarası Yer Tutucusu"/>
          <p:cNvSpPr>
            <a:spLocks noGrp="1"/>
          </p:cNvSpPr>
          <p:nvPr>
            <p:ph type="sldNum" sz="quarter" idx="15"/>
          </p:nvPr>
        </p:nvSpPr>
        <p:spPr/>
        <p:txBody>
          <a:bodyPr/>
          <a:lstStyle/>
          <a:p>
            <a:fld id="{B1DEFA8C-F947-479F-BE07-76B6B3F80BF1}" type="slidenum">
              <a:rPr lang="tr-TR" smtClean="0"/>
              <a:pPr/>
              <a:t>63</a:t>
            </a:fld>
            <a:endParaRPr lang="tr-TR"/>
          </a:p>
        </p:txBody>
      </p:sp>
      <p:sp>
        <p:nvSpPr>
          <p:cNvPr id="7" name="6 Metin kutusu"/>
          <p:cNvSpPr txBox="1"/>
          <p:nvPr/>
        </p:nvSpPr>
        <p:spPr>
          <a:xfrm>
            <a:off x="323528" y="214290"/>
            <a:ext cx="7776864" cy="584775"/>
          </a:xfrm>
          <a:prstGeom prst="rect">
            <a:avLst/>
          </a:prstGeom>
          <a:solidFill>
            <a:schemeClr val="accent4">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CEZALARI </a:t>
            </a:r>
            <a:r>
              <a:rPr lang="tr-TR" sz="1400" dirty="0" smtClean="0"/>
              <a:t>23</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196576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rgbClr val="BDFBC9"/>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spcAft>
                <a:spcPts val="600"/>
              </a:spcAft>
              <a:buNone/>
            </a:pPr>
            <a:r>
              <a:rPr lang="tr-TR" b="1" dirty="0" smtClean="0">
                <a:solidFill>
                  <a:srgbClr val="E10563"/>
                </a:solidFill>
              </a:rPr>
              <a:t>Disiplin </a:t>
            </a:r>
            <a:r>
              <a:rPr lang="tr-TR" b="1" dirty="0">
                <a:solidFill>
                  <a:srgbClr val="E10563"/>
                </a:solidFill>
              </a:rPr>
              <a:t>Cezalarını Vermeye Yetkili </a:t>
            </a:r>
            <a:r>
              <a:rPr lang="tr-TR" b="1" dirty="0" smtClean="0">
                <a:solidFill>
                  <a:srgbClr val="E10563"/>
                </a:solidFill>
              </a:rPr>
              <a:t>Merciler-1</a:t>
            </a:r>
            <a:endParaRPr lang="tr-TR" dirty="0">
              <a:solidFill>
                <a:srgbClr val="E10563"/>
              </a:solidFill>
            </a:endParaRPr>
          </a:p>
          <a:p>
            <a:pPr>
              <a:spcAft>
                <a:spcPts val="600"/>
              </a:spcAft>
            </a:pPr>
            <a:r>
              <a:rPr lang="tr-TR" sz="2800" dirty="0" smtClean="0"/>
              <a:t>Disiplin </a:t>
            </a:r>
            <a:r>
              <a:rPr lang="tr-TR" sz="2800" dirty="0"/>
              <a:t>yetkisi hiyerarşi dâhilinde bir yetki olduğu için disiplin cezası verme yetkisi de hiyerarşi yetkisine haiz olan makama aittir </a:t>
            </a:r>
            <a:r>
              <a:rPr lang="tr-TR" sz="1500" dirty="0"/>
              <a:t>(Gözler, 2003:694). </a:t>
            </a:r>
            <a:endParaRPr lang="tr-TR" sz="1500" dirty="0" smtClean="0"/>
          </a:p>
          <a:p>
            <a:pPr>
              <a:spcAft>
                <a:spcPts val="600"/>
              </a:spcAft>
            </a:pPr>
            <a:r>
              <a:rPr lang="tr-TR" sz="2800" dirty="0" smtClean="0">
                <a:solidFill>
                  <a:srgbClr val="0070C0"/>
                </a:solidFill>
              </a:rPr>
              <a:t>Ancak </a:t>
            </a:r>
            <a:r>
              <a:rPr lang="tr-TR" sz="2800" dirty="0">
                <a:solidFill>
                  <a:srgbClr val="0070C0"/>
                </a:solidFill>
              </a:rPr>
              <a:t>yasa koyucu, disiplin cezası vermeye yetkili makamları disiplin amirleri ve disiplin kurulları olarak ikiye </a:t>
            </a:r>
            <a:r>
              <a:rPr lang="tr-TR" sz="2800" dirty="0" smtClean="0">
                <a:solidFill>
                  <a:srgbClr val="0070C0"/>
                </a:solidFill>
              </a:rPr>
              <a:t>ayırmıştır.</a:t>
            </a:r>
          </a:p>
        </p:txBody>
      </p:sp>
      <p:sp>
        <p:nvSpPr>
          <p:cNvPr id="4" name="3 Slayt Numarası Yer Tutucusu"/>
          <p:cNvSpPr>
            <a:spLocks noGrp="1"/>
          </p:cNvSpPr>
          <p:nvPr>
            <p:ph type="sldNum" sz="quarter" idx="15"/>
          </p:nvPr>
        </p:nvSpPr>
        <p:spPr/>
        <p:txBody>
          <a:bodyPr/>
          <a:lstStyle/>
          <a:p>
            <a:fld id="{B1DEFA8C-F947-479F-BE07-76B6B3F80BF1}" type="slidenum">
              <a:rPr lang="tr-TR" smtClean="0"/>
              <a:pPr/>
              <a:t>64</a:t>
            </a:fld>
            <a:endParaRPr lang="tr-TR"/>
          </a:p>
        </p:txBody>
      </p:sp>
      <p:sp>
        <p:nvSpPr>
          <p:cNvPr id="7" name="6 Metin kutusu"/>
          <p:cNvSpPr txBox="1"/>
          <p:nvPr/>
        </p:nvSpPr>
        <p:spPr>
          <a:xfrm>
            <a:off x="323528" y="214290"/>
            <a:ext cx="7776864" cy="584775"/>
          </a:xfrm>
          <a:prstGeom prst="rect">
            <a:avLst/>
          </a:prstGeom>
          <a:solidFill>
            <a:schemeClr val="accent4">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CEZALARI </a:t>
            </a:r>
            <a:r>
              <a:rPr lang="tr-TR" sz="1400" dirty="0" smtClean="0"/>
              <a:t>24</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44779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rgbClr val="BDFBC9"/>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spcAft>
                <a:spcPts val="600"/>
              </a:spcAft>
              <a:buNone/>
            </a:pPr>
            <a:r>
              <a:rPr lang="tr-TR" b="1" dirty="0" smtClean="0">
                <a:solidFill>
                  <a:srgbClr val="E10563"/>
                </a:solidFill>
              </a:rPr>
              <a:t>Disiplin </a:t>
            </a:r>
            <a:r>
              <a:rPr lang="tr-TR" b="1" dirty="0">
                <a:solidFill>
                  <a:srgbClr val="E10563"/>
                </a:solidFill>
              </a:rPr>
              <a:t>Cezalarını Vermeye Yetkili </a:t>
            </a:r>
            <a:r>
              <a:rPr lang="tr-TR" b="1" dirty="0" smtClean="0">
                <a:solidFill>
                  <a:srgbClr val="E10563"/>
                </a:solidFill>
              </a:rPr>
              <a:t>Merciler-2</a:t>
            </a:r>
            <a:endParaRPr lang="tr-TR" dirty="0">
              <a:solidFill>
                <a:srgbClr val="E10563"/>
              </a:solidFill>
            </a:endParaRPr>
          </a:p>
          <a:p>
            <a:pPr>
              <a:spcAft>
                <a:spcPts val="600"/>
              </a:spcAft>
            </a:pPr>
            <a:r>
              <a:rPr lang="tr-TR" sz="2800" dirty="0" smtClean="0"/>
              <a:t>Disiplin </a:t>
            </a:r>
            <a:r>
              <a:rPr lang="tr-TR" sz="2800" dirty="0"/>
              <a:t>amirleri; kurumların kuruluş ve görev özellikleri dikkate alınarak Devlet Personel Başkanlığı'nın görüşüne dayanılarak özel yönetmeliklerinde tayin ve tespit edilecek amirlerdir </a:t>
            </a:r>
            <a:r>
              <a:rPr lang="tr-TR" sz="1400" dirty="0"/>
              <a:t>(657 S.K./Md.124</a:t>
            </a:r>
            <a:r>
              <a:rPr lang="tr-TR" sz="1400" dirty="0" smtClean="0"/>
              <a:t>).</a:t>
            </a:r>
          </a:p>
        </p:txBody>
      </p:sp>
      <p:sp>
        <p:nvSpPr>
          <p:cNvPr id="4" name="3 Slayt Numarası Yer Tutucusu"/>
          <p:cNvSpPr>
            <a:spLocks noGrp="1"/>
          </p:cNvSpPr>
          <p:nvPr>
            <p:ph type="sldNum" sz="quarter" idx="15"/>
          </p:nvPr>
        </p:nvSpPr>
        <p:spPr/>
        <p:txBody>
          <a:bodyPr/>
          <a:lstStyle/>
          <a:p>
            <a:fld id="{B1DEFA8C-F947-479F-BE07-76B6B3F80BF1}" type="slidenum">
              <a:rPr lang="tr-TR" smtClean="0"/>
              <a:pPr/>
              <a:t>65</a:t>
            </a:fld>
            <a:endParaRPr lang="tr-TR"/>
          </a:p>
        </p:txBody>
      </p:sp>
      <p:sp>
        <p:nvSpPr>
          <p:cNvPr id="7" name="6 Metin kutusu"/>
          <p:cNvSpPr txBox="1"/>
          <p:nvPr/>
        </p:nvSpPr>
        <p:spPr>
          <a:xfrm>
            <a:off x="323528" y="214290"/>
            <a:ext cx="7776864" cy="584775"/>
          </a:xfrm>
          <a:prstGeom prst="rect">
            <a:avLst/>
          </a:prstGeom>
          <a:solidFill>
            <a:schemeClr val="accent4">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CEZALARI </a:t>
            </a:r>
            <a:r>
              <a:rPr lang="tr-TR" sz="1400" dirty="0" smtClean="0"/>
              <a:t>25</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876859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rgbClr val="BDFBC9"/>
          </a:solidFill>
        </p:spPr>
        <p:style>
          <a:lnRef idx="1">
            <a:schemeClr val="accent1"/>
          </a:lnRef>
          <a:fillRef idx="2">
            <a:schemeClr val="accent1"/>
          </a:fillRef>
          <a:effectRef idx="1">
            <a:schemeClr val="accent1"/>
          </a:effectRef>
          <a:fontRef idx="minor">
            <a:schemeClr val="dk1"/>
          </a:fontRef>
        </p:style>
        <p:txBody>
          <a:bodyPr>
            <a:normAutofit fontScale="92500"/>
          </a:bodyPr>
          <a:lstStyle/>
          <a:p>
            <a:pPr marL="0" indent="0">
              <a:spcAft>
                <a:spcPts val="600"/>
              </a:spcAft>
              <a:buNone/>
            </a:pPr>
            <a:r>
              <a:rPr lang="tr-TR" sz="2600" b="1" dirty="0" smtClean="0">
                <a:solidFill>
                  <a:srgbClr val="E10563"/>
                </a:solidFill>
              </a:rPr>
              <a:t>Disiplin </a:t>
            </a:r>
            <a:r>
              <a:rPr lang="tr-TR" sz="2600" b="1" dirty="0">
                <a:solidFill>
                  <a:srgbClr val="E10563"/>
                </a:solidFill>
              </a:rPr>
              <a:t>Cezalarını Vermeye Yetkili </a:t>
            </a:r>
            <a:r>
              <a:rPr lang="tr-TR" sz="2600" b="1" dirty="0" smtClean="0">
                <a:solidFill>
                  <a:srgbClr val="E10563"/>
                </a:solidFill>
              </a:rPr>
              <a:t>Merciler-3</a:t>
            </a:r>
            <a:endParaRPr lang="tr-TR" sz="2600" dirty="0">
              <a:solidFill>
                <a:srgbClr val="E10563"/>
              </a:solidFill>
            </a:endParaRPr>
          </a:p>
          <a:p>
            <a:pPr>
              <a:spcAft>
                <a:spcPts val="600"/>
              </a:spcAft>
            </a:pPr>
            <a:r>
              <a:rPr lang="tr-TR" sz="2800" dirty="0" smtClean="0"/>
              <a:t>Uyarma</a:t>
            </a:r>
            <a:r>
              <a:rPr lang="tr-TR" sz="2800" dirty="0"/>
              <a:t>, kınama ve aylıktan kesme cezaları disiplin amirleri tarafından; kademe ilerlemesinin durdurulması cezası, memurun bağlı olduğu kurumdaki disiplin kurulunun kararı alındıktan sonra, atamaya yetkili amirler, il disiplin kurullarının kararlarına dayanan hallerde valiler tarafından verilir. Devlet memurluğundan çıkarma cezası amirlerin bu yoldaki isteği üzerine, memurun bağlı bulunduğu kurumun yüksek disiplin kurulu kararı ile verilir </a:t>
            </a:r>
            <a:r>
              <a:rPr lang="tr-TR" sz="1600" dirty="0"/>
              <a:t>(657 S.K./Md.126). </a:t>
            </a:r>
            <a:endParaRPr lang="tr-TR" sz="1600" dirty="0" smtClean="0"/>
          </a:p>
        </p:txBody>
      </p:sp>
      <p:sp>
        <p:nvSpPr>
          <p:cNvPr id="4" name="3 Slayt Numarası Yer Tutucusu"/>
          <p:cNvSpPr>
            <a:spLocks noGrp="1"/>
          </p:cNvSpPr>
          <p:nvPr>
            <p:ph type="sldNum" sz="quarter" idx="15"/>
          </p:nvPr>
        </p:nvSpPr>
        <p:spPr/>
        <p:txBody>
          <a:bodyPr/>
          <a:lstStyle/>
          <a:p>
            <a:fld id="{B1DEFA8C-F947-479F-BE07-76B6B3F80BF1}" type="slidenum">
              <a:rPr lang="tr-TR" smtClean="0"/>
              <a:pPr/>
              <a:t>66</a:t>
            </a:fld>
            <a:endParaRPr lang="tr-TR"/>
          </a:p>
        </p:txBody>
      </p:sp>
      <p:sp>
        <p:nvSpPr>
          <p:cNvPr id="7" name="6 Metin kutusu"/>
          <p:cNvSpPr txBox="1"/>
          <p:nvPr/>
        </p:nvSpPr>
        <p:spPr>
          <a:xfrm>
            <a:off x="323528" y="214290"/>
            <a:ext cx="7776864" cy="584775"/>
          </a:xfrm>
          <a:prstGeom prst="rect">
            <a:avLst/>
          </a:prstGeom>
          <a:solidFill>
            <a:schemeClr val="accent4">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CEZALARI </a:t>
            </a:r>
            <a:r>
              <a:rPr lang="tr-TR" sz="1400" dirty="0" smtClean="0"/>
              <a:t>26</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201397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rgbClr val="BDFBC9"/>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spcAft>
                <a:spcPts val="600"/>
              </a:spcAft>
              <a:buNone/>
            </a:pPr>
            <a:r>
              <a:rPr lang="tr-TR" b="1" dirty="0" smtClean="0">
                <a:solidFill>
                  <a:srgbClr val="E10563"/>
                </a:solidFill>
              </a:rPr>
              <a:t>Disiplin </a:t>
            </a:r>
            <a:r>
              <a:rPr lang="tr-TR" b="1" dirty="0">
                <a:solidFill>
                  <a:srgbClr val="E10563"/>
                </a:solidFill>
              </a:rPr>
              <a:t>Cezalarını Vermeye Yetkili </a:t>
            </a:r>
            <a:r>
              <a:rPr lang="tr-TR" b="1" dirty="0" smtClean="0">
                <a:solidFill>
                  <a:srgbClr val="E10563"/>
                </a:solidFill>
              </a:rPr>
              <a:t>Merciler-4</a:t>
            </a:r>
            <a:endParaRPr lang="tr-TR" dirty="0">
              <a:solidFill>
                <a:srgbClr val="E10563"/>
              </a:solidFill>
            </a:endParaRPr>
          </a:p>
          <a:p>
            <a:pPr>
              <a:spcAft>
                <a:spcPts val="600"/>
              </a:spcAft>
            </a:pPr>
            <a:r>
              <a:rPr lang="tr-TR" sz="2800" dirty="0" smtClean="0"/>
              <a:t>Disiplin </a:t>
            </a:r>
            <a:r>
              <a:rPr lang="tr-TR" sz="2800" dirty="0"/>
              <a:t>kurulu ve yüksek disiplin kurulunun ayrı bir ceza tayinine yetkisi yoktur, cezayı kabul veya reddeder. Ret halinde atamaya yetkili amirler 15 gün  içinde başka bir disiplin cezası vermekte serbesttirler </a:t>
            </a:r>
            <a:r>
              <a:rPr lang="tr-TR" sz="1600" dirty="0"/>
              <a:t>(657 S.K./Md.126). </a:t>
            </a:r>
            <a:endParaRPr lang="tr-TR" sz="1600" dirty="0" smtClean="0"/>
          </a:p>
        </p:txBody>
      </p:sp>
      <p:sp>
        <p:nvSpPr>
          <p:cNvPr id="4" name="3 Slayt Numarası Yer Tutucusu"/>
          <p:cNvSpPr>
            <a:spLocks noGrp="1"/>
          </p:cNvSpPr>
          <p:nvPr>
            <p:ph type="sldNum" sz="quarter" idx="15"/>
          </p:nvPr>
        </p:nvSpPr>
        <p:spPr/>
        <p:txBody>
          <a:bodyPr/>
          <a:lstStyle/>
          <a:p>
            <a:fld id="{B1DEFA8C-F947-479F-BE07-76B6B3F80BF1}" type="slidenum">
              <a:rPr lang="tr-TR" smtClean="0"/>
              <a:pPr/>
              <a:t>67</a:t>
            </a:fld>
            <a:endParaRPr lang="tr-TR"/>
          </a:p>
        </p:txBody>
      </p:sp>
      <p:sp>
        <p:nvSpPr>
          <p:cNvPr id="7" name="6 Metin kutusu"/>
          <p:cNvSpPr txBox="1"/>
          <p:nvPr/>
        </p:nvSpPr>
        <p:spPr>
          <a:xfrm>
            <a:off x="323528" y="214290"/>
            <a:ext cx="7776864" cy="584775"/>
          </a:xfrm>
          <a:prstGeom prst="rect">
            <a:avLst/>
          </a:prstGeom>
          <a:solidFill>
            <a:schemeClr val="accent4">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CEZALARI </a:t>
            </a:r>
            <a:r>
              <a:rPr lang="tr-TR" sz="1400" dirty="0" smtClean="0"/>
              <a:t>27</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696715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rgbClr val="BDFBC9"/>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b="1" dirty="0" smtClean="0">
                <a:solidFill>
                  <a:srgbClr val="FF0000"/>
                </a:solidFill>
              </a:rPr>
              <a:t>Disiplin </a:t>
            </a:r>
            <a:r>
              <a:rPr lang="tr-TR" b="1" dirty="0">
                <a:solidFill>
                  <a:srgbClr val="FF0000"/>
                </a:solidFill>
              </a:rPr>
              <a:t>Cezalarında Karar </a:t>
            </a:r>
            <a:r>
              <a:rPr lang="tr-TR" b="1" dirty="0" smtClean="0">
                <a:solidFill>
                  <a:srgbClr val="FF0000"/>
                </a:solidFill>
              </a:rPr>
              <a:t>Süresi-1</a:t>
            </a:r>
            <a:endParaRPr lang="tr-TR" dirty="0">
              <a:solidFill>
                <a:srgbClr val="FF0000"/>
              </a:solidFill>
            </a:endParaRPr>
          </a:p>
          <a:p>
            <a:r>
              <a:rPr lang="tr-TR" dirty="0"/>
              <a:t>Disiplin amirleri uyarma, kınama ve aylıktan kesme cezalarını soruşturmanın tamamlandığı günden itibaren 15 gün içinde vermek zorundadırlar.</a:t>
            </a:r>
            <a:r>
              <a:rPr lang="tr-TR" b="1" dirty="0"/>
              <a:t> </a:t>
            </a:r>
            <a:r>
              <a:rPr lang="tr-TR" dirty="0"/>
              <a:t>Kademe ilerlemesinin durdurulması cezasını gerektiren hallerde soruşturma dosyası, kararını bildirmek üzere yetkili disiplin kuruluna 15 gün içinde tevdi edilir (verilir/sunulur). Disiplin kurulu, dosyayı aldığı tarihten itibaren 30 gün içinde soruşturma evrakına göre kararını bildirir </a:t>
            </a:r>
            <a:r>
              <a:rPr lang="tr-TR" sz="1500" dirty="0"/>
              <a:t>(657 S.K. 657/Md.128).</a:t>
            </a:r>
            <a:r>
              <a:rPr lang="tr-TR" sz="1500" b="1" dirty="0"/>
              <a:t> </a:t>
            </a:r>
            <a:endParaRPr lang="tr-TR" sz="1500" dirty="0"/>
          </a:p>
        </p:txBody>
      </p:sp>
      <p:sp>
        <p:nvSpPr>
          <p:cNvPr id="4" name="3 Slayt Numarası Yer Tutucusu"/>
          <p:cNvSpPr>
            <a:spLocks noGrp="1"/>
          </p:cNvSpPr>
          <p:nvPr>
            <p:ph type="sldNum" sz="quarter" idx="15"/>
          </p:nvPr>
        </p:nvSpPr>
        <p:spPr/>
        <p:txBody>
          <a:bodyPr/>
          <a:lstStyle/>
          <a:p>
            <a:fld id="{B1DEFA8C-F947-479F-BE07-76B6B3F80BF1}" type="slidenum">
              <a:rPr lang="tr-TR" smtClean="0"/>
              <a:pPr/>
              <a:t>68</a:t>
            </a:fld>
            <a:endParaRPr lang="tr-TR"/>
          </a:p>
        </p:txBody>
      </p:sp>
      <p:sp>
        <p:nvSpPr>
          <p:cNvPr id="7" name="6 Metin kutusu"/>
          <p:cNvSpPr txBox="1"/>
          <p:nvPr/>
        </p:nvSpPr>
        <p:spPr>
          <a:xfrm>
            <a:off x="323528" y="214290"/>
            <a:ext cx="7776864" cy="584775"/>
          </a:xfrm>
          <a:prstGeom prst="rect">
            <a:avLst/>
          </a:prstGeom>
          <a:solidFill>
            <a:schemeClr val="accent4">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CEZALARI </a:t>
            </a:r>
            <a:r>
              <a:rPr lang="tr-TR" sz="1400" dirty="0" smtClean="0"/>
              <a:t>28</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245968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rgbClr val="BDFBC9"/>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b="1" dirty="0" smtClean="0">
                <a:solidFill>
                  <a:srgbClr val="FF0000"/>
                </a:solidFill>
              </a:rPr>
              <a:t>Disiplin </a:t>
            </a:r>
            <a:r>
              <a:rPr lang="tr-TR" b="1" dirty="0">
                <a:solidFill>
                  <a:srgbClr val="FF0000"/>
                </a:solidFill>
              </a:rPr>
              <a:t>Cezalarında Karar </a:t>
            </a:r>
            <a:r>
              <a:rPr lang="tr-TR" b="1" dirty="0" smtClean="0">
                <a:solidFill>
                  <a:srgbClr val="FF0000"/>
                </a:solidFill>
              </a:rPr>
              <a:t>Süresi-2</a:t>
            </a:r>
            <a:endParaRPr lang="tr-TR" dirty="0">
              <a:solidFill>
                <a:srgbClr val="FF0000"/>
              </a:solidFill>
            </a:endParaRPr>
          </a:p>
          <a:p>
            <a:r>
              <a:rPr lang="tr-TR" dirty="0" smtClean="0"/>
              <a:t>Memurluktan </a:t>
            </a:r>
            <a:r>
              <a:rPr lang="tr-TR" dirty="0"/>
              <a:t>çıkarma cezası için disiplin amirleri tarafından yaptırılan soruşturmaya ait dosya, memurun bağlı bulunduğu kurumun yüksek disiplin kuruluna tevdiinden itibaren azami altı ay içinde bu kurulca, karara bağlanır </a:t>
            </a:r>
            <a:r>
              <a:rPr lang="tr-TR" sz="1500" dirty="0"/>
              <a:t>(657 S.K. 657/Md.128</a:t>
            </a:r>
            <a:r>
              <a:rPr lang="tr-TR" sz="1500" dirty="0" smtClean="0"/>
              <a:t>).</a:t>
            </a:r>
            <a:endParaRPr lang="tr-TR" sz="1500" dirty="0"/>
          </a:p>
        </p:txBody>
      </p:sp>
      <p:sp>
        <p:nvSpPr>
          <p:cNvPr id="4" name="3 Slayt Numarası Yer Tutucusu"/>
          <p:cNvSpPr>
            <a:spLocks noGrp="1"/>
          </p:cNvSpPr>
          <p:nvPr>
            <p:ph type="sldNum" sz="quarter" idx="15"/>
          </p:nvPr>
        </p:nvSpPr>
        <p:spPr/>
        <p:txBody>
          <a:bodyPr/>
          <a:lstStyle/>
          <a:p>
            <a:fld id="{B1DEFA8C-F947-479F-BE07-76B6B3F80BF1}" type="slidenum">
              <a:rPr lang="tr-TR" smtClean="0"/>
              <a:pPr/>
              <a:t>69</a:t>
            </a:fld>
            <a:endParaRPr lang="tr-TR"/>
          </a:p>
        </p:txBody>
      </p:sp>
      <p:sp>
        <p:nvSpPr>
          <p:cNvPr id="7" name="6 Metin kutusu"/>
          <p:cNvSpPr txBox="1"/>
          <p:nvPr/>
        </p:nvSpPr>
        <p:spPr>
          <a:xfrm>
            <a:off x="323528" y="214290"/>
            <a:ext cx="7776864" cy="584775"/>
          </a:xfrm>
          <a:prstGeom prst="rect">
            <a:avLst/>
          </a:prstGeom>
          <a:solidFill>
            <a:schemeClr val="accent4">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CEZALARI </a:t>
            </a:r>
            <a:r>
              <a:rPr lang="tr-TR" sz="1400" dirty="0" smtClean="0"/>
              <a:t>29</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07219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80728"/>
            <a:ext cx="7743234" cy="5493224"/>
          </a:xfrm>
          <a:solidFill>
            <a:schemeClr val="accent1">
              <a:lumMod val="40000"/>
              <a:lumOff val="6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a:spcBef>
                <a:spcPct val="0"/>
              </a:spcBef>
              <a:spcAft>
                <a:spcPct val="30000"/>
              </a:spcAft>
              <a:buNone/>
            </a:pPr>
            <a:r>
              <a:rPr lang="tr-TR" sz="4000" dirty="0" smtClean="0">
                <a:solidFill>
                  <a:srgbClr val="FF0000"/>
                </a:solidFill>
                <a:effectLst>
                  <a:outerShdw blurRad="38100" dist="38100" dir="2700000" algn="tl">
                    <a:srgbClr val="C0C0C0"/>
                  </a:outerShdw>
                </a:effectLst>
              </a:rPr>
              <a:t>Disiplin cezası;</a:t>
            </a:r>
          </a:p>
          <a:p>
            <a:pPr>
              <a:spcBef>
                <a:spcPct val="0"/>
              </a:spcBef>
              <a:spcAft>
                <a:spcPct val="30000"/>
              </a:spcAft>
              <a:buNone/>
            </a:pPr>
            <a:r>
              <a:rPr lang="tr-TR" sz="4000" dirty="0">
                <a:solidFill>
                  <a:srgbClr val="FF0000"/>
                </a:solidFill>
                <a:effectLst>
                  <a:outerShdw blurRad="38100" dist="38100" dir="2700000" algn="tl">
                    <a:srgbClr val="C0C0C0"/>
                  </a:outerShdw>
                </a:effectLst>
              </a:rPr>
              <a:t>	</a:t>
            </a:r>
            <a:r>
              <a:rPr lang="tr-TR" sz="3200" dirty="0" smtClean="0"/>
              <a:t>Memurun</a:t>
            </a:r>
            <a:r>
              <a:rPr lang="tr-TR" sz="3200" dirty="0"/>
              <a:t>, kurumun iç düzenini bozan eylemlerine karşılık olarak yönetimin gösterdiği </a:t>
            </a:r>
            <a:r>
              <a:rPr lang="tr-TR" sz="3200" dirty="0" smtClean="0"/>
              <a:t>tepki, </a:t>
            </a:r>
            <a:r>
              <a:rPr lang="tr-TR" sz="3200" dirty="0"/>
              <a:t>yani kurumun düzenini bozucu davranışlara karşı uyguladığı </a:t>
            </a:r>
            <a:r>
              <a:rPr lang="tr-TR" sz="3200" dirty="0" smtClean="0"/>
              <a:t>yaptırımlardır </a:t>
            </a:r>
            <a:r>
              <a:rPr lang="tr-TR" sz="1600" dirty="0" smtClean="0"/>
              <a:t>(</a:t>
            </a:r>
            <a:r>
              <a:rPr lang="tr-TR" sz="1600" dirty="0"/>
              <a:t>Gözübüyük ve Tan, 2001 637</a:t>
            </a:r>
            <a:r>
              <a:rPr lang="tr-TR" sz="1600" dirty="0" smtClean="0"/>
              <a:t>).</a:t>
            </a:r>
            <a:endParaRPr lang="tr-TR" sz="1600" dirty="0"/>
          </a:p>
        </p:txBody>
      </p:sp>
      <p:sp>
        <p:nvSpPr>
          <p:cNvPr id="4" name="3 Slayt Numarası Yer Tutucusu"/>
          <p:cNvSpPr>
            <a:spLocks noGrp="1"/>
          </p:cNvSpPr>
          <p:nvPr>
            <p:ph type="sldNum" sz="quarter" idx="15"/>
          </p:nvPr>
        </p:nvSpPr>
        <p:spPr/>
        <p:txBody>
          <a:bodyPr/>
          <a:lstStyle/>
          <a:p>
            <a:fld id="{B1DEFA8C-F947-479F-BE07-76B6B3F80BF1}" type="slidenum">
              <a:rPr lang="tr-TR" smtClean="0"/>
              <a:pPr/>
              <a:t>7</a:t>
            </a:fld>
            <a:endParaRPr lang="tr-TR"/>
          </a:p>
        </p:txBody>
      </p:sp>
      <p:sp>
        <p:nvSpPr>
          <p:cNvPr id="7" name="6 Metin kutusu"/>
          <p:cNvSpPr txBox="1"/>
          <p:nvPr/>
        </p:nvSpPr>
        <p:spPr>
          <a:xfrm>
            <a:off x="323528" y="214290"/>
            <a:ext cx="7848872" cy="584775"/>
          </a:xfrm>
          <a:prstGeom prst="rect">
            <a:avLst/>
          </a:prstGeom>
          <a:solidFill>
            <a:schemeClr val="accent1">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TEMEL KAVRAMLAR ve TANIMLAR </a:t>
            </a:r>
            <a:r>
              <a:rPr lang="tr-TR" sz="1400" dirty="0" smtClean="0"/>
              <a:t>4</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59452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rgbClr val="BDFBC9"/>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b="1" dirty="0" smtClean="0">
                <a:solidFill>
                  <a:srgbClr val="FF0000"/>
                </a:solidFill>
              </a:rPr>
              <a:t>Disiplin </a:t>
            </a:r>
            <a:r>
              <a:rPr lang="tr-TR" b="1" dirty="0">
                <a:solidFill>
                  <a:srgbClr val="FF0000"/>
                </a:solidFill>
              </a:rPr>
              <a:t>Cezalarında </a:t>
            </a:r>
            <a:r>
              <a:rPr lang="tr-TR" b="1" dirty="0" smtClean="0">
                <a:solidFill>
                  <a:srgbClr val="FF0000"/>
                </a:solidFill>
              </a:rPr>
              <a:t>Zaman Aşımı-1</a:t>
            </a:r>
            <a:endParaRPr lang="tr-TR" dirty="0">
              <a:solidFill>
                <a:srgbClr val="FF0000"/>
              </a:solidFill>
            </a:endParaRPr>
          </a:p>
          <a:p>
            <a:r>
              <a:rPr lang="tr-TR" dirty="0" smtClean="0"/>
              <a:t>Kamu </a:t>
            </a:r>
            <a:r>
              <a:rPr lang="tr-TR" dirty="0"/>
              <a:t>hizmetlerinin yürütülmesi sırasında ortaya çıkan kusurlu davranışın sürüncemede kalmaması, disiplin dışı davranışların etkisinin azaltılması ve disiplin cezalarının caydırıcılığının, dolayısıyla denetim etkisinin sağlanabilmesi için, işlenen disiplin suçunun soruşturma sürecine sınırlama getirilmiştir. </a:t>
            </a:r>
            <a:endParaRPr lang="tr-TR" dirty="0" smtClean="0"/>
          </a:p>
          <a:p>
            <a:r>
              <a:rPr lang="tr-TR" dirty="0" smtClean="0">
                <a:solidFill>
                  <a:srgbClr val="0070C0"/>
                </a:solidFill>
              </a:rPr>
              <a:t>Soruşturmaya </a:t>
            </a:r>
            <a:r>
              <a:rPr lang="tr-TR" dirty="0">
                <a:solidFill>
                  <a:srgbClr val="0070C0"/>
                </a:solidFill>
              </a:rPr>
              <a:t>başlama zaman aşımı ve ceza verme zaman aşımı olarak iki aşamalı olan bu sınırlama 657 Sayılı Devlet Memurları Kanunuyla yasal bir zemine oturtulmuştur. </a:t>
            </a:r>
          </a:p>
        </p:txBody>
      </p:sp>
      <p:sp>
        <p:nvSpPr>
          <p:cNvPr id="4" name="3 Slayt Numarası Yer Tutucusu"/>
          <p:cNvSpPr>
            <a:spLocks noGrp="1"/>
          </p:cNvSpPr>
          <p:nvPr>
            <p:ph type="sldNum" sz="quarter" idx="15"/>
          </p:nvPr>
        </p:nvSpPr>
        <p:spPr/>
        <p:txBody>
          <a:bodyPr/>
          <a:lstStyle/>
          <a:p>
            <a:fld id="{B1DEFA8C-F947-479F-BE07-76B6B3F80BF1}" type="slidenum">
              <a:rPr lang="tr-TR" smtClean="0"/>
              <a:pPr/>
              <a:t>70</a:t>
            </a:fld>
            <a:endParaRPr lang="tr-TR"/>
          </a:p>
        </p:txBody>
      </p:sp>
      <p:sp>
        <p:nvSpPr>
          <p:cNvPr id="7" name="6 Metin kutusu"/>
          <p:cNvSpPr txBox="1"/>
          <p:nvPr/>
        </p:nvSpPr>
        <p:spPr>
          <a:xfrm>
            <a:off x="323528" y="214290"/>
            <a:ext cx="7776864" cy="584775"/>
          </a:xfrm>
          <a:prstGeom prst="rect">
            <a:avLst/>
          </a:prstGeom>
          <a:solidFill>
            <a:schemeClr val="accent4">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CEZALARI </a:t>
            </a:r>
            <a:r>
              <a:rPr lang="tr-TR" sz="1400" dirty="0" smtClean="0"/>
              <a:t>30</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933002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rgbClr val="BDFBC9"/>
          </a:solidFill>
        </p:spPr>
        <p:style>
          <a:lnRef idx="1">
            <a:schemeClr val="accent1"/>
          </a:lnRef>
          <a:fillRef idx="2">
            <a:schemeClr val="accent1"/>
          </a:fillRef>
          <a:effectRef idx="1">
            <a:schemeClr val="accent1"/>
          </a:effectRef>
          <a:fontRef idx="minor">
            <a:schemeClr val="dk1"/>
          </a:fontRef>
        </p:style>
        <p:txBody>
          <a:bodyPr>
            <a:normAutofit lnSpcReduction="10000"/>
          </a:bodyPr>
          <a:lstStyle/>
          <a:p>
            <a:pPr marL="0" indent="0">
              <a:buNone/>
            </a:pPr>
            <a:r>
              <a:rPr lang="tr-TR" b="1" dirty="0" smtClean="0">
                <a:solidFill>
                  <a:srgbClr val="FF0000"/>
                </a:solidFill>
              </a:rPr>
              <a:t>Disiplin </a:t>
            </a:r>
            <a:r>
              <a:rPr lang="tr-TR" b="1" dirty="0">
                <a:solidFill>
                  <a:srgbClr val="FF0000"/>
                </a:solidFill>
              </a:rPr>
              <a:t>Cezalarında </a:t>
            </a:r>
            <a:r>
              <a:rPr lang="tr-TR" b="1" dirty="0" smtClean="0">
                <a:solidFill>
                  <a:srgbClr val="FF0000"/>
                </a:solidFill>
              </a:rPr>
              <a:t>Zaman Aşımı-2</a:t>
            </a:r>
            <a:endParaRPr lang="tr-TR" dirty="0">
              <a:solidFill>
                <a:srgbClr val="FF0000"/>
              </a:solidFill>
            </a:endParaRPr>
          </a:p>
          <a:p>
            <a:pPr marL="0" indent="0">
              <a:buNone/>
            </a:pPr>
            <a:r>
              <a:rPr lang="tr-TR" dirty="0" smtClean="0"/>
              <a:t>Kanunda </a:t>
            </a:r>
            <a:r>
              <a:rPr lang="tr-TR" dirty="0"/>
              <a:t>sayılan fiil ve halleri işleyenler hakkında, bu fiil ve hallerin işlendiğinin öğrenildiği tarihten itibaren; </a:t>
            </a:r>
          </a:p>
          <a:p>
            <a:r>
              <a:rPr lang="tr-TR" dirty="0" smtClean="0">
                <a:solidFill>
                  <a:srgbClr val="00B0F0"/>
                </a:solidFill>
              </a:rPr>
              <a:t>Uyarma</a:t>
            </a:r>
            <a:r>
              <a:rPr lang="tr-TR" dirty="0">
                <a:solidFill>
                  <a:srgbClr val="00B0F0"/>
                </a:solidFill>
              </a:rPr>
              <a:t>, kınama, aylıktan kesme ve kademe ilerlemesinin</a:t>
            </a:r>
            <a:r>
              <a:rPr lang="tr-TR" dirty="0"/>
              <a:t> durdurulması cezalarında </a:t>
            </a:r>
            <a:r>
              <a:rPr lang="tr-TR" b="1" dirty="0">
                <a:solidFill>
                  <a:srgbClr val="00B0F0"/>
                </a:solidFill>
              </a:rPr>
              <a:t>bir ay </a:t>
            </a:r>
            <a:r>
              <a:rPr lang="tr-TR" dirty="0"/>
              <a:t>içinde disiplin soruşturmasına,</a:t>
            </a:r>
          </a:p>
          <a:p>
            <a:r>
              <a:rPr lang="tr-TR" b="1" dirty="0" smtClean="0">
                <a:solidFill>
                  <a:srgbClr val="00B050"/>
                </a:solidFill>
              </a:rPr>
              <a:t>Memurluktan </a:t>
            </a:r>
            <a:r>
              <a:rPr lang="tr-TR" b="1" dirty="0">
                <a:solidFill>
                  <a:srgbClr val="00B050"/>
                </a:solidFill>
              </a:rPr>
              <a:t>çıkarma </a:t>
            </a:r>
            <a:r>
              <a:rPr lang="tr-TR" dirty="0"/>
              <a:t>cezasında </a:t>
            </a:r>
            <a:r>
              <a:rPr lang="tr-TR" b="1" dirty="0">
                <a:solidFill>
                  <a:srgbClr val="00B050"/>
                </a:solidFill>
              </a:rPr>
              <a:t>altı ay </a:t>
            </a:r>
            <a:r>
              <a:rPr lang="tr-TR" dirty="0"/>
              <a:t>içinde disiplin kovuşturmasına,</a:t>
            </a:r>
          </a:p>
          <a:p>
            <a:pPr marL="0" indent="0">
              <a:buNone/>
            </a:pPr>
            <a:r>
              <a:rPr lang="tr-TR" dirty="0"/>
              <a:t>başlanmadığı takdirde disiplin cezası verme yetkisi zamanaşımına uğrar </a:t>
            </a:r>
            <a:r>
              <a:rPr lang="tr-TR" sz="1400" dirty="0"/>
              <a:t>(657 S.K./Md.127). </a:t>
            </a:r>
          </a:p>
          <a:p>
            <a:pPr marL="0" indent="0">
              <a:buNone/>
            </a:pPr>
            <a:r>
              <a:rPr lang="tr-TR" dirty="0"/>
              <a:t>Disiplin cezasını gerektiren fiil ve hallerin işlendiği tarihten itibaren  nihayet </a:t>
            </a:r>
            <a:r>
              <a:rPr lang="tr-TR" b="1" dirty="0">
                <a:solidFill>
                  <a:srgbClr val="F9076F"/>
                </a:solidFill>
              </a:rPr>
              <a:t>iki yıl içinde </a:t>
            </a:r>
            <a:r>
              <a:rPr lang="tr-TR" dirty="0"/>
              <a:t>disiplin cezası verilmediği takdirde ceza verme yetkisi zamanaşımına uğrar </a:t>
            </a:r>
            <a:r>
              <a:rPr lang="tr-TR" sz="1400" dirty="0"/>
              <a:t>(657 S.K./Md.127</a:t>
            </a:r>
            <a:r>
              <a:rPr lang="tr-TR" sz="1400" dirty="0" smtClean="0"/>
              <a:t>).</a:t>
            </a:r>
            <a:endParaRPr lang="tr-TR" sz="1400" dirty="0"/>
          </a:p>
        </p:txBody>
      </p:sp>
      <p:sp>
        <p:nvSpPr>
          <p:cNvPr id="4" name="3 Slayt Numarası Yer Tutucusu"/>
          <p:cNvSpPr>
            <a:spLocks noGrp="1"/>
          </p:cNvSpPr>
          <p:nvPr>
            <p:ph type="sldNum" sz="quarter" idx="15"/>
          </p:nvPr>
        </p:nvSpPr>
        <p:spPr/>
        <p:txBody>
          <a:bodyPr/>
          <a:lstStyle/>
          <a:p>
            <a:fld id="{B1DEFA8C-F947-479F-BE07-76B6B3F80BF1}" type="slidenum">
              <a:rPr lang="tr-TR" smtClean="0"/>
              <a:pPr/>
              <a:t>71</a:t>
            </a:fld>
            <a:endParaRPr lang="tr-TR"/>
          </a:p>
        </p:txBody>
      </p:sp>
      <p:sp>
        <p:nvSpPr>
          <p:cNvPr id="7" name="6 Metin kutusu"/>
          <p:cNvSpPr txBox="1"/>
          <p:nvPr/>
        </p:nvSpPr>
        <p:spPr>
          <a:xfrm>
            <a:off x="323528" y="214290"/>
            <a:ext cx="7776864" cy="584775"/>
          </a:xfrm>
          <a:prstGeom prst="rect">
            <a:avLst/>
          </a:prstGeom>
          <a:solidFill>
            <a:schemeClr val="accent4">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CEZALARI </a:t>
            </a:r>
            <a:r>
              <a:rPr lang="tr-TR" sz="1400" dirty="0" smtClean="0"/>
              <a:t>31</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024338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rgbClr val="BDFBC9"/>
          </a:solidFill>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pPr marL="0" indent="0">
              <a:buNone/>
            </a:pPr>
            <a:r>
              <a:rPr lang="tr-TR" b="1" dirty="0" smtClean="0">
                <a:solidFill>
                  <a:srgbClr val="FF0000"/>
                </a:solidFill>
              </a:rPr>
              <a:t>Disiplin </a:t>
            </a:r>
            <a:r>
              <a:rPr lang="tr-TR" b="1" dirty="0">
                <a:solidFill>
                  <a:srgbClr val="FF0000"/>
                </a:solidFill>
              </a:rPr>
              <a:t>Cezalarında </a:t>
            </a:r>
            <a:r>
              <a:rPr lang="tr-TR" b="1" dirty="0" smtClean="0">
                <a:solidFill>
                  <a:srgbClr val="FF0000"/>
                </a:solidFill>
              </a:rPr>
              <a:t>Zaman Aşımı-3</a:t>
            </a:r>
            <a:endParaRPr lang="tr-TR" dirty="0">
              <a:solidFill>
                <a:srgbClr val="FF0000"/>
              </a:solidFill>
            </a:endParaRPr>
          </a:p>
          <a:p>
            <a:r>
              <a:rPr lang="tr-TR" sz="2800" dirty="0" smtClean="0"/>
              <a:t>Fiilin </a:t>
            </a:r>
            <a:r>
              <a:rPr lang="tr-TR" sz="2800" dirty="0" err="1"/>
              <a:t>işlenildiğinin</a:t>
            </a:r>
            <a:r>
              <a:rPr lang="tr-TR" sz="2800" dirty="0"/>
              <a:t> öğrenildiği tarih; disiplin amiri kademesinde, olayın kayıtlara giriş tarihidir. </a:t>
            </a:r>
            <a:endParaRPr lang="tr-TR" sz="2800" dirty="0" smtClean="0"/>
          </a:p>
          <a:p>
            <a:pPr marL="0" indent="0">
              <a:buNone/>
            </a:pPr>
            <a:r>
              <a:rPr lang="tr-TR" sz="1900" dirty="0" smtClean="0"/>
              <a:t>Medyaya </a:t>
            </a:r>
            <a:r>
              <a:rPr lang="tr-TR" sz="1900" dirty="0"/>
              <a:t>yansıyan olaylarda, olayın yayınlandığı, yani kamuoyu tarafından öğrenildiği tarihtir. Elektronik ortamda veya bilişim araçları kanalıyla yapılan ihbar ve şikayetlerde ise, olayın, disiplin amiri kademesinde bilişim araçlarına girdiği tarihtir.</a:t>
            </a:r>
            <a:r>
              <a:rPr lang="tr-TR" dirty="0"/>
              <a:t> </a:t>
            </a:r>
            <a:endParaRPr lang="tr-TR" dirty="0" smtClean="0"/>
          </a:p>
          <a:p>
            <a:r>
              <a:rPr lang="tr-TR" sz="2800" dirty="0" smtClean="0"/>
              <a:t>İhbar</a:t>
            </a:r>
            <a:r>
              <a:rPr lang="tr-TR" sz="2800" dirty="0"/>
              <a:t>, şikâyet veya basın yoluyla öğrenilen olaya yönelik </a:t>
            </a:r>
            <a:r>
              <a:rPr lang="tr-TR" sz="2800" dirty="0">
                <a:solidFill>
                  <a:srgbClr val="00B0F0"/>
                </a:solidFill>
              </a:rPr>
              <a:t>soruşturma onayının alınması</a:t>
            </a:r>
            <a:r>
              <a:rPr lang="tr-TR" sz="2800" dirty="0"/>
              <a:t>yla </a:t>
            </a:r>
            <a:r>
              <a:rPr lang="tr-TR" sz="2800" dirty="0" smtClean="0"/>
              <a:t>veya </a:t>
            </a:r>
            <a:r>
              <a:rPr lang="tr-TR" sz="2800" dirty="0" smtClean="0">
                <a:solidFill>
                  <a:srgbClr val="F9076F"/>
                </a:solidFill>
              </a:rPr>
              <a:t>olaya ilişkin işlem (inceleme, araştırma, üst makamlara bildirme gibi) başlatılması</a:t>
            </a:r>
            <a:r>
              <a:rPr lang="tr-TR" sz="2800" dirty="0" smtClean="0"/>
              <a:t>yla disiplin soruşturmasına/kovuşturmasına </a:t>
            </a:r>
            <a:r>
              <a:rPr lang="tr-TR" sz="2800" dirty="0"/>
              <a:t>başlanmış olur ve soruşturmaya başlama zaman aşımı durur. </a:t>
            </a:r>
          </a:p>
        </p:txBody>
      </p:sp>
      <p:sp>
        <p:nvSpPr>
          <p:cNvPr id="4" name="3 Slayt Numarası Yer Tutucusu"/>
          <p:cNvSpPr>
            <a:spLocks noGrp="1"/>
          </p:cNvSpPr>
          <p:nvPr>
            <p:ph type="sldNum" sz="quarter" idx="15"/>
          </p:nvPr>
        </p:nvSpPr>
        <p:spPr/>
        <p:txBody>
          <a:bodyPr/>
          <a:lstStyle/>
          <a:p>
            <a:fld id="{B1DEFA8C-F947-479F-BE07-76B6B3F80BF1}" type="slidenum">
              <a:rPr lang="tr-TR" smtClean="0"/>
              <a:pPr/>
              <a:t>72</a:t>
            </a:fld>
            <a:endParaRPr lang="tr-TR"/>
          </a:p>
        </p:txBody>
      </p:sp>
      <p:sp>
        <p:nvSpPr>
          <p:cNvPr id="7" name="6 Metin kutusu"/>
          <p:cNvSpPr txBox="1"/>
          <p:nvPr/>
        </p:nvSpPr>
        <p:spPr>
          <a:xfrm>
            <a:off x="323528" y="214290"/>
            <a:ext cx="7776864" cy="584775"/>
          </a:xfrm>
          <a:prstGeom prst="rect">
            <a:avLst/>
          </a:prstGeom>
          <a:solidFill>
            <a:schemeClr val="accent4">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CEZALARI </a:t>
            </a:r>
            <a:r>
              <a:rPr lang="tr-TR" sz="1400" dirty="0" smtClean="0"/>
              <a:t>32</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902330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rgbClr val="BDFBC9"/>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b="1" dirty="0" smtClean="0">
                <a:solidFill>
                  <a:srgbClr val="FF0000"/>
                </a:solidFill>
              </a:rPr>
              <a:t>Disiplin </a:t>
            </a:r>
            <a:r>
              <a:rPr lang="tr-TR" b="1" dirty="0">
                <a:solidFill>
                  <a:srgbClr val="FF0000"/>
                </a:solidFill>
              </a:rPr>
              <a:t>Cezalarında </a:t>
            </a:r>
            <a:r>
              <a:rPr lang="tr-TR" b="1" dirty="0" smtClean="0">
                <a:solidFill>
                  <a:srgbClr val="FF0000"/>
                </a:solidFill>
              </a:rPr>
              <a:t>Zaman Aşımı-4</a:t>
            </a:r>
            <a:endParaRPr lang="tr-TR" dirty="0">
              <a:solidFill>
                <a:srgbClr val="FF0000"/>
              </a:solidFill>
            </a:endParaRPr>
          </a:p>
          <a:p>
            <a:r>
              <a:rPr lang="tr-TR" dirty="0" smtClean="0"/>
              <a:t>Anlık</a:t>
            </a:r>
            <a:r>
              <a:rPr lang="tr-TR" dirty="0"/>
              <a:t>, yani sürece yayılmayan disiplin suçlarında, fiilin tüm unsurlarıyla tamamlanması; teşebbüs disiplin suçlarında, sonucun gerçekleşmesi; mütemadi ve müteselsil </a:t>
            </a:r>
            <a:r>
              <a:rPr lang="tr-TR" sz="1700" dirty="0"/>
              <a:t>(sürekli ve sıralı) </a:t>
            </a:r>
            <a:r>
              <a:rPr lang="tr-TR" dirty="0"/>
              <a:t>disiplin suçlarında, temadi ve teselsülün </a:t>
            </a:r>
            <a:r>
              <a:rPr lang="tr-TR" sz="1700" dirty="0" smtClean="0"/>
              <a:t>(sürme ve zincirleme) </a:t>
            </a:r>
            <a:r>
              <a:rPr lang="tr-TR" dirty="0" smtClean="0"/>
              <a:t>son </a:t>
            </a:r>
            <a:r>
              <a:rPr lang="tr-TR" dirty="0"/>
              <a:t>bulması; iştirak halinde işlenen toplu disiplin suçlarında, fiile toplu suç vasfını verecek derecede iştirak halinin tamamlanması ile ceza verme yetkisi zaman aşımı başlar </a:t>
            </a:r>
            <a:r>
              <a:rPr lang="tr-TR" sz="1500" dirty="0"/>
              <a:t>(MEB, 2006: 51). </a:t>
            </a:r>
            <a:endParaRPr lang="tr-TR" sz="1500" dirty="0" smtClean="0"/>
          </a:p>
        </p:txBody>
      </p:sp>
      <p:sp>
        <p:nvSpPr>
          <p:cNvPr id="4" name="3 Slayt Numarası Yer Tutucusu"/>
          <p:cNvSpPr>
            <a:spLocks noGrp="1"/>
          </p:cNvSpPr>
          <p:nvPr>
            <p:ph type="sldNum" sz="quarter" idx="15"/>
          </p:nvPr>
        </p:nvSpPr>
        <p:spPr/>
        <p:txBody>
          <a:bodyPr/>
          <a:lstStyle/>
          <a:p>
            <a:fld id="{B1DEFA8C-F947-479F-BE07-76B6B3F80BF1}" type="slidenum">
              <a:rPr lang="tr-TR" smtClean="0"/>
              <a:pPr/>
              <a:t>73</a:t>
            </a:fld>
            <a:endParaRPr lang="tr-TR"/>
          </a:p>
        </p:txBody>
      </p:sp>
      <p:sp>
        <p:nvSpPr>
          <p:cNvPr id="7" name="6 Metin kutusu"/>
          <p:cNvSpPr txBox="1"/>
          <p:nvPr/>
        </p:nvSpPr>
        <p:spPr>
          <a:xfrm>
            <a:off x="323528" y="214290"/>
            <a:ext cx="7776864" cy="584775"/>
          </a:xfrm>
          <a:prstGeom prst="rect">
            <a:avLst/>
          </a:prstGeom>
          <a:solidFill>
            <a:schemeClr val="accent4">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CEZALARI </a:t>
            </a:r>
            <a:r>
              <a:rPr lang="tr-TR" sz="1400" dirty="0" smtClean="0"/>
              <a:t>33</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9603427"/>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815242" cy="5565232"/>
          </a:xfrm>
          <a:solidFill>
            <a:srgbClr val="BDFBC9"/>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b="1" dirty="0" smtClean="0">
                <a:solidFill>
                  <a:srgbClr val="F9076F"/>
                </a:solidFill>
              </a:rPr>
              <a:t>Disiplin </a:t>
            </a:r>
            <a:r>
              <a:rPr lang="tr-TR" b="1" dirty="0">
                <a:solidFill>
                  <a:srgbClr val="F9076F"/>
                </a:solidFill>
              </a:rPr>
              <a:t>Cezalarının </a:t>
            </a:r>
            <a:r>
              <a:rPr lang="tr-TR" b="1" dirty="0" smtClean="0">
                <a:solidFill>
                  <a:srgbClr val="F9076F"/>
                </a:solidFill>
              </a:rPr>
              <a:t>Uygulanması-1</a:t>
            </a:r>
          </a:p>
          <a:p>
            <a:r>
              <a:rPr lang="tr-TR" sz="2800" dirty="0" smtClean="0"/>
              <a:t>Devlet </a:t>
            </a:r>
            <a:r>
              <a:rPr lang="tr-TR" sz="2800" dirty="0"/>
              <a:t>memuru hakkında savunması alınmadan disiplin cezası verilemez. Ancak, soruşturmayı yapanın veya yetkili disiplin kurulunun 7 günden az olmamak üzere verdiği süre içinde veya belirtilen bir tarihte savunmasını yapmayan memur, savunma hakkından vazgeçmiş sayılır ve memura disiplin cezası yaptırımı uygulanabilir </a:t>
            </a:r>
            <a:r>
              <a:rPr lang="tr-TR" sz="1400" dirty="0"/>
              <a:t>(657 S.K./Md.130</a:t>
            </a:r>
            <a:r>
              <a:rPr lang="tr-TR" sz="1400" dirty="0" smtClean="0"/>
              <a:t>).</a:t>
            </a:r>
          </a:p>
        </p:txBody>
      </p:sp>
      <p:sp>
        <p:nvSpPr>
          <p:cNvPr id="4" name="3 Slayt Numarası Yer Tutucusu"/>
          <p:cNvSpPr>
            <a:spLocks noGrp="1"/>
          </p:cNvSpPr>
          <p:nvPr>
            <p:ph type="sldNum" sz="quarter" idx="15"/>
          </p:nvPr>
        </p:nvSpPr>
        <p:spPr/>
        <p:txBody>
          <a:bodyPr/>
          <a:lstStyle/>
          <a:p>
            <a:fld id="{B1DEFA8C-F947-479F-BE07-76B6B3F80BF1}" type="slidenum">
              <a:rPr lang="tr-TR" smtClean="0"/>
              <a:pPr/>
              <a:t>74</a:t>
            </a:fld>
            <a:endParaRPr lang="tr-TR"/>
          </a:p>
        </p:txBody>
      </p:sp>
      <p:sp>
        <p:nvSpPr>
          <p:cNvPr id="7" name="6 Metin kutusu"/>
          <p:cNvSpPr txBox="1"/>
          <p:nvPr/>
        </p:nvSpPr>
        <p:spPr>
          <a:xfrm>
            <a:off x="323528" y="214290"/>
            <a:ext cx="7776864" cy="584775"/>
          </a:xfrm>
          <a:prstGeom prst="rect">
            <a:avLst/>
          </a:prstGeom>
          <a:solidFill>
            <a:schemeClr val="accent4">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CEZALARI </a:t>
            </a:r>
            <a:r>
              <a:rPr lang="tr-TR" sz="1400" dirty="0" smtClean="0"/>
              <a:t>34</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652656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815242" cy="5565232"/>
          </a:xfrm>
          <a:solidFill>
            <a:srgbClr val="BDFBC9"/>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b="1" dirty="0" smtClean="0">
                <a:solidFill>
                  <a:srgbClr val="F9076F"/>
                </a:solidFill>
              </a:rPr>
              <a:t>Disiplin </a:t>
            </a:r>
            <a:r>
              <a:rPr lang="tr-TR" b="1" dirty="0">
                <a:solidFill>
                  <a:srgbClr val="F9076F"/>
                </a:solidFill>
              </a:rPr>
              <a:t>Cezalarının </a:t>
            </a:r>
            <a:r>
              <a:rPr lang="tr-TR" b="1" dirty="0" smtClean="0">
                <a:solidFill>
                  <a:srgbClr val="F9076F"/>
                </a:solidFill>
              </a:rPr>
              <a:t>Uygulanması-2</a:t>
            </a:r>
          </a:p>
          <a:p>
            <a:r>
              <a:rPr lang="tr-TR" sz="2800" dirty="0" smtClean="0"/>
              <a:t>Disiplin </a:t>
            </a:r>
            <a:r>
              <a:rPr lang="tr-TR" sz="2800" dirty="0"/>
              <a:t>cezaları verildiği tarihten itibaren hüküm ifade eder ve derhal uygulanır. Aylıktan kesme cezası, cezanın veriliş tarihini takip </a:t>
            </a:r>
            <a:r>
              <a:rPr lang="tr-TR" sz="2800" dirty="0" smtClean="0"/>
              <a:t>eden aybaşında </a:t>
            </a:r>
            <a:r>
              <a:rPr lang="tr-TR" sz="2800" dirty="0"/>
              <a:t>uygulanır. Verilen disiplin cezaları üst disiplin amirine, Devlet memurluğundan çıkarma cezası ayrıca Devlet </a:t>
            </a:r>
            <a:r>
              <a:rPr lang="tr-TR" sz="2800" dirty="0" smtClean="0"/>
              <a:t>Personel Başkanlığına bildirilir</a:t>
            </a:r>
            <a:r>
              <a:rPr lang="tr-TR" dirty="0" smtClean="0"/>
              <a:t> </a:t>
            </a:r>
            <a:r>
              <a:rPr lang="tr-TR" sz="1400" dirty="0"/>
              <a:t>(657 S.K./Md.132). </a:t>
            </a:r>
            <a:endParaRPr lang="tr-TR" sz="1400" dirty="0" smtClean="0"/>
          </a:p>
        </p:txBody>
      </p:sp>
      <p:sp>
        <p:nvSpPr>
          <p:cNvPr id="4" name="3 Slayt Numarası Yer Tutucusu"/>
          <p:cNvSpPr>
            <a:spLocks noGrp="1"/>
          </p:cNvSpPr>
          <p:nvPr>
            <p:ph type="sldNum" sz="quarter" idx="15"/>
          </p:nvPr>
        </p:nvSpPr>
        <p:spPr/>
        <p:txBody>
          <a:bodyPr/>
          <a:lstStyle/>
          <a:p>
            <a:fld id="{B1DEFA8C-F947-479F-BE07-76B6B3F80BF1}" type="slidenum">
              <a:rPr lang="tr-TR" smtClean="0"/>
              <a:pPr/>
              <a:t>75</a:t>
            </a:fld>
            <a:endParaRPr lang="tr-TR"/>
          </a:p>
        </p:txBody>
      </p:sp>
      <p:sp>
        <p:nvSpPr>
          <p:cNvPr id="7" name="6 Metin kutusu"/>
          <p:cNvSpPr txBox="1"/>
          <p:nvPr/>
        </p:nvSpPr>
        <p:spPr>
          <a:xfrm>
            <a:off x="323528" y="214290"/>
            <a:ext cx="7776864" cy="584775"/>
          </a:xfrm>
          <a:prstGeom prst="rect">
            <a:avLst/>
          </a:prstGeom>
          <a:solidFill>
            <a:schemeClr val="accent4">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CEZALARI </a:t>
            </a:r>
            <a:r>
              <a:rPr lang="tr-TR" sz="1400" dirty="0" smtClean="0"/>
              <a:t>35</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3716773"/>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rgbClr val="BDFBC9"/>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b="1" dirty="0" smtClean="0">
                <a:solidFill>
                  <a:srgbClr val="F9076F"/>
                </a:solidFill>
              </a:rPr>
              <a:t>Disiplin </a:t>
            </a:r>
            <a:r>
              <a:rPr lang="tr-TR" b="1" dirty="0">
                <a:solidFill>
                  <a:srgbClr val="F9076F"/>
                </a:solidFill>
              </a:rPr>
              <a:t>Cezalarının </a:t>
            </a:r>
            <a:r>
              <a:rPr lang="tr-TR" b="1" dirty="0" smtClean="0">
                <a:solidFill>
                  <a:srgbClr val="F9076F"/>
                </a:solidFill>
              </a:rPr>
              <a:t>Yönetsel Etkisi</a:t>
            </a:r>
          </a:p>
          <a:p>
            <a:pPr marL="0" indent="0">
              <a:buNone/>
            </a:pPr>
            <a:r>
              <a:rPr lang="tr-TR" dirty="0" smtClean="0"/>
              <a:t>Aylıktan </a:t>
            </a:r>
            <a:r>
              <a:rPr lang="tr-TR" dirty="0"/>
              <a:t>kesme cezası ile tecziye edilenler 5 yıl, kademe ilerlemesinin durdurulması cezası ile tecziye edilenler 10 yıl boyunca daire başkanı kadrolarına, daire başkanı kadrosunun dengi ve daha üstü kadrolara, bölge ve il teşkilatlarının en üst yönetici kadrolarına, düzenleyici ve denetleyici kurumların başkanlık ve üyeliklerine, vali ve büyükelçi kadrolarına atanamazlar </a:t>
            </a:r>
            <a:r>
              <a:rPr lang="tr-TR" sz="1400" dirty="0"/>
              <a:t>(657 S.K./Md.132). </a:t>
            </a:r>
            <a:endParaRPr lang="tr-TR" sz="1400" dirty="0" smtClean="0"/>
          </a:p>
          <a:p>
            <a:pPr marL="0" indent="0">
              <a:buNone/>
            </a:pPr>
            <a:r>
              <a:rPr lang="tr-TR" dirty="0" smtClean="0">
                <a:solidFill>
                  <a:srgbClr val="7030A0"/>
                </a:solidFill>
              </a:rPr>
              <a:t>Böylece</a:t>
            </a:r>
            <a:r>
              <a:rPr lang="tr-TR" dirty="0">
                <a:solidFill>
                  <a:srgbClr val="7030A0"/>
                </a:solidFill>
              </a:rPr>
              <a:t>, disiplin cezalarının denetim ve caydırma etkisi arttırılmış </a:t>
            </a:r>
            <a:r>
              <a:rPr lang="tr-TR" dirty="0" smtClean="0">
                <a:solidFill>
                  <a:srgbClr val="7030A0"/>
                </a:solidFill>
              </a:rPr>
              <a:t>olur.</a:t>
            </a:r>
          </a:p>
        </p:txBody>
      </p:sp>
      <p:sp>
        <p:nvSpPr>
          <p:cNvPr id="4" name="3 Slayt Numarası Yer Tutucusu"/>
          <p:cNvSpPr>
            <a:spLocks noGrp="1"/>
          </p:cNvSpPr>
          <p:nvPr>
            <p:ph type="sldNum" sz="quarter" idx="15"/>
          </p:nvPr>
        </p:nvSpPr>
        <p:spPr/>
        <p:txBody>
          <a:bodyPr/>
          <a:lstStyle/>
          <a:p>
            <a:fld id="{B1DEFA8C-F947-479F-BE07-76B6B3F80BF1}" type="slidenum">
              <a:rPr lang="tr-TR" smtClean="0"/>
              <a:pPr/>
              <a:t>76</a:t>
            </a:fld>
            <a:endParaRPr lang="tr-TR"/>
          </a:p>
        </p:txBody>
      </p:sp>
      <p:sp>
        <p:nvSpPr>
          <p:cNvPr id="7" name="6 Metin kutusu"/>
          <p:cNvSpPr txBox="1"/>
          <p:nvPr/>
        </p:nvSpPr>
        <p:spPr>
          <a:xfrm>
            <a:off x="323528" y="214290"/>
            <a:ext cx="7776864" cy="584775"/>
          </a:xfrm>
          <a:prstGeom prst="rect">
            <a:avLst/>
          </a:prstGeom>
          <a:solidFill>
            <a:schemeClr val="accent4">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CEZALARI </a:t>
            </a:r>
            <a:r>
              <a:rPr lang="tr-TR" sz="1400" dirty="0" smtClean="0"/>
              <a:t>36</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6456417"/>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rgbClr val="BDFBC9"/>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b="1" dirty="0" smtClean="0">
                <a:solidFill>
                  <a:srgbClr val="F9076F"/>
                </a:solidFill>
              </a:rPr>
              <a:t>Disiplin </a:t>
            </a:r>
            <a:r>
              <a:rPr lang="tr-TR" b="1" dirty="0">
                <a:solidFill>
                  <a:srgbClr val="F9076F"/>
                </a:solidFill>
              </a:rPr>
              <a:t>Cezalarına Karşı </a:t>
            </a:r>
            <a:r>
              <a:rPr lang="tr-TR" b="1" dirty="0" smtClean="0">
                <a:solidFill>
                  <a:srgbClr val="F9076F"/>
                </a:solidFill>
              </a:rPr>
              <a:t>İtiraz-1</a:t>
            </a:r>
            <a:endParaRPr lang="tr-TR" dirty="0">
              <a:solidFill>
                <a:srgbClr val="F9076F"/>
              </a:solidFill>
            </a:endParaRPr>
          </a:p>
          <a:p>
            <a:pPr marL="0" indent="0">
              <a:buNone/>
            </a:pPr>
            <a:r>
              <a:rPr lang="tr-TR" dirty="0" smtClean="0"/>
              <a:t>Disiplin </a:t>
            </a:r>
            <a:r>
              <a:rPr lang="tr-TR" dirty="0"/>
              <a:t>amirleri tarafından verilen uyarma, kınama ve aylıktan kesme cezalarına karşı disiplin kuruluna, kademe ilerlemesinin durdurulması cezasına karşı yüksek disiplin kuruluna itiraz edilebilir. Ayrıca, tüm disiplin cezalarına karşı idari yargı yoluna başvurulabilir </a:t>
            </a:r>
            <a:r>
              <a:rPr lang="tr-TR" sz="1400" dirty="0"/>
              <a:t>(657 S.K./Md.135). </a:t>
            </a:r>
            <a:endParaRPr lang="tr-TR" sz="1400" dirty="0" smtClean="0"/>
          </a:p>
          <a:p>
            <a:pPr marL="0" indent="0">
              <a:buNone/>
            </a:pPr>
            <a:r>
              <a:rPr lang="tr-TR" dirty="0" smtClean="0">
                <a:solidFill>
                  <a:srgbClr val="00B050"/>
                </a:solidFill>
              </a:rPr>
              <a:t>Kendisine </a:t>
            </a:r>
            <a:r>
              <a:rPr lang="tr-TR" dirty="0">
                <a:solidFill>
                  <a:srgbClr val="00B050"/>
                </a:solidFill>
              </a:rPr>
              <a:t>disiplin cezalarından birisi verilen memur, İdari Yargılama Usulü Kanununun 7’inci maddesi gereğince 60 gün içinde idari yargıya başvurarak kararın iptalini isteyebilir </a:t>
            </a:r>
            <a:r>
              <a:rPr lang="tr-TR" sz="1400" dirty="0">
                <a:solidFill>
                  <a:srgbClr val="00B050"/>
                </a:solidFill>
              </a:rPr>
              <a:t>(2577 S.K./Md.7).</a:t>
            </a:r>
            <a:endParaRPr lang="tr-TR" sz="1400" dirty="0" smtClean="0">
              <a:solidFill>
                <a:srgbClr val="00B050"/>
              </a:solidFill>
            </a:endParaRPr>
          </a:p>
        </p:txBody>
      </p:sp>
      <p:sp>
        <p:nvSpPr>
          <p:cNvPr id="4" name="3 Slayt Numarası Yer Tutucusu"/>
          <p:cNvSpPr>
            <a:spLocks noGrp="1"/>
          </p:cNvSpPr>
          <p:nvPr>
            <p:ph type="sldNum" sz="quarter" idx="15"/>
          </p:nvPr>
        </p:nvSpPr>
        <p:spPr/>
        <p:txBody>
          <a:bodyPr/>
          <a:lstStyle/>
          <a:p>
            <a:fld id="{B1DEFA8C-F947-479F-BE07-76B6B3F80BF1}" type="slidenum">
              <a:rPr lang="tr-TR" smtClean="0"/>
              <a:pPr/>
              <a:t>77</a:t>
            </a:fld>
            <a:endParaRPr lang="tr-TR"/>
          </a:p>
        </p:txBody>
      </p:sp>
      <p:sp>
        <p:nvSpPr>
          <p:cNvPr id="7" name="6 Metin kutusu"/>
          <p:cNvSpPr txBox="1"/>
          <p:nvPr/>
        </p:nvSpPr>
        <p:spPr>
          <a:xfrm>
            <a:off x="323528" y="214290"/>
            <a:ext cx="7776864" cy="584775"/>
          </a:xfrm>
          <a:prstGeom prst="rect">
            <a:avLst/>
          </a:prstGeom>
          <a:solidFill>
            <a:schemeClr val="accent4">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CEZALARI </a:t>
            </a:r>
            <a:r>
              <a:rPr lang="tr-TR" sz="1400" dirty="0" smtClean="0"/>
              <a:t>37</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2307630"/>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rgbClr val="BDFBC9"/>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b="1" dirty="0" smtClean="0">
                <a:solidFill>
                  <a:srgbClr val="F9076F"/>
                </a:solidFill>
              </a:rPr>
              <a:t>Disiplin </a:t>
            </a:r>
            <a:r>
              <a:rPr lang="tr-TR" b="1" dirty="0">
                <a:solidFill>
                  <a:srgbClr val="F9076F"/>
                </a:solidFill>
              </a:rPr>
              <a:t>Cezalarına Karşı </a:t>
            </a:r>
            <a:r>
              <a:rPr lang="tr-TR" b="1" dirty="0" smtClean="0">
                <a:solidFill>
                  <a:srgbClr val="F9076F"/>
                </a:solidFill>
              </a:rPr>
              <a:t>İtiraz-2</a:t>
            </a:r>
            <a:endParaRPr lang="tr-TR" dirty="0">
              <a:solidFill>
                <a:srgbClr val="F9076F"/>
              </a:solidFill>
            </a:endParaRPr>
          </a:p>
          <a:p>
            <a:pPr marL="0" indent="0">
              <a:buNone/>
            </a:pPr>
            <a:r>
              <a:rPr lang="tr-TR" sz="2600" dirty="0"/>
              <a:t>İtirazda süre, kararın ilgiliye tebliği tarihinden itibaren </a:t>
            </a:r>
            <a:r>
              <a:rPr lang="tr-TR" sz="2600" dirty="0">
                <a:solidFill>
                  <a:srgbClr val="0070C0"/>
                </a:solidFill>
              </a:rPr>
              <a:t>yedi gün</a:t>
            </a:r>
            <a:r>
              <a:rPr lang="tr-TR" sz="2600" dirty="0"/>
              <a:t>dür. Süresi içinde itiraz edilmeyen disiplin </a:t>
            </a:r>
            <a:r>
              <a:rPr lang="tr-TR" sz="2600" dirty="0" smtClean="0"/>
              <a:t>cezaları kesinleşir.</a:t>
            </a:r>
          </a:p>
          <a:p>
            <a:pPr marL="0" indent="0">
              <a:buNone/>
            </a:pPr>
            <a:r>
              <a:rPr lang="tr-TR" sz="2600" dirty="0" smtClean="0"/>
              <a:t>İtiraz </a:t>
            </a:r>
            <a:r>
              <a:rPr lang="tr-TR" sz="2600" dirty="0"/>
              <a:t>mercileri, itiraz dilekçesi ile karar ve eklerinin kendilerine intikalinden itibaren otuz gün içinde </a:t>
            </a:r>
            <a:r>
              <a:rPr lang="tr-TR" sz="2600" dirty="0" smtClean="0"/>
              <a:t>kararlarını vermek zorundadır.</a:t>
            </a:r>
          </a:p>
          <a:p>
            <a:pPr marL="0" indent="0">
              <a:buNone/>
            </a:pPr>
            <a:r>
              <a:rPr lang="tr-TR" sz="2600" dirty="0" smtClean="0"/>
              <a:t>İtirazın </a:t>
            </a:r>
            <a:r>
              <a:rPr lang="tr-TR" sz="2600" dirty="0"/>
              <a:t>kabulü hâlinde, disiplin amirleri kararı gözden geçirerek verilen cezayı hafifletebilir veya </a:t>
            </a:r>
            <a:r>
              <a:rPr lang="tr-TR" sz="2600" dirty="0" smtClean="0"/>
              <a:t>tamamen kaldırabilirler</a:t>
            </a:r>
            <a:r>
              <a:rPr lang="tr-TR" dirty="0"/>
              <a:t>.</a:t>
            </a:r>
            <a:r>
              <a:rPr lang="tr-TR" sz="1400" dirty="0" smtClean="0"/>
              <a:t>(</a:t>
            </a:r>
            <a:r>
              <a:rPr lang="tr-TR" sz="1400" dirty="0"/>
              <a:t>657 S.K./Md.135). </a:t>
            </a:r>
            <a:endParaRPr lang="tr-TR" sz="1400" dirty="0" smtClean="0"/>
          </a:p>
        </p:txBody>
      </p:sp>
      <p:sp>
        <p:nvSpPr>
          <p:cNvPr id="4" name="3 Slayt Numarası Yer Tutucusu"/>
          <p:cNvSpPr>
            <a:spLocks noGrp="1"/>
          </p:cNvSpPr>
          <p:nvPr>
            <p:ph type="sldNum" sz="quarter" idx="15"/>
          </p:nvPr>
        </p:nvSpPr>
        <p:spPr/>
        <p:txBody>
          <a:bodyPr/>
          <a:lstStyle/>
          <a:p>
            <a:fld id="{B1DEFA8C-F947-479F-BE07-76B6B3F80BF1}" type="slidenum">
              <a:rPr lang="tr-TR" smtClean="0"/>
              <a:pPr/>
              <a:t>78</a:t>
            </a:fld>
            <a:endParaRPr lang="tr-TR"/>
          </a:p>
        </p:txBody>
      </p:sp>
      <p:sp>
        <p:nvSpPr>
          <p:cNvPr id="7" name="6 Metin kutusu"/>
          <p:cNvSpPr txBox="1"/>
          <p:nvPr/>
        </p:nvSpPr>
        <p:spPr>
          <a:xfrm>
            <a:off x="323528" y="214290"/>
            <a:ext cx="7776864" cy="584775"/>
          </a:xfrm>
          <a:prstGeom prst="rect">
            <a:avLst/>
          </a:prstGeom>
          <a:solidFill>
            <a:schemeClr val="accent4">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CEZALARI </a:t>
            </a:r>
            <a:r>
              <a:rPr lang="tr-TR" sz="1400" dirty="0" smtClean="0"/>
              <a:t>38</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9789297"/>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rgbClr val="BDFBC9"/>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b="1" dirty="0" smtClean="0">
                <a:solidFill>
                  <a:srgbClr val="F9076F"/>
                </a:solidFill>
              </a:rPr>
              <a:t>Disiplin Cezalarının Silinmesi-1 </a:t>
            </a:r>
            <a:r>
              <a:rPr lang="tr-TR" dirty="0">
                <a:solidFill>
                  <a:srgbClr val="F9076F"/>
                </a:solidFill>
              </a:rPr>
              <a:t>	</a:t>
            </a:r>
            <a:endParaRPr lang="tr-TR" dirty="0" smtClean="0">
              <a:solidFill>
                <a:srgbClr val="F9076F"/>
              </a:solidFill>
            </a:endParaRPr>
          </a:p>
          <a:p>
            <a:r>
              <a:rPr lang="tr-TR" dirty="0" smtClean="0"/>
              <a:t>Disiplin </a:t>
            </a:r>
            <a:r>
              <a:rPr lang="tr-TR" dirty="0"/>
              <a:t>cezaları memurun özlük dosyasına işlenir. Devlet memurluğundan çıkarma cezasından başka bir disiplin cezasına çarptırılmış olan memur uyarma ve kınama cezalarının uygulanmasından 5 sene, diğer cezaların uygulanmasından 10 sene sonra atamaya yetkili amire başvurarak, verilmiş olan cezalarının özlük dosyasından silinmesini isteyebilir. </a:t>
            </a:r>
            <a:endParaRPr lang="tr-TR" dirty="0" smtClean="0"/>
          </a:p>
          <a:p>
            <a:r>
              <a:rPr lang="tr-TR" dirty="0" smtClean="0">
                <a:solidFill>
                  <a:srgbClr val="00B050"/>
                </a:solidFill>
              </a:rPr>
              <a:t>Memurun</a:t>
            </a:r>
            <a:r>
              <a:rPr lang="tr-TR" dirty="0">
                <a:solidFill>
                  <a:srgbClr val="00B050"/>
                </a:solidFill>
              </a:rPr>
              <a:t>, yukarıda yazılan süreler içerisindeki davranışları, bu isteğini haklı kılacak nitelikte görülürse, isteğinin yerine getirilmesine karar </a:t>
            </a:r>
            <a:r>
              <a:rPr lang="tr-TR" dirty="0" smtClean="0">
                <a:solidFill>
                  <a:srgbClr val="00B050"/>
                </a:solidFill>
              </a:rPr>
              <a:t>verilerek </a:t>
            </a:r>
            <a:r>
              <a:rPr lang="tr-TR" dirty="0">
                <a:solidFill>
                  <a:srgbClr val="00B050"/>
                </a:solidFill>
              </a:rPr>
              <a:t>bu karar özlük dosyasına işlenir. </a:t>
            </a:r>
            <a:endParaRPr lang="tr-TR" dirty="0" smtClean="0">
              <a:solidFill>
                <a:srgbClr val="00B050"/>
              </a:solidFill>
            </a:endParaRPr>
          </a:p>
        </p:txBody>
      </p:sp>
      <p:sp>
        <p:nvSpPr>
          <p:cNvPr id="4" name="3 Slayt Numarası Yer Tutucusu"/>
          <p:cNvSpPr>
            <a:spLocks noGrp="1"/>
          </p:cNvSpPr>
          <p:nvPr>
            <p:ph type="sldNum" sz="quarter" idx="15"/>
          </p:nvPr>
        </p:nvSpPr>
        <p:spPr/>
        <p:txBody>
          <a:bodyPr/>
          <a:lstStyle/>
          <a:p>
            <a:fld id="{B1DEFA8C-F947-479F-BE07-76B6B3F80BF1}" type="slidenum">
              <a:rPr lang="tr-TR" smtClean="0"/>
              <a:pPr/>
              <a:t>79</a:t>
            </a:fld>
            <a:endParaRPr lang="tr-TR"/>
          </a:p>
        </p:txBody>
      </p:sp>
      <p:sp>
        <p:nvSpPr>
          <p:cNvPr id="7" name="6 Metin kutusu"/>
          <p:cNvSpPr txBox="1"/>
          <p:nvPr/>
        </p:nvSpPr>
        <p:spPr>
          <a:xfrm>
            <a:off x="323528" y="214290"/>
            <a:ext cx="7776864" cy="584775"/>
          </a:xfrm>
          <a:prstGeom prst="rect">
            <a:avLst/>
          </a:prstGeom>
          <a:solidFill>
            <a:schemeClr val="accent4">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CEZALARI </a:t>
            </a:r>
            <a:r>
              <a:rPr lang="tr-TR" sz="1400" dirty="0" smtClean="0"/>
              <a:t>39</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7387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80728"/>
            <a:ext cx="7743234" cy="5493224"/>
          </a:xfrm>
          <a:solidFill>
            <a:schemeClr val="accent1">
              <a:lumMod val="40000"/>
              <a:lumOff val="60000"/>
            </a:schemeClr>
          </a:solidFill>
        </p:spPr>
        <p:style>
          <a:lnRef idx="1">
            <a:schemeClr val="accent1"/>
          </a:lnRef>
          <a:fillRef idx="2">
            <a:schemeClr val="accent1"/>
          </a:fillRef>
          <a:effectRef idx="1">
            <a:schemeClr val="accent1"/>
          </a:effectRef>
          <a:fontRef idx="minor">
            <a:schemeClr val="dk1"/>
          </a:fontRef>
        </p:style>
        <p:txBody>
          <a:bodyPr>
            <a:normAutofit fontScale="85000" lnSpcReduction="20000"/>
          </a:bodyPr>
          <a:lstStyle/>
          <a:p>
            <a:pPr>
              <a:spcBef>
                <a:spcPct val="0"/>
              </a:spcBef>
              <a:spcAft>
                <a:spcPct val="30000"/>
              </a:spcAft>
              <a:buNone/>
            </a:pPr>
            <a:r>
              <a:rPr lang="tr-TR" sz="4000" dirty="0" smtClean="0">
                <a:solidFill>
                  <a:srgbClr val="FF0000"/>
                </a:solidFill>
              </a:rPr>
              <a:t>Amir;</a:t>
            </a:r>
            <a:r>
              <a:rPr lang="tr-TR" sz="4000" i="1" dirty="0">
                <a:latin typeface="Tahoma" pitchFamily="34" charset="0"/>
              </a:rPr>
              <a:t> </a:t>
            </a:r>
            <a:endParaRPr lang="tr-TR" sz="4000" i="1" dirty="0" smtClean="0">
              <a:latin typeface="Tahoma" pitchFamily="34" charset="0"/>
            </a:endParaRPr>
          </a:p>
          <a:p>
            <a:pPr>
              <a:spcBef>
                <a:spcPct val="0"/>
              </a:spcBef>
              <a:spcAft>
                <a:spcPct val="30000"/>
              </a:spcAft>
              <a:buNone/>
            </a:pPr>
            <a:r>
              <a:rPr lang="tr-TR" sz="4000" i="1" dirty="0">
                <a:latin typeface="Tahoma" pitchFamily="34" charset="0"/>
              </a:rPr>
              <a:t>	</a:t>
            </a:r>
            <a:r>
              <a:rPr lang="tr-TR" sz="4000" dirty="0" smtClean="0">
                <a:latin typeface="Times New Roman" pitchFamily="18" charset="0"/>
                <a:cs typeface="Times New Roman" pitchFamily="18" charset="0"/>
              </a:rPr>
              <a:t>Bir </a:t>
            </a:r>
            <a:r>
              <a:rPr lang="tr-TR" sz="4000" dirty="0">
                <a:latin typeface="Times New Roman" pitchFamily="18" charset="0"/>
                <a:cs typeface="Times New Roman" pitchFamily="18" charset="0"/>
              </a:rPr>
              <a:t>işte emir verme yetkisi bulunan </a:t>
            </a:r>
            <a:r>
              <a:rPr lang="tr-TR" sz="4000" dirty="0" smtClean="0">
                <a:latin typeface="Times New Roman" pitchFamily="18" charset="0"/>
                <a:cs typeface="Times New Roman" pitchFamily="18" charset="0"/>
              </a:rPr>
              <a:t>kimsedir </a:t>
            </a:r>
            <a:r>
              <a:rPr lang="tr-TR" sz="2600" dirty="0">
                <a:latin typeface="Times New Roman" pitchFamily="18" charset="0"/>
                <a:cs typeface="Times New Roman" pitchFamily="18" charset="0"/>
              </a:rPr>
              <a:t>(TDK Türkçe Sözlük</a:t>
            </a:r>
            <a:r>
              <a:rPr lang="tr-TR" sz="2600" dirty="0" smtClean="0">
                <a:latin typeface="Times New Roman" pitchFamily="18" charset="0"/>
                <a:cs typeface="Times New Roman" pitchFamily="18" charset="0"/>
              </a:rPr>
              <a:t>)</a:t>
            </a:r>
            <a:r>
              <a:rPr lang="tr-TR" sz="4000" dirty="0" smtClean="0">
                <a:latin typeface="Times New Roman" pitchFamily="18" charset="0"/>
                <a:cs typeface="Times New Roman" pitchFamily="18" charset="0"/>
              </a:rPr>
              <a:t>.</a:t>
            </a:r>
            <a:endParaRPr lang="tr-TR" sz="3600" dirty="0">
              <a:solidFill>
                <a:srgbClr val="FF0000"/>
              </a:solidFill>
              <a:effectLst>
                <a:outerShdw blurRad="38100" dist="38100" dir="2700000" algn="tl">
                  <a:srgbClr val="C0C0C0"/>
                </a:outerShdw>
              </a:effectLst>
              <a:latin typeface="Times New Roman" pitchFamily="18" charset="0"/>
              <a:cs typeface="Times New Roman" pitchFamily="18" charset="0"/>
            </a:endParaRPr>
          </a:p>
          <a:p>
            <a:pPr marL="457200" indent="-457200" fontAlgn="b">
              <a:spcBef>
                <a:spcPct val="0"/>
              </a:spcBef>
              <a:buNone/>
            </a:pPr>
            <a:r>
              <a:rPr lang="tr-TR" sz="2800" b="1" dirty="0" smtClean="0">
                <a:solidFill>
                  <a:srgbClr val="FF0000"/>
                </a:solidFill>
                <a:cs typeface="Arial" charset="0"/>
              </a:rPr>
              <a:t>Disiplin amiri;</a:t>
            </a:r>
          </a:p>
          <a:p>
            <a:pPr marL="457200" indent="-457200" fontAlgn="b">
              <a:spcBef>
                <a:spcPct val="0"/>
              </a:spcBef>
              <a:buNone/>
            </a:pPr>
            <a:r>
              <a:rPr lang="tr-TR" sz="2800" dirty="0">
                <a:solidFill>
                  <a:srgbClr val="FF0000"/>
                </a:solidFill>
                <a:effectLst>
                  <a:outerShdw blurRad="38100" dist="38100" dir="2700000" algn="tl">
                    <a:srgbClr val="C0C0C0"/>
                  </a:outerShdw>
                </a:effectLst>
                <a:cs typeface="Arial" charset="0"/>
              </a:rPr>
              <a:t>	</a:t>
            </a:r>
            <a:r>
              <a:rPr lang="tr-TR" sz="3200" dirty="0" smtClean="0"/>
              <a:t>Kamu </a:t>
            </a:r>
            <a:r>
              <a:rPr lang="tr-TR" sz="3200" dirty="0"/>
              <a:t>hizmetlerinin gereği gibi yürütülmesini sağlamak amacı ile kanunların, tüzüklerin ve yönetmeliklerin Devlet memuru olarak emrettiği görevleri yurt içinde veya dışında yerine getirmeyenlere, uyulmasını zorunlu kıldığı hususları yapmayanlara, yasakladığı işleri yapanlara, durumun niteliğine ve ağırlık derecesine göre, </a:t>
            </a:r>
            <a:r>
              <a:rPr lang="tr-TR" sz="3200" dirty="0" smtClean="0"/>
              <a:t>disiplin cezası vermeye yetkili amirdir </a:t>
            </a:r>
            <a:r>
              <a:rPr lang="tr-TR" sz="1900" dirty="0" smtClean="0"/>
              <a:t>(657 SK/Md.124).</a:t>
            </a:r>
          </a:p>
        </p:txBody>
      </p:sp>
      <p:sp>
        <p:nvSpPr>
          <p:cNvPr id="4" name="3 Slayt Numarası Yer Tutucusu"/>
          <p:cNvSpPr>
            <a:spLocks noGrp="1"/>
          </p:cNvSpPr>
          <p:nvPr>
            <p:ph type="sldNum" sz="quarter" idx="15"/>
          </p:nvPr>
        </p:nvSpPr>
        <p:spPr/>
        <p:txBody>
          <a:bodyPr/>
          <a:lstStyle/>
          <a:p>
            <a:fld id="{B1DEFA8C-F947-479F-BE07-76B6B3F80BF1}" type="slidenum">
              <a:rPr lang="tr-TR" smtClean="0"/>
              <a:pPr/>
              <a:t>8</a:t>
            </a:fld>
            <a:endParaRPr lang="tr-TR"/>
          </a:p>
        </p:txBody>
      </p:sp>
      <p:sp>
        <p:nvSpPr>
          <p:cNvPr id="7" name="6 Metin kutusu"/>
          <p:cNvSpPr txBox="1"/>
          <p:nvPr/>
        </p:nvSpPr>
        <p:spPr>
          <a:xfrm>
            <a:off x="323528" y="214290"/>
            <a:ext cx="7848872" cy="584775"/>
          </a:xfrm>
          <a:prstGeom prst="rect">
            <a:avLst/>
          </a:prstGeom>
          <a:solidFill>
            <a:schemeClr val="accent1">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TEMEL KAVRAMLAR ve TANIMLAR </a:t>
            </a:r>
            <a:r>
              <a:rPr lang="tr-TR" sz="1400" dirty="0" smtClean="0"/>
              <a:t>5</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089989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rgbClr val="BDFBC9"/>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b="1" dirty="0" smtClean="0">
                <a:solidFill>
                  <a:srgbClr val="F9076F"/>
                </a:solidFill>
              </a:rPr>
              <a:t>Disiplin Cezalarının Silinmesi-2 </a:t>
            </a:r>
            <a:r>
              <a:rPr lang="tr-TR" dirty="0">
                <a:solidFill>
                  <a:srgbClr val="F9076F"/>
                </a:solidFill>
              </a:rPr>
              <a:t>	</a:t>
            </a:r>
            <a:endParaRPr lang="tr-TR" dirty="0" smtClean="0">
              <a:solidFill>
                <a:srgbClr val="F9076F"/>
              </a:solidFill>
            </a:endParaRPr>
          </a:p>
          <a:p>
            <a:r>
              <a:rPr lang="tr-TR" dirty="0" smtClean="0"/>
              <a:t>Kademe </a:t>
            </a:r>
            <a:r>
              <a:rPr lang="tr-TR" dirty="0"/>
              <a:t>ilerlemesinin durdurulması cezasının özlük dosyasından çıkarılmasında disiplin kurulunun mütalaası alındıktan sonra yukarıdaki fıkra hükmü uygulanır </a:t>
            </a:r>
            <a:r>
              <a:rPr lang="tr-TR" sz="1500" dirty="0"/>
              <a:t>(657 S.K./Md.133</a:t>
            </a:r>
            <a:r>
              <a:rPr lang="tr-TR" sz="1500" dirty="0" smtClean="0"/>
              <a:t>).</a:t>
            </a:r>
          </a:p>
          <a:p>
            <a:r>
              <a:rPr lang="tr-TR" dirty="0" smtClean="0"/>
              <a:t>Ancak</a:t>
            </a:r>
            <a:r>
              <a:rPr lang="tr-TR" dirty="0"/>
              <a:t>, devlet memurluğundan çıkarma cezası tasfiye niteliği taşıyan bir ceza olduğu için sicilden silinmesi mümkün değildir. </a:t>
            </a:r>
          </a:p>
        </p:txBody>
      </p:sp>
      <p:sp>
        <p:nvSpPr>
          <p:cNvPr id="4" name="3 Slayt Numarası Yer Tutucusu"/>
          <p:cNvSpPr>
            <a:spLocks noGrp="1"/>
          </p:cNvSpPr>
          <p:nvPr>
            <p:ph type="sldNum" sz="quarter" idx="15"/>
          </p:nvPr>
        </p:nvSpPr>
        <p:spPr/>
        <p:txBody>
          <a:bodyPr/>
          <a:lstStyle/>
          <a:p>
            <a:fld id="{B1DEFA8C-F947-479F-BE07-76B6B3F80BF1}" type="slidenum">
              <a:rPr lang="tr-TR" smtClean="0"/>
              <a:pPr/>
              <a:t>80</a:t>
            </a:fld>
            <a:endParaRPr lang="tr-TR"/>
          </a:p>
        </p:txBody>
      </p:sp>
      <p:sp>
        <p:nvSpPr>
          <p:cNvPr id="7" name="6 Metin kutusu"/>
          <p:cNvSpPr txBox="1"/>
          <p:nvPr/>
        </p:nvSpPr>
        <p:spPr>
          <a:xfrm>
            <a:off x="323528" y="214290"/>
            <a:ext cx="7776864" cy="584775"/>
          </a:xfrm>
          <a:prstGeom prst="rect">
            <a:avLst/>
          </a:prstGeom>
          <a:solidFill>
            <a:schemeClr val="accent4">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CEZALARI </a:t>
            </a:r>
            <a:r>
              <a:rPr lang="tr-TR" sz="1400" dirty="0" smtClean="0"/>
              <a:t>40</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6535802"/>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rgbClr val="BDFBC9"/>
          </a:solidFill>
        </p:spPr>
        <p:style>
          <a:lnRef idx="1">
            <a:schemeClr val="accent1"/>
          </a:lnRef>
          <a:fillRef idx="2">
            <a:schemeClr val="accent1"/>
          </a:fillRef>
          <a:effectRef idx="1">
            <a:schemeClr val="accent1"/>
          </a:effectRef>
          <a:fontRef idx="minor">
            <a:schemeClr val="dk1"/>
          </a:fontRef>
        </p:style>
        <p:txBody>
          <a:bodyPr>
            <a:normAutofit fontScale="92500"/>
          </a:bodyPr>
          <a:lstStyle/>
          <a:p>
            <a:pPr marL="0" indent="0">
              <a:buNone/>
            </a:pPr>
            <a:r>
              <a:rPr lang="tr-TR" b="1" dirty="0" smtClean="0">
                <a:solidFill>
                  <a:srgbClr val="F9076F"/>
                </a:solidFill>
              </a:rPr>
              <a:t>Disiplin Cezalarını Ortadan </a:t>
            </a:r>
            <a:r>
              <a:rPr lang="tr-TR" b="1" dirty="0">
                <a:solidFill>
                  <a:srgbClr val="F9076F"/>
                </a:solidFill>
              </a:rPr>
              <a:t>Kaldıran Haller</a:t>
            </a:r>
            <a:endParaRPr lang="tr-TR" dirty="0">
              <a:solidFill>
                <a:srgbClr val="F9076F"/>
              </a:solidFill>
            </a:endParaRPr>
          </a:p>
          <a:p>
            <a:pPr marL="0" indent="0">
              <a:buNone/>
            </a:pPr>
            <a:r>
              <a:rPr lang="tr-TR" dirty="0" smtClean="0"/>
              <a:t>İşledikleri </a:t>
            </a:r>
            <a:r>
              <a:rPr lang="tr-TR" dirty="0"/>
              <a:t>disiplin suçlarından dolayı, memur veya kamu görevlisine, 657 sayılı Devlet memurları Kanunu ve ilgili özel kanunlara göre yaptırım olarak uygulanan disiplin cezaları şu şartların oluşması durumunda ortadan kalkar </a:t>
            </a:r>
            <a:r>
              <a:rPr lang="tr-TR" sz="1500" dirty="0"/>
              <a:t>(Arıca, 2006:76; MEB, 2006:51-52):</a:t>
            </a:r>
          </a:p>
          <a:p>
            <a:r>
              <a:rPr lang="tr-TR" dirty="0" smtClean="0"/>
              <a:t>Disiplin </a:t>
            </a:r>
            <a:r>
              <a:rPr lang="tr-TR" dirty="0"/>
              <a:t>suçunu işleyen memur veya kamu görevlisinin uygulanacak disiplin cezasının tebliğinden önce ölmesi,</a:t>
            </a:r>
          </a:p>
          <a:p>
            <a:r>
              <a:rPr lang="tr-TR" dirty="0" smtClean="0">
                <a:solidFill>
                  <a:srgbClr val="00B050"/>
                </a:solidFill>
              </a:rPr>
              <a:t>Cezanın </a:t>
            </a:r>
            <a:r>
              <a:rPr lang="tr-TR" dirty="0">
                <a:solidFill>
                  <a:srgbClr val="00B050"/>
                </a:solidFill>
              </a:rPr>
              <a:t>değişmesi ve fiilin veya halin disiplin suçu olmaktan çıkması,</a:t>
            </a:r>
          </a:p>
          <a:p>
            <a:r>
              <a:rPr lang="tr-TR" dirty="0" smtClean="0">
                <a:solidFill>
                  <a:srgbClr val="F9076F"/>
                </a:solidFill>
              </a:rPr>
              <a:t>Lehte </a:t>
            </a:r>
            <a:r>
              <a:rPr lang="tr-TR" dirty="0">
                <a:solidFill>
                  <a:srgbClr val="F9076F"/>
                </a:solidFill>
              </a:rPr>
              <a:t>yeni bir kuralın getirilmesi,</a:t>
            </a:r>
          </a:p>
          <a:p>
            <a:r>
              <a:rPr lang="tr-TR" dirty="0" smtClean="0">
                <a:solidFill>
                  <a:srgbClr val="0070C0"/>
                </a:solidFill>
              </a:rPr>
              <a:t>Ceza </a:t>
            </a:r>
            <a:r>
              <a:rPr lang="tr-TR" dirty="0">
                <a:solidFill>
                  <a:srgbClr val="0070C0"/>
                </a:solidFill>
              </a:rPr>
              <a:t>verme yetkisinin veya soruşturmaya başlamanın zamanaşımına uğraması</a:t>
            </a:r>
            <a:r>
              <a:rPr lang="tr-TR" dirty="0"/>
              <a:t> ve</a:t>
            </a:r>
          </a:p>
          <a:p>
            <a:r>
              <a:rPr lang="tr-TR" dirty="0" smtClean="0"/>
              <a:t>Disiplin </a:t>
            </a:r>
            <a:r>
              <a:rPr lang="tr-TR" dirty="0"/>
              <a:t>cezalarının affedilmesine ilişkin af kanunlarının yayınlanması.</a:t>
            </a:r>
            <a:endParaRPr lang="tr-TR" sz="1400" dirty="0" smtClean="0"/>
          </a:p>
        </p:txBody>
      </p:sp>
      <p:sp>
        <p:nvSpPr>
          <p:cNvPr id="4" name="3 Slayt Numarası Yer Tutucusu"/>
          <p:cNvSpPr>
            <a:spLocks noGrp="1"/>
          </p:cNvSpPr>
          <p:nvPr>
            <p:ph type="sldNum" sz="quarter" idx="15"/>
          </p:nvPr>
        </p:nvSpPr>
        <p:spPr/>
        <p:txBody>
          <a:bodyPr/>
          <a:lstStyle/>
          <a:p>
            <a:fld id="{B1DEFA8C-F947-479F-BE07-76B6B3F80BF1}" type="slidenum">
              <a:rPr lang="tr-TR" smtClean="0"/>
              <a:pPr/>
              <a:t>81</a:t>
            </a:fld>
            <a:endParaRPr lang="tr-TR"/>
          </a:p>
        </p:txBody>
      </p:sp>
      <p:sp>
        <p:nvSpPr>
          <p:cNvPr id="7" name="6 Metin kutusu"/>
          <p:cNvSpPr txBox="1"/>
          <p:nvPr/>
        </p:nvSpPr>
        <p:spPr>
          <a:xfrm>
            <a:off x="323528" y="214290"/>
            <a:ext cx="7776864" cy="584775"/>
          </a:xfrm>
          <a:prstGeom prst="rect">
            <a:avLst/>
          </a:prstGeom>
          <a:solidFill>
            <a:schemeClr val="accent4">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CEZALARI </a:t>
            </a:r>
            <a:r>
              <a:rPr lang="tr-TR" sz="1400" dirty="0" smtClean="0"/>
              <a:t>41</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7024648"/>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82</a:t>
            </a:fld>
            <a:endParaRPr lang="tr-TR"/>
          </a:p>
        </p:txBody>
      </p:sp>
      <p:sp>
        <p:nvSpPr>
          <p:cNvPr id="7" name="6 Metin kutusu"/>
          <p:cNvSpPr txBox="1"/>
          <p:nvPr/>
        </p:nvSpPr>
        <p:spPr>
          <a:xfrm>
            <a:off x="307312" y="836712"/>
            <a:ext cx="7848872" cy="5047536"/>
          </a:xfrm>
          <a:prstGeom prst="rect">
            <a:avLst/>
          </a:prstGeom>
          <a:solidFill>
            <a:schemeClr val="accent2">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endParaRPr lang="tr-TR" sz="2800" dirty="0" smtClean="0"/>
          </a:p>
          <a:p>
            <a:pPr algn="ctr">
              <a:spcBef>
                <a:spcPts val="600"/>
              </a:spcBef>
              <a:spcAft>
                <a:spcPts val="600"/>
              </a:spcAft>
            </a:pPr>
            <a:r>
              <a:rPr lang="tr-TR" sz="5400" dirty="0" smtClean="0"/>
              <a:t>DİSİPLİN HUKUKU </a:t>
            </a:r>
          </a:p>
          <a:p>
            <a:pPr algn="ctr">
              <a:spcBef>
                <a:spcPts val="600"/>
              </a:spcBef>
              <a:spcAft>
                <a:spcPts val="600"/>
              </a:spcAft>
            </a:pPr>
            <a:r>
              <a:rPr lang="tr-TR" sz="5400" dirty="0" smtClean="0"/>
              <a:t>ve </a:t>
            </a:r>
          </a:p>
          <a:p>
            <a:pPr algn="ctr">
              <a:spcBef>
                <a:spcPts val="600"/>
              </a:spcBef>
              <a:spcAft>
                <a:spcPts val="600"/>
              </a:spcAft>
            </a:pPr>
            <a:r>
              <a:rPr lang="tr-TR" sz="5400" dirty="0" smtClean="0"/>
              <a:t>CEZA HUKUKU</a:t>
            </a:r>
          </a:p>
          <a:p>
            <a:pPr algn="ctr">
              <a:spcBef>
                <a:spcPts val="600"/>
              </a:spcBef>
              <a:spcAft>
                <a:spcPts val="600"/>
              </a:spcAft>
            </a:pPr>
            <a:r>
              <a:rPr lang="tr-TR" sz="5400" dirty="0" smtClean="0"/>
              <a:t>İLİŞKİSİ</a:t>
            </a:r>
          </a:p>
          <a:p>
            <a:pPr algn="ctr">
              <a:spcBef>
                <a:spcPts val="600"/>
              </a:spcBef>
              <a:spcAft>
                <a:spcPts val="600"/>
              </a:spcAft>
            </a:pPr>
            <a:endParaRPr lang="tr-TR" sz="2800"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6226562"/>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chemeClr val="accent2">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sz="3600" b="1" dirty="0" smtClean="0">
                <a:solidFill>
                  <a:srgbClr val="F9076F"/>
                </a:solidFill>
              </a:rPr>
              <a:t>Amaç bakımından </a:t>
            </a:r>
          </a:p>
          <a:p>
            <a:pPr marL="360000" indent="0">
              <a:buNone/>
            </a:pPr>
            <a:r>
              <a:rPr lang="tr-TR" sz="3600" dirty="0" smtClean="0"/>
              <a:t>Ceza </a:t>
            </a:r>
            <a:r>
              <a:rPr lang="tr-TR" sz="3600" dirty="0"/>
              <a:t>hukukunun amacı toplumsal düzeni korumak iken, disiplin hukuku, kamu düzeninin korunması, kamu hizmetinin gereği gibi yürütülmesi ve devamını sağlama amacına yöneliktir </a:t>
            </a:r>
            <a:r>
              <a:rPr lang="tr-TR" sz="1400" dirty="0"/>
              <a:t>(Arıca, 2006:243</a:t>
            </a:r>
            <a:r>
              <a:rPr lang="tr-TR" sz="1400" dirty="0" smtClean="0"/>
              <a:t>).</a:t>
            </a:r>
            <a:endParaRPr lang="tr-TR" sz="1400" dirty="0"/>
          </a:p>
        </p:txBody>
      </p:sp>
      <p:sp>
        <p:nvSpPr>
          <p:cNvPr id="4" name="3 Slayt Numarası Yer Tutucusu"/>
          <p:cNvSpPr>
            <a:spLocks noGrp="1"/>
          </p:cNvSpPr>
          <p:nvPr>
            <p:ph type="sldNum" sz="quarter" idx="15"/>
          </p:nvPr>
        </p:nvSpPr>
        <p:spPr/>
        <p:txBody>
          <a:bodyPr/>
          <a:lstStyle/>
          <a:p>
            <a:fld id="{B1DEFA8C-F947-479F-BE07-76B6B3F80BF1}" type="slidenum">
              <a:rPr lang="tr-TR" smtClean="0"/>
              <a:pPr/>
              <a:t>83</a:t>
            </a:fld>
            <a:endParaRPr lang="tr-TR"/>
          </a:p>
        </p:txBody>
      </p:sp>
      <p:sp>
        <p:nvSpPr>
          <p:cNvPr id="7" name="6 Metin kutusu"/>
          <p:cNvSpPr txBox="1"/>
          <p:nvPr/>
        </p:nvSpPr>
        <p:spPr>
          <a:xfrm>
            <a:off x="323528" y="214290"/>
            <a:ext cx="7776864" cy="461665"/>
          </a:xfrm>
          <a:prstGeom prst="rect">
            <a:avLst/>
          </a:prstGeom>
          <a:solidFill>
            <a:schemeClr val="accent2">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2400" dirty="0" smtClean="0"/>
              <a:t>DİSİPLİN HUKUKU ve CEZA HUKUKU İLİŞKİSİ </a:t>
            </a:r>
            <a:r>
              <a:rPr lang="tr-TR" sz="1400" dirty="0" smtClean="0"/>
              <a:t>1</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180218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chemeClr val="accent2">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sz="2800" b="1" dirty="0" smtClean="0">
                <a:solidFill>
                  <a:srgbClr val="F9076F"/>
                </a:solidFill>
              </a:rPr>
              <a:t>Müeyyide </a:t>
            </a:r>
            <a:r>
              <a:rPr lang="tr-TR" sz="2800" b="1" dirty="0">
                <a:solidFill>
                  <a:srgbClr val="F9076F"/>
                </a:solidFill>
              </a:rPr>
              <a:t>(yaptırım) </a:t>
            </a:r>
            <a:r>
              <a:rPr lang="tr-TR" sz="2800" b="1" dirty="0" smtClean="0">
                <a:solidFill>
                  <a:srgbClr val="F9076F"/>
                </a:solidFill>
              </a:rPr>
              <a:t>bakımından</a:t>
            </a:r>
          </a:p>
          <a:p>
            <a:pPr marL="360000" indent="0">
              <a:buNone/>
            </a:pPr>
            <a:r>
              <a:rPr lang="tr-TR" sz="3600" dirty="0" smtClean="0"/>
              <a:t>Ceza </a:t>
            </a:r>
            <a:r>
              <a:rPr lang="tr-TR" sz="3600" dirty="0"/>
              <a:t>hukuku yaptırımları kişilerin hayatına, hürriyetine ve mal varlığına zarar veren yaptırımlar olmasına karşın, disiplin hukuku yaptırımları sadece kişilerin görevleri ve mesleki hakları üzerinde etkilidir </a:t>
            </a:r>
            <a:r>
              <a:rPr lang="tr-TR" sz="1400" dirty="0"/>
              <a:t>(Gözler, 2003:674</a:t>
            </a:r>
            <a:r>
              <a:rPr lang="tr-TR" sz="1400" dirty="0" smtClean="0"/>
              <a:t>).</a:t>
            </a:r>
            <a:endParaRPr lang="tr-TR" sz="1400" dirty="0"/>
          </a:p>
        </p:txBody>
      </p:sp>
      <p:sp>
        <p:nvSpPr>
          <p:cNvPr id="4" name="3 Slayt Numarası Yer Tutucusu"/>
          <p:cNvSpPr>
            <a:spLocks noGrp="1"/>
          </p:cNvSpPr>
          <p:nvPr>
            <p:ph type="sldNum" sz="quarter" idx="15"/>
          </p:nvPr>
        </p:nvSpPr>
        <p:spPr/>
        <p:txBody>
          <a:bodyPr/>
          <a:lstStyle/>
          <a:p>
            <a:fld id="{B1DEFA8C-F947-479F-BE07-76B6B3F80BF1}" type="slidenum">
              <a:rPr lang="tr-TR" smtClean="0"/>
              <a:pPr/>
              <a:t>84</a:t>
            </a:fld>
            <a:endParaRPr lang="tr-TR"/>
          </a:p>
        </p:txBody>
      </p:sp>
      <p:sp>
        <p:nvSpPr>
          <p:cNvPr id="7" name="6 Metin kutusu"/>
          <p:cNvSpPr txBox="1"/>
          <p:nvPr/>
        </p:nvSpPr>
        <p:spPr>
          <a:xfrm>
            <a:off x="323528" y="214290"/>
            <a:ext cx="7776864" cy="461665"/>
          </a:xfrm>
          <a:prstGeom prst="rect">
            <a:avLst/>
          </a:prstGeom>
          <a:solidFill>
            <a:schemeClr val="accent2">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2400" dirty="0" smtClean="0"/>
              <a:t>DİSİPLİN HUKUKU ve CEZA HUKUKU İLİŞKİSİ </a:t>
            </a:r>
            <a:r>
              <a:rPr lang="tr-TR" sz="1400" dirty="0"/>
              <a:t>2</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1006333"/>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chemeClr val="accent2">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fontScale="77500" lnSpcReduction="20000"/>
          </a:bodyPr>
          <a:lstStyle/>
          <a:p>
            <a:pPr marL="0" indent="0">
              <a:spcAft>
                <a:spcPts val="600"/>
              </a:spcAft>
              <a:buNone/>
            </a:pPr>
            <a:r>
              <a:rPr lang="tr-TR" sz="3600" b="1" dirty="0" smtClean="0">
                <a:solidFill>
                  <a:srgbClr val="F9076F"/>
                </a:solidFill>
              </a:rPr>
              <a:t>Cezalandırılan </a:t>
            </a:r>
            <a:r>
              <a:rPr lang="tr-TR" sz="3600" b="1" dirty="0">
                <a:solidFill>
                  <a:srgbClr val="F9076F"/>
                </a:solidFill>
              </a:rPr>
              <a:t>fiiller </a:t>
            </a:r>
            <a:r>
              <a:rPr lang="tr-TR" sz="3600" b="1" dirty="0" smtClean="0">
                <a:solidFill>
                  <a:srgbClr val="F9076F"/>
                </a:solidFill>
              </a:rPr>
              <a:t>bakımından</a:t>
            </a:r>
          </a:p>
          <a:p>
            <a:pPr>
              <a:spcAft>
                <a:spcPts val="600"/>
              </a:spcAft>
            </a:pPr>
            <a:r>
              <a:rPr lang="tr-TR" sz="3600" dirty="0" smtClean="0"/>
              <a:t>Ceza </a:t>
            </a:r>
            <a:r>
              <a:rPr lang="tr-TR" sz="3600" dirty="0"/>
              <a:t>hukukunda müeyyideye bağlanan fiiller, ceza kanunlarıyla yasaklanmış ve suç sayılan fiillerdir. Disiplin hukukunda müeyyideye bağlanan fiil ve haller ise, suç değil mesleki kusur niteliğindedir </a:t>
            </a:r>
            <a:r>
              <a:rPr lang="tr-TR" sz="1800" dirty="0"/>
              <a:t>(Gözler, 2003:674; Arıca, 2006:243). </a:t>
            </a:r>
            <a:endParaRPr lang="tr-TR" sz="1800" dirty="0" smtClean="0"/>
          </a:p>
          <a:p>
            <a:pPr>
              <a:spcAft>
                <a:spcPts val="600"/>
              </a:spcAft>
            </a:pPr>
            <a:r>
              <a:rPr lang="tr-TR" sz="3600" dirty="0" smtClean="0"/>
              <a:t>Ceza </a:t>
            </a:r>
            <a:r>
              <a:rPr lang="tr-TR" sz="3600" dirty="0"/>
              <a:t>kanununda suçlar, kanunilik ilkesine uygunluk açısından kanun tarafından tek tek tarif edilmişken, disiplin hukukunda suçlar açık bir formüle bağlanmaktan ziyade meslek şeref ve haysiyeti gibi genel tanımlar içine sokulmuştur </a:t>
            </a:r>
            <a:r>
              <a:rPr lang="tr-TR" sz="1800" dirty="0"/>
              <a:t>(</a:t>
            </a:r>
            <a:r>
              <a:rPr lang="tr-TR" sz="1800" dirty="0" err="1"/>
              <a:t>Alikaşifoğlu</a:t>
            </a:r>
            <a:r>
              <a:rPr lang="tr-TR" sz="1800" dirty="0"/>
              <a:t>, 1977:33</a:t>
            </a:r>
            <a:r>
              <a:rPr lang="tr-TR" sz="1800" dirty="0" smtClean="0"/>
              <a:t>).</a:t>
            </a:r>
            <a:endParaRPr lang="tr-TR" sz="1800" dirty="0"/>
          </a:p>
        </p:txBody>
      </p:sp>
      <p:sp>
        <p:nvSpPr>
          <p:cNvPr id="4" name="3 Slayt Numarası Yer Tutucusu"/>
          <p:cNvSpPr>
            <a:spLocks noGrp="1"/>
          </p:cNvSpPr>
          <p:nvPr>
            <p:ph type="sldNum" sz="quarter" idx="15"/>
          </p:nvPr>
        </p:nvSpPr>
        <p:spPr/>
        <p:txBody>
          <a:bodyPr/>
          <a:lstStyle/>
          <a:p>
            <a:fld id="{B1DEFA8C-F947-479F-BE07-76B6B3F80BF1}" type="slidenum">
              <a:rPr lang="tr-TR" smtClean="0"/>
              <a:pPr/>
              <a:t>85</a:t>
            </a:fld>
            <a:endParaRPr lang="tr-TR"/>
          </a:p>
        </p:txBody>
      </p:sp>
      <p:sp>
        <p:nvSpPr>
          <p:cNvPr id="7" name="6 Metin kutusu"/>
          <p:cNvSpPr txBox="1"/>
          <p:nvPr/>
        </p:nvSpPr>
        <p:spPr>
          <a:xfrm>
            <a:off x="323528" y="214290"/>
            <a:ext cx="7776864" cy="461665"/>
          </a:xfrm>
          <a:prstGeom prst="rect">
            <a:avLst/>
          </a:prstGeom>
          <a:solidFill>
            <a:schemeClr val="accent2">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2400" dirty="0" smtClean="0"/>
              <a:t>DİSİPLİN HUKUKU ve CEZA </a:t>
            </a:r>
            <a:r>
              <a:rPr lang="tr-TR" sz="2400" dirty="0"/>
              <a:t>HUKUKU İLİŞKİSİ </a:t>
            </a:r>
            <a:r>
              <a:rPr lang="tr-TR" sz="1400" dirty="0" smtClean="0"/>
              <a:t>3</a:t>
            </a:r>
            <a:r>
              <a:rPr lang="tr-TR" sz="2400" dirty="0" smtClean="0"/>
              <a:t> </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1006333"/>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chemeClr val="accent2">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sz="3200" b="1" dirty="0" smtClean="0">
                <a:solidFill>
                  <a:srgbClr val="F9076F"/>
                </a:solidFill>
              </a:rPr>
              <a:t>Failler bakımından</a:t>
            </a:r>
          </a:p>
          <a:p>
            <a:pPr marL="360000" indent="0">
              <a:spcAft>
                <a:spcPts val="600"/>
              </a:spcAft>
              <a:buNone/>
            </a:pPr>
            <a:r>
              <a:rPr lang="tr-TR" sz="3200" dirty="0" smtClean="0"/>
              <a:t>Ceza </a:t>
            </a:r>
            <a:r>
              <a:rPr lang="tr-TR" sz="3200" dirty="0"/>
              <a:t>hukukunda suç konusu olan fiiller herkes tarafından işlenebilmesine rağmen, disiplin hukukunda disiplin suçu olarak belirlenen fiil ve haller sadece memurlar tarafından işlenebilir </a:t>
            </a:r>
            <a:r>
              <a:rPr lang="tr-TR" sz="1400" dirty="0"/>
              <a:t>(Arıca, 2006:243).</a:t>
            </a:r>
          </a:p>
        </p:txBody>
      </p:sp>
      <p:sp>
        <p:nvSpPr>
          <p:cNvPr id="4" name="3 Slayt Numarası Yer Tutucusu"/>
          <p:cNvSpPr>
            <a:spLocks noGrp="1"/>
          </p:cNvSpPr>
          <p:nvPr>
            <p:ph type="sldNum" sz="quarter" idx="15"/>
          </p:nvPr>
        </p:nvSpPr>
        <p:spPr/>
        <p:txBody>
          <a:bodyPr/>
          <a:lstStyle/>
          <a:p>
            <a:fld id="{B1DEFA8C-F947-479F-BE07-76B6B3F80BF1}" type="slidenum">
              <a:rPr lang="tr-TR" smtClean="0"/>
              <a:pPr/>
              <a:t>86</a:t>
            </a:fld>
            <a:endParaRPr lang="tr-TR"/>
          </a:p>
        </p:txBody>
      </p:sp>
      <p:sp>
        <p:nvSpPr>
          <p:cNvPr id="7" name="6 Metin kutusu"/>
          <p:cNvSpPr txBox="1"/>
          <p:nvPr/>
        </p:nvSpPr>
        <p:spPr>
          <a:xfrm>
            <a:off x="323528" y="214290"/>
            <a:ext cx="7776864" cy="461665"/>
          </a:xfrm>
          <a:prstGeom prst="rect">
            <a:avLst/>
          </a:prstGeom>
          <a:solidFill>
            <a:schemeClr val="accent2">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2400" dirty="0" smtClean="0"/>
              <a:t>DİSİPLİN HUKUKU ve CEZA HUKUKU İLİŞKİSİ </a:t>
            </a:r>
            <a:r>
              <a:rPr lang="tr-TR" sz="1400" dirty="0" smtClean="0"/>
              <a:t>4</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3017151"/>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chemeClr val="accent2">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sz="2300" b="1" dirty="0" smtClean="0">
                <a:solidFill>
                  <a:srgbClr val="F9076F"/>
                </a:solidFill>
              </a:rPr>
              <a:t>Cezayı </a:t>
            </a:r>
            <a:r>
              <a:rPr lang="tr-TR" sz="2300" b="1" dirty="0">
                <a:solidFill>
                  <a:srgbClr val="F9076F"/>
                </a:solidFill>
              </a:rPr>
              <a:t>uygulayacak yetkili organlar </a:t>
            </a:r>
            <a:r>
              <a:rPr lang="tr-TR" sz="2300" b="1" dirty="0" smtClean="0">
                <a:solidFill>
                  <a:srgbClr val="F9076F"/>
                </a:solidFill>
              </a:rPr>
              <a:t>bakımından</a:t>
            </a:r>
          </a:p>
          <a:p>
            <a:pPr marL="360000" indent="0">
              <a:buNone/>
            </a:pPr>
            <a:r>
              <a:rPr lang="tr-TR" sz="3600" dirty="0" smtClean="0"/>
              <a:t>Ceza </a:t>
            </a:r>
            <a:r>
              <a:rPr lang="tr-TR" sz="3600" dirty="0"/>
              <a:t>hukuku hükümleri ceza mahkemeleri (adli merciler) tarafından uygulanır ve cezalar yargıçlar tarafından verilir. Disiplin cezaları ise idari makamlar (disiplin amiri ve disiplin kurulları) tarafından uygulanır </a:t>
            </a:r>
            <a:r>
              <a:rPr lang="tr-TR" sz="1500" dirty="0"/>
              <a:t>(Giritli ve diğerleri, 2006:616</a:t>
            </a:r>
            <a:r>
              <a:rPr lang="tr-TR" sz="1500" dirty="0" smtClean="0"/>
              <a:t>).</a:t>
            </a:r>
            <a:endParaRPr lang="tr-TR" sz="1500" dirty="0"/>
          </a:p>
        </p:txBody>
      </p:sp>
      <p:sp>
        <p:nvSpPr>
          <p:cNvPr id="4" name="3 Slayt Numarası Yer Tutucusu"/>
          <p:cNvSpPr>
            <a:spLocks noGrp="1"/>
          </p:cNvSpPr>
          <p:nvPr>
            <p:ph type="sldNum" sz="quarter" idx="15"/>
          </p:nvPr>
        </p:nvSpPr>
        <p:spPr/>
        <p:txBody>
          <a:bodyPr/>
          <a:lstStyle/>
          <a:p>
            <a:fld id="{B1DEFA8C-F947-479F-BE07-76B6B3F80BF1}" type="slidenum">
              <a:rPr lang="tr-TR" smtClean="0"/>
              <a:pPr/>
              <a:t>87</a:t>
            </a:fld>
            <a:endParaRPr lang="tr-TR"/>
          </a:p>
        </p:txBody>
      </p:sp>
      <p:sp>
        <p:nvSpPr>
          <p:cNvPr id="7" name="6 Metin kutusu"/>
          <p:cNvSpPr txBox="1"/>
          <p:nvPr/>
        </p:nvSpPr>
        <p:spPr>
          <a:xfrm>
            <a:off x="323528" y="214290"/>
            <a:ext cx="7776864" cy="461665"/>
          </a:xfrm>
          <a:prstGeom prst="rect">
            <a:avLst/>
          </a:prstGeom>
          <a:solidFill>
            <a:schemeClr val="accent2">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2400" dirty="0" smtClean="0"/>
              <a:t>DİSİPLİN HUKUKU ve CEZA HUKUKU İLİŞKİSİ </a:t>
            </a:r>
            <a:r>
              <a:rPr lang="tr-TR" sz="1400" dirty="0" smtClean="0"/>
              <a:t>5</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1006333"/>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chemeClr val="accent2">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sz="3000" b="1" dirty="0" smtClean="0">
                <a:solidFill>
                  <a:srgbClr val="F9076F"/>
                </a:solidFill>
              </a:rPr>
              <a:t>Cezaların </a:t>
            </a:r>
            <a:r>
              <a:rPr lang="tr-TR" sz="3000" b="1" dirty="0">
                <a:solidFill>
                  <a:srgbClr val="F9076F"/>
                </a:solidFill>
              </a:rPr>
              <a:t>uygulanması </a:t>
            </a:r>
            <a:r>
              <a:rPr lang="tr-TR" sz="3000" b="1" dirty="0" smtClean="0">
                <a:solidFill>
                  <a:srgbClr val="F9076F"/>
                </a:solidFill>
              </a:rPr>
              <a:t>bakımından-1</a:t>
            </a:r>
          </a:p>
          <a:p>
            <a:pPr marL="0" indent="0">
              <a:buNone/>
            </a:pPr>
            <a:r>
              <a:rPr lang="tr-TR" sz="3600" dirty="0" smtClean="0"/>
              <a:t>Aynı </a:t>
            </a:r>
            <a:r>
              <a:rPr lang="tr-TR" sz="3600" dirty="0"/>
              <a:t>olaydan dolayı memur hakkında ceza mahkemesinde kovuşturmaya başlanmış olması, disiplin kovuşturmasını geciktiremez. Memurun ceza kanununa göre mahkum olması veya olmaması halleri, ayrıca disiplin cezasının uygulanmasına engel olamaz </a:t>
            </a:r>
            <a:r>
              <a:rPr lang="tr-TR" sz="2500" dirty="0"/>
              <a:t>(657 S.K./Md.131). </a:t>
            </a:r>
          </a:p>
        </p:txBody>
      </p:sp>
      <p:sp>
        <p:nvSpPr>
          <p:cNvPr id="4" name="3 Slayt Numarası Yer Tutucusu"/>
          <p:cNvSpPr>
            <a:spLocks noGrp="1"/>
          </p:cNvSpPr>
          <p:nvPr>
            <p:ph type="sldNum" sz="quarter" idx="15"/>
          </p:nvPr>
        </p:nvSpPr>
        <p:spPr/>
        <p:txBody>
          <a:bodyPr/>
          <a:lstStyle/>
          <a:p>
            <a:fld id="{B1DEFA8C-F947-479F-BE07-76B6B3F80BF1}" type="slidenum">
              <a:rPr lang="tr-TR" smtClean="0"/>
              <a:pPr/>
              <a:t>88</a:t>
            </a:fld>
            <a:endParaRPr lang="tr-TR"/>
          </a:p>
        </p:txBody>
      </p:sp>
      <p:sp>
        <p:nvSpPr>
          <p:cNvPr id="7" name="6 Metin kutusu"/>
          <p:cNvSpPr txBox="1"/>
          <p:nvPr/>
        </p:nvSpPr>
        <p:spPr>
          <a:xfrm>
            <a:off x="323528" y="214290"/>
            <a:ext cx="7776864" cy="461665"/>
          </a:xfrm>
          <a:prstGeom prst="rect">
            <a:avLst/>
          </a:prstGeom>
          <a:solidFill>
            <a:schemeClr val="accent2">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2400" dirty="0" smtClean="0"/>
              <a:t>DİSİPLİN HUKUKU ve CEZA HUKUKU İLİŞKİSİ </a:t>
            </a:r>
            <a:r>
              <a:rPr lang="tr-TR" sz="1400" dirty="0"/>
              <a:t>6</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1006333"/>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chemeClr val="accent2">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fontScale="55000" lnSpcReduction="20000"/>
          </a:bodyPr>
          <a:lstStyle/>
          <a:p>
            <a:pPr marL="0" indent="0">
              <a:buNone/>
            </a:pPr>
            <a:r>
              <a:rPr lang="tr-TR" sz="5100" b="1" dirty="0" smtClean="0">
                <a:solidFill>
                  <a:srgbClr val="F9076F"/>
                </a:solidFill>
              </a:rPr>
              <a:t>Cezaların </a:t>
            </a:r>
            <a:r>
              <a:rPr lang="tr-TR" sz="5100" b="1" dirty="0">
                <a:solidFill>
                  <a:srgbClr val="F9076F"/>
                </a:solidFill>
              </a:rPr>
              <a:t>uygulanması </a:t>
            </a:r>
            <a:r>
              <a:rPr lang="tr-TR" sz="5100" b="1" dirty="0" smtClean="0">
                <a:solidFill>
                  <a:srgbClr val="F9076F"/>
                </a:solidFill>
              </a:rPr>
              <a:t>bakımından-2</a:t>
            </a:r>
          </a:p>
          <a:p>
            <a:pPr marL="0" indent="0">
              <a:buNone/>
            </a:pPr>
            <a:r>
              <a:rPr lang="tr-TR" sz="3600" dirty="0" smtClean="0"/>
              <a:t>İdare </a:t>
            </a:r>
            <a:r>
              <a:rPr lang="tr-TR" sz="3600" dirty="0"/>
              <a:t>adli yargıdan bağımsız olarak disiplin soruşturmasını başlatabilir ve disiplin cezası yaptırımı uygulayabilir. Ancak, </a:t>
            </a:r>
            <a:r>
              <a:rPr lang="tr-TR" sz="3600" dirty="0" smtClean="0"/>
              <a:t>iki </a:t>
            </a:r>
            <a:r>
              <a:rPr lang="tr-TR" sz="3600" dirty="0"/>
              <a:t>halde ceza mahkemesinin kararını beklemek zorunluluk arz </a:t>
            </a:r>
            <a:r>
              <a:rPr lang="tr-TR" sz="3600" dirty="0" smtClean="0"/>
              <a:t>eder </a:t>
            </a:r>
            <a:r>
              <a:rPr lang="tr-TR" sz="2500" dirty="0" smtClean="0"/>
              <a:t>(Arıcı, 2006:244-245):</a:t>
            </a:r>
            <a:endParaRPr lang="tr-TR" sz="2500" dirty="0"/>
          </a:p>
          <a:p>
            <a:pPr marL="0" indent="0">
              <a:buNone/>
            </a:pPr>
            <a:r>
              <a:rPr lang="tr-TR" sz="4400" dirty="0" smtClean="0">
                <a:solidFill>
                  <a:srgbClr val="0070C0"/>
                </a:solidFill>
              </a:rPr>
              <a:t>       1</a:t>
            </a:r>
            <a:r>
              <a:rPr lang="tr-TR" sz="4400" dirty="0">
                <a:solidFill>
                  <a:srgbClr val="0070C0"/>
                </a:solidFill>
              </a:rPr>
              <a:t>. Ceza mahkemesi, disiplin suçu sayılan eylemin başka bir kimse tarafından işlenmiş olduğuna karar verirse; bu karar disiplin amirlerini ve disiplin kurullarını bağlar. </a:t>
            </a:r>
          </a:p>
          <a:p>
            <a:pPr marL="0" indent="0">
              <a:buNone/>
            </a:pPr>
            <a:r>
              <a:rPr lang="tr-TR" sz="4400" dirty="0">
                <a:solidFill>
                  <a:srgbClr val="00B050"/>
                </a:solidFill>
              </a:rPr>
              <a:t> </a:t>
            </a:r>
            <a:r>
              <a:rPr lang="tr-TR" sz="4400" dirty="0" smtClean="0">
                <a:solidFill>
                  <a:srgbClr val="00B050"/>
                </a:solidFill>
              </a:rPr>
              <a:t>      2</a:t>
            </a:r>
            <a:r>
              <a:rPr lang="tr-TR" sz="4400" dirty="0">
                <a:solidFill>
                  <a:srgbClr val="00B050"/>
                </a:solidFill>
              </a:rPr>
              <a:t>. Ceza mahkemesi, fiilin sanık tarafından işlenmemiş olduğu gerekçesine dayanarak beraat kararı verirse; bu karar da disiplin amirlerini ve disiplin kurullarını bağlar. Bu maddede dikkat edilmesi gereken husus; beraat kararının fiilin sanık tarafından işlenmemiş olması gerekçesiyle verilmesidir. Zira başka gerekçelerle beraat kararı verilmesi, disiplin amirleri ve disiplin kurullarını bağlamaz.    </a:t>
            </a:r>
          </a:p>
        </p:txBody>
      </p:sp>
      <p:sp>
        <p:nvSpPr>
          <p:cNvPr id="4" name="3 Slayt Numarası Yer Tutucusu"/>
          <p:cNvSpPr>
            <a:spLocks noGrp="1"/>
          </p:cNvSpPr>
          <p:nvPr>
            <p:ph type="sldNum" sz="quarter" idx="15"/>
          </p:nvPr>
        </p:nvSpPr>
        <p:spPr/>
        <p:txBody>
          <a:bodyPr/>
          <a:lstStyle/>
          <a:p>
            <a:fld id="{B1DEFA8C-F947-479F-BE07-76B6B3F80BF1}" type="slidenum">
              <a:rPr lang="tr-TR" smtClean="0"/>
              <a:pPr/>
              <a:t>89</a:t>
            </a:fld>
            <a:endParaRPr lang="tr-TR"/>
          </a:p>
        </p:txBody>
      </p:sp>
      <p:sp>
        <p:nvSpPr>
          <p:cNvPr id="7" name="6 Metin kutusu"/>
          <p:cNvSpPr txBox="1"/>
          <p:nvPr/>
        </p:nvSpPr>
        <p:spPr>
          <a:xfrm>
            <a:off x="323528" y="214290"/>
            <a:ext cx="7776864" cy="461665"/>
          </a:xfrm>
          <a:prstGeom prst="rect">
            <a:avLst/>
          </a:prstGeom>
          <a:solidFill>
            <a:schemeClr val="accent2">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2400" dirty="0" smtClean="0"/>
              <a:t>DİSİPLİN HUKUKU ve CEZA HUKUKU İLİŞKİSİ </a:t>
            </a:r>
            <a:r>
              <a:rPr lang="tr-TR" sz="1400" dirty="0"/>
              <a:t>7</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09420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80728"/>
            <a:ext cx="7743234" cy="5493224"/>
          </a:xfrm>
          <a:solidFill>
            <a:schemeClr val="accent1">
              <a:lumMod val="40000"/>
              <a:lumOff val="6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sz="3600" b="1" dirty="0" smtClean="0">
                <a:solidFill>
                  <a:srgbClr val="FF0000"/>
                </a:solidFill>
              </a:rPr>
              <a:t>İnceleme; </a:t>
            </a:r>
            <a:endParaRPr lang="tr-TR" sz="3600" dirty="0" smtClean="0">
              <a:solidFill>
                <a:srgbClr val="FF0000"/>
              </a:solidFill>
            </a:endParaRPr>
          </a:p>
          <a:p>
            <a:pPr marL="288000" indent="0">
              <a:buNone/>
            </a:pPr>
            <a:r>
              <a:rPr lang="tr-TR" sz="3600" dirty="0" smtClean="0"/>
              <a:t>Yetkili</a:t>
            </a:r>
            <a:r>
              <a:rPr lang="tr-TR" sz="3600" b="1" dirty="0" smtClean="0"/>
              <a:t> </a:t>
            </a:r>
            <a:r>
              <a:rPr lang="tr-TR" sz="3600" dirty="0"/>
              <a:t>makam</a:t>
            </a:r>
            <a:r>
              <a:rPr lang="tr-TR" sz="3600" b="1" dirty="0"/>
              <a:t> </a:t>
            </a:r>
            <a:r>
              <a:rPr lang="tr-TR" sz="3600" dirty="0"/>
              <a:t>veya mercilerin onay ve emirleri üzerine ihbara veya şikâyete konu olan hususların, ilgili görevliler tarafından açıklığa kavuşturulması çalışmalarıdır</a:t>
            </a:r>
            <a:r>
              <a:rPr lang="tr-TR" sz="3600" dirty="0" smtClean="0"/>
              <a:t>.</a:t>
            </a:r>
            <a:endParaRPr lang="tr-TR" sz="3600" dirty="0"/>
          </a:p>
        </p:txBody>
      </p:sp>
      <p:sp>
        <p:nvSpPr>
          <p:cNvPr id="4" name="3 Slayt Numarası Yer Tutucusu"/>
          <p:cNvSpPr>
            <a:spLocks noGrp="1"/>
          </p:cNvSpPr>
          <p:nvPr>
            <p:ph type="sldNum" sz="quarter" idx="15"/>
          </p:nvPr>
        </p:nvSpPr>
        <p:spPr/>
        <p:txBody>
          <a:bodyPr/>
          <a:lstStyle/>
          <a:p>
            <a:fld id="{B1DEFA8C-F947-479F-BE07-76B6B3F80BF1}" type="slidenum">
              <a:rPr lang="tr-TR" smtClean="0"/>
              <a:pPr/>
              <a:t>9</a:t>
            </a:fld>
            <a:endParaRPr lang="tr-TR"/>
          </a:p>
        </p:txBody>
      </p:sp>
      <p:sp>
        <p:nvSpPr>
          <p:cNvPr id="7" name="6 Metin kutusu"/>
          <p:cNvSpPr txBox="1"/>
          <p:nvPr/>
        </p:nvSpPr>
        <p:spPr>
          <a:xfrm>
            <a:off x="323528" y="214290"/>
            <a:ext cx="7848872" cy="584775"/>
          </a:xfrm>
          <a:prstGeom prst="rect">
            <a:avLst/>
          </a:prstGeom>
          <a:solidFill>
            <a:schemeClr val="accent1">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TEMEL KAVRAMLAR ve TANIMLAR </a:t>
            </a:r>
            <a:r>
              <a:rPr lang="tr-TR" sz="1400" dirty="0" smtClean="0"/>
              <a:t>6</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9272240"/>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chemeClr val="accent2">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fontScale="92500" lnSpcReduction="20000"/>
          </a:bodyPr>
          <a:lstStyle/>
          <a:p>
            <a:pPr marL="0" indent="0">
              <a:buNone/>
            </a:pPr>
            <a:r>
              <a:rPr lang="tr-TR" sz="3600" b="1" dirty="0" smtClean="0">
                <a:solidFill>
                  <a:srgbClr val="E10563"/>
                </a:solidFill>
              </a:rPr>
              <a:t>Sonuçları bakımından</a:t>
            </a:r>
          </a:p>
          <a:p>
            <a:r>
              <a:rPr lang="tr-TR" sz="3600" dirty="0" smtClean="0"/>
              <a:t>Ceza </a:t>
            </a:r>
            <a:r>
              <a:rPr lang="tr-TR" sz="3600" dirty="0"/>
              <a:t>hukukuna göre verilen cezalar kesin hüküm ifade eder. Buna karşın, disiplin cezaları kesin hüküm teşkil etmez, bir tür idari işlem olduğu için bunlara karşı idari yargıda dava açılabilir </a:t>
            </a:r>
            <a:r>
              <a:rPr lang="tr-TR" sz="1500" dirty="0"/>
              <a:t>(Gözler, 2003:675-676). </a:t>
            </a:r>
            <a:endParaRPr lang="tr-TR" sz="1500" dirty="0" smtClean="0"/>
          </a:p>
          <a:p>
            <a:r>
              <a:rPr lang="tr-TR" sz="3600" dirty="0" smtClean="0">
                <a:solidFill>
                  <a:srgbClr val="00B050"/>
                </a:solidFill>
              </a:rPr>
              <a:t>Diğer </a:t>
            </a:r>
            <a:r>
              <a:rPr lang="tr-TR" sz="3600" dirty="0">
                <a:solidFill>
                  <a:srgbClr val="00B050"/>
                </a:solidFill>
              </a:rPr>
              <a:t>taraftan, ceza hukukuna göre verilen cezalar ertelenebilirken, disiplin cezaları ertelenemezler ve verildikleri andan itibaren uygulanırlar</a:t>
            </a:r>
            <a:r>
              <a:rPr lang="tr-TR" sz="3600" dirty="0" smtClean="0">
                <a:solidFill>
                  <a:srgbClr val="00B050"/>
                </a:solidFill>
              </a:rPr>
              <a:t>.</a:t>
            </a:r>
            <a:endParaRPr lang="tr-TR" sz="3600" dirty="0">
              <a:solidFill>
                <a:srgbClr val="00B050"/>
              </a:solidFill>
            </a:endParaRPr>
          </a:p>
        </p:txBody>
      </p:sp>
      <p:sp>
        <p:nvSpPr>
          <p:cNvPr id="4" name="3 Slayt Numarası Yer Tutucusu"/>
          <p:cNvSpPr>
            <a:spLocks noGrp="1"/>
          </p:cNvSpPr>
          <p:nvPr>
            <p:ph type="sldNum" sz="quarter" idx="15"/>
          </p:nvPr>
        </p:nvSpPr>
        <p:spPr/>
        <p:txBody>
          <a:bodyPr/>
          <a:lstStyle/>
          <a:p>
            <a:fld id="{B1DEFA8C-F947-479F-BE07-76B6B3F80BF1}" type="slidenum">
              <a:rPr lang="tr-TR" smtClean="0"/>
              <a:pPr/>
              <a:t>90</a:t>
            </a:fld>
            <a:endParaRPr lang="tr-TR"/>
          </a:p>
        </p:txBody>
      </p:sp>
      <p:sp>
        <p:nvSpPr>
          <p:cNvPr id="7" name="6 Metin kutusu"/>
          <p:cNvSpPr txBox="1"/>
          <p:nvPr/>
        </p:nvSpPr>
        <p:spPr>
          <a:xfrm>
            <a:off x="323528" y="214290"/>
            <a:ext cx="7776864" cy="461665"/>
          </a:xfrm>
          <a:prstGeom prst="rect">
            <a:avLst/>
          </a:prstGeom>
          <a:solidFill>
            <a:schemeClr val="accent2">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2400" dirty="0" smtClean="0"/>
              <a:t>DİSİPLİN HUKUKU ve CEZA HUKUKU İLİŞKİSİ </a:t>
            </a:r>
            <a:r>
              <a:rPr lang="tr-TR" sz="1400" dirty="0"/>
              <a:t>8</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0715459"/>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chemeClr val="accent2">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fontScale="85000" lnSpcReduction="20000"/>
          </a:bodyPr>
          <a:lstStyle/>
          <a:p>
            <a:pPr marL="0" indent="0">
              <a:buNone/>
            </a:pPr>
            <a:r>
              <a:rPr lang="tr-TR" sz="3600" b="1" dirty="0" smtClean="0">
                <a:solidFill>
                  <a:srgbClr val="E10563"/>
                </a:solidFill>
              </a:rPr>
              <a:t>Genel af bakımından</a:t>
            </a:r>
          </a:p>
          <a:p>
            <a:pPr marL="360000" indent="0">
              <a:buNone/>
            </a:pPr>
            <a:r>
              <a:rPr lang="tr-TR" sz="3600" dirty="0" smtClean="0"/>
              <a:t>Ceza hukukuna göre genel af, suçu ve karşılığında yaptırım olarak uygulanan cezayı tüm hüküm ve sonuçlarıyla ortadan kaldırır. Genel af kanunları, aksi öngörülmemişse disiplin cezalarını etkilemez. Dolayısıyla genel affa uğramış bir fiilden dolayı disiplin cezası verilebilir. Ancak disiplin cezası, genel affa uğramış ceza dolayısıyla verilmişse, bu cezanın affedilmesiyle disiplin cezası da ortadan kalkar </a:t>
            </a:r>
            <a:r>
              <a:rPr lang="tr-TR" sz="1600" dirty="0" smtClean="0"/>
              <a:t>(Gözler, 2003:676). </a:t>
            </a:r>
          </a:p>
        </p:txBody>
      </p:sp>
      <p:sp>
        <p:nvSpPr>
          <p:cNvPr id="4" name="3 Slayt Numarası Yer Tutucusu"/>
          <p:cNvSpPr>
            <a:spLocks noGrp="1"/>
          </p:cNvSpPr>
          <p:nvPr>
            <p:ph type="sldNum" sz="quarter" idx="15"/>
          </p:nvPr>
        </p:nvSpPr>
        <p:spPr/>
        <p:txBody>
          <a:bodyPr/>
          <a:lstStyle/>
          <a:p>
            <a:fld id="{B1DEFA8C-F947-479F-BE07-76B6B3F80BF1}" type="slidenum">
              <a:rPr lang="tr-TR" smtClean="0"/>
              <a:pPr/>
              <a:t>91</a:t>
            </a:fld>
            <a:endParaRPr lang="tr-TR"/>
          </a:p>
        </p:txBody>
      </p:sp>
      <p:sp>
        <p:nvSpPr>
          <p:cNvPr id="7" name="6 Metin kutusu"/>
          <p:cNvSpPr txBox="1"/>
          <p:nvPr/>
        </p:nvSpPr>
        <p:spPr>
          <a:xfrm>
            <a:off x="323528" y="214290"/>
            <a:ext cx="7776864" cy="461665"/>
          </a:xfrm>
          <a:prstGeom prst="rect">
            <a:avLst/>
          </a:prstGeom>
          <a:solidFill>
            <a:schemeClr val="accent2">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2400" dirty="0" smtClean="0"/>
              <a:t>DİSİPLİN HUKUKU ve CEZA HUKUKU İLİŞKİSİ </a:t>
            </a:r>
            <a:r>
              <a:rPr lang="tr-TR" sz="1400" dirty="0"/>
              <a:t>9</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0449513"/>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908720"/>
            <a:ext cx="7743234" cy="5565232"/>
          </a:xfrm>
          <a:solidFill>
            <a:schemeClr val="accent2">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tr-TR" sz="3600" b="1" dirty="0" smtClean="0">
                <a:solidFill>
                  <a:srgbClr val="E10563"/>
                </a:solidFill>
              </a:rPr>
              <a:t>Zamanaşımı bakımından</a:t>
            </a:r>
          </a:p>
          <a:p>
            <a:pPr marL="360000" indent="0">
              <a:buNone/>
            </a:pPr>
            <a:r>
              <a:rPr lang="tr-TR" sz="3600" dirty="0" smtClean="0"/>
              <a:t>Ceza </a:t>
            </a:r>
            <a:r>
              <a:rPr lang="tr-TR" sz="3600" dirty="0"/>
              <a:t>kovuşturmasının zamanaşımına uğraması nedeniyle düşmesi, disiplin soruşturmasını etkilemez. Disiplin soruşturması ve disiplin cezalarında zamanaşımı süreci kanunda belirtildiği şekilde ceza hukukundan bağımsız </a:t>
            </a:r>
            <a:r>
              <a:rPr lang="tr-TR" sz="3600" dirty="0" smtClean="0"/>
              <a:t>işler.</a:t>
            </a:r>
          </a:p>
        </p:txBody>
      </p:sp>
      <p:sp>
        <p:nvSpPr>
          <p:cNvPr id="4" name="3 Slayt Numarası Yer Tutucusu"/>
          <p:cNvSpPr>
            <a:spLocks noGrp="1"/>
          </p:cNvSpPr>
          <p:nvPr>
            <p:ph type="sldNum" sz="quarter" idx="15"/>
          </p:nvPr>
        </p:nvSpPr>
        <p:spPr/>
        <p:txBody>
          <a:bodyPr/>
          <a:lstStyle/>
          <a:p>
            <a:fld id="{B1DEFA8C-F947-479F-BE07-76B6B3F80BF1}" type="slidenum">
              <a:rPr lang="tr-TR" smtClean="0"/>
              <a:pPr/>
              <a:t>92</a:t>
            </a:fld>
            <a:endParaRPr lang="tr-TR"/>
          </a:p>
        </p:txBody>
      </p:sp>
      <p:sp>
        <p:nvSpPr>
          <p:cNvPr id="7" name="6 Metin kutusu"/>
          <p:cNvSpPr txBox="1"/>
          <p:nvPr/>
        </p:nvSpPr>
        <p:spPr>
          <a:xfrm>
            <a:off x="323528" y="214290"/>
            <a:ext cx="7776864" cy="461665"/>
          </a:xfrm>
          <a:prstGeom prst="rect">
            <a:avLst/>
          </a:prstGeom>
          <a:solidFill>
            <a:schemeClr val="accent2">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2400" dirty="0" smtClean="0"/>
              <a:t>DİSİPLİN HUKUKU ve CEZA HUKUKU İLİŞKİSİ </a:t>
            </a:r>
            <a:r>
              <a:rPr lang="tr-TR" sz="1400" dirty="0" smtClean="0"/>
              <a:t>9</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0449513"/>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93</a:t>
            </a:fld>
            <a:endParaRPr lang="tr-TR"/>
          </a:p>
        </p:txBody>
      </p:sp>
      <p:sp>
        <p:nvSpPr>
          <p:cNvPr id="7" name="6 Metin kutusu"/>
          <p:cNvSpPr txBox="1"/>
          <p:nvPr/>
        </p:nvSpPr>
        <p:spPr>
          <a:xfrm>
            <a:off x="351399" y="1143925"/>
            <a:ext cx="7848872" cy="4555093"/>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endParaRPr lang="tr-TR" sz="5400" dirty="0" smtClean="0"/>
          </a:p>
          <a:p>
            <a:pPr algn="ctr">
              <a:spcBef>
                <a:spcPts val="600"/>
              </a:spcBef>
              <a:spcAft>
                <a:spcPts val="600"/>
              </a:spcAft>
            </a:pPr>
            <a:r>
              <a:rPr lang="tr-TR" sz="5400" dirty="0" smtClean="0"/>
              <a:t>DİSİPLİN SORUŞTURMASI SÜRECİ</a:t>
            </a:r>
          </a:p>
          <a:p>
            <a:pPr algn="ctr">
              <a:spcBef>
                <a:spcPts val="600"/>
              </a:spcBef>
              <a:spcAft>
                <a:spcPts val="600"/>
              </a:spcAft>
            </a:pPr>
            <a:endParaRPr lang="tr-TR" sz="5400"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0392" y="0"/>
            <a:ext cx="1008112" cy="11021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4577034"/>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94</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1</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lgn="ctr">
              <a:buNone/>
            </a:pPr>
            <a:r>
              <a:rPr lang="tr-TR" b="1" dirty="0" smtClean="0">
                <a:solidFill>
                  <a:srgbClr val="E10563"/>
                </a:solidFill>
              </a:rPr>
              <a:t>Süreç Akışı-1</a:t>
            </a:r>
          </a:p>
          <a:p>
            <a:pPr marL="0" indent="0">
              <a:buNone/>
            </a:pPr>
            <a:endParaRPr lang="tr-TR" sz="2000" b="1" dirty="0" smtClean="0">
              <a:solidFill>
                <a:srgbClr val="E10563"/>
              </a:solidFill>
            </a:endParaRPr>
          </a:p>
          <a:p>
            <a:pPr marL="360000" indent="0">
              <a:buNone/>
            </a:pPr>
            <a:endParaRPr lang="tr-TR" sz="3600" dirty="0" smtClean="0"/>
          </a:p>
        </p:txBody>
      </p:sp>
      <p:sp>
        <p:nvSpPr>
          <p:cNvPr id="8" name="Yuvarlatılmış Dikdörtgen 7"/>
          <p:cNvSpPr/>
          <p:nvPr/>
        </p:nvSpPr>
        <p:spPr>
          <a:xfrm>
            <a:off x="323528" y="1412776"/>
            <a:ext cx="3312368" cy="648072"/>
          </a:xfrm>
          <a:prstGeom prst="round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t>Olayın Öğrenilmesi</a:t>
            </a:r>
          </a:p>
          <a:p>
            <a:pPr algn="ctr"/>
            <a:r>
              <a:rPr lang="tr-TR" sz="1400" dirty="0" smtClean="0"/>
              <a:t>(İhbar, Şikayet, Basın, </a:t>
            </a:r>
            <a:r>
              <a:rPr lang="tr-TR" sz="1400" dirty="0" err="1" smtClean="0"/>
              <a:t>vb</a:t>
            </a:r>
            <a:r>
              <a:rPr lang="tr-TR" sz="1400" dirty="0" smtClean="0"/>
              <a:t>)</a:t>
            </a:r>
            <a:endParaRPr lang="tr-TR" sz="1400" dirty="0"/>
          </a:p>
        </p:txBody>
      </p:sp>
      <p:sp>
        <p:nvSpPr>
          <p:cNvPr id="14" name="Sağ Ok 13"/>
          <p:cNvSpPr/>
          <p:nvPr/>
        </p:nvSpPr>
        <p:spPr>
          <a:xfrm>
            <a:off x="3652017" y="1675363"/>
            <a:ext cx="288032"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5" name="Dikdörtgen 14"/>
          <p:cNvSpPr/>
          <p:nvPr/>
        </p:nvSpPr>
        <p:spPr>
          <a:xfrm>
            <a:off x="3995936" y="1412776"/>
            <a:ext cx="1512168" cy="576064"/>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dirty="0" smtClean="0">
                <a:solidFill>
                  <a:srgbClr val="7030A0"/>
                </a:solidFill>
              </a:rPr>
              <a:t>İhbar veya Şikayetin Reddi</a:t>
            </a:r>
            <a:endParaRPr lang="tr-TR" sz="1400" dirty="0">
              <a:solidFill>
                <a:srgbClr val="7030A0"/>
              </a:solidFill>
            </a:endParaRPr>
          </a:p>
        </p:txBody>
      </p:sp>
      <p:sp>
        <p:nvSpPr>
          <p:cNvPr id="16" name="Dikdörtgen 15"/>
          <p:cNvSpPr/>
          <p:nvPr/>
        </p:nvSpPr>
        <p:spPr>
          <a:xfrm>
            <a:off x="5843332" y="1410190"/>
            <a:ext cx="1944216" cy="576064"/>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dirty="0" smtClean="0">
                <a:solidFill>
                  <a:srgbClr val="7030A0"/>
                </a:solidFill>
              </a:rPr>
              <a:t>İhbar veya Şikayetçiye Bildirme</a:t>
            </a:r>
            <a:endParaRPr lang="tr-TR" sz="1400" dirty="0">
              <a:solidFill>
                <a:srgbClr val="7030A0"/>
              </a:solidFill>
            </a:endParaRPr>
          </a:p>
        </p:txBody>
      </p:sp>
      <p:sp>
        <p:nvSpPr>
          <p:cNvPr id="19" name="Sağ Ok 18"/>
          <p:cNvSpPr/>
          <p:nvPr/>
        </p:nvSpPr>
        <p:spPr>
          <a:xfrm>
            <a:off x="5508104" y="1655089"/>
            <a:ext cx="288032"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0" name="Sağ Ok 19"/>
          <p:cNvSpPr/>
          <p:nvPr/>
        </p:nvSpPr>
        <p:spPr>
          <a:xfrm rot="5400000">
            <a:off x="1733057" y="2150863"/>
            <a:ext cx="418993"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1" name="Yuvarlatılmış Dikdörtgen 20"/>
          <p:cNvSpPr/>
          <p:nvPr/>
        </p:nvSpPr>
        <p:spPr>
          <a:xfrm>
            <a:off x="323528" y="2504376"/>
            <a:ext cx="3312368" cy="648072"/>
          </a:xfrm>
          <a:prstGeom prst="round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a:t>Disiplin Soruşturması </a:t>
            </a:r>
            <a:r>
              <a:rPr lang="tr-TR" sz="1600" b="1" dirty="0"/>
              <a:t>Açılmasına Karar Verilmesi</a:t>
            </a:r>
            <a:endParaRPr lang="tr-TR" sz="1600" dirty="0"/>
          </a:p>
        </p:txBody>
      </p:sp>
      <p:sp>
        <p:nvSpPr>
          <p:cNvPr id="22" name="Yuvarlatılmış Dikdörtgen 21"/>
          <p:cNvSpPr/>
          <p:nvPr/>
        </p:nvSpPr>
        <p:spPr>
          <a:xfrm>
            <a:off x="339649" y="3598265"/>
            <a:ext cx="3312368" cy="648072"/>
          </a:xfrm>
          <a:prstGeom prst="round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b="1" dirty="0"/>
              <a:t>Soruşturma Onayının Alınması </a:t>
            </a:r>
            <a:endParaRPr lang="tr-TR" sz="1400" b="1" dirty="0" smtClean="0"/>
          </a:p>
          <a:p>
            <a:pPr algn="ctr"/>
            <a:r>
              <a:rPr lang="tr-TR" sz="1400" b="1" dirty="0" smtClean="0"/>
              <a:t>Soruşturma </a:t>
            </a:r>
            <a:r>
              <a:rPr lang="tr-TR" sz="1400" b="1" dirty="0"/>
              <a:t>Emrinin </a:t>
            </a:r>
            <a:r>
              <a:rPr lang="tr-TR" sz="1400" b="1" dirty="0" smtClean="0"/>
              <a:t>Verilmesi</a:t>
            </a:r>
            <a:endParaRPr lang="tr-TR" sz="1400" dirty="0"/>
          </a:p>
        </p:txBody>
      </p:sp>
      <p:sp>
        <p:nvSpPr>
          <p:cNvPr id="23" name="Sağ Ok 22"/>
          <p:cNvSpPr/>
          <p:nvPr/>
        </p:nvSpPr>
        <p:spPr>
          <a:xfrm rot="5400000">
            <a:off x="1733056" y="3225260"/>
            <a:ext cx="418993"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4" name="Sağ Ok 23"/>
          <p:cNvSpPr/>
          <p:nvPr/>
        </p:nvSpPr>
        <p:spPr>
          <a:xfrm rot="5400000">
            <a:off x="1733055" y="4311818"/>
            <a:ext cx="418993"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5" name="Yuvarlatılmış Dikdörtgen 24"/>
          <p:cNvSpPr/>
          <p:nvPr/>
        </p:nvSpPr>
        <p:spPr>
          <a:xfrm>
            <a:off x="323528" y="4658081"/>
            <a:ext cx="3312368" cy="648072"/>
          </a:xfrm>
          <a:prstGeom prst="round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a:t>Soruşturmacı Görevlendirilmesi </a:t>
            </a:r>
            <a:endParaRPr lang="tr-TR" dirty="0"/>
          </a:p>
        </p:txBody>
      </p:sp>
      <p:sp>
        <p:nvSpPr>
          <p:cNvPr id="26" name="Yuvarlatılmış Dikdörtgen 25"/>
          <p:cNvSpPr/>
          <p:nvPr/>
        </p:nvSpPr>
        <p:spPr>
          <a:xfrm>
            <a:off x="345282" y="5751508"/>
            <a:ext cx="3312368" cy="648072"/>
          </a:xfrm>
          <a:prstGeom prst="round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b="1" dirty="0"/>
              <a:t>Onayın İncelenmesi ve Soruşturma Planı Yapılması </a:t>
            </a:r>
            <a:endParaRPr lang="tr-TR" sz="1600" dirty="0"/>
          </a:p>
        </p:txBody>
      </p:sp>
      <p:sp>
        <p:nvSpPr>
          <p:cNvPr id="27" name="Sağ Ok 26"/>
          <p:cNvSpPr/>
          <p:nvPr/>
        </p:nvSpPr>
        <p:spPr>
          <a:xfrm rot="5400000">
            <a:off x="1733054" y="5371634"/>
            <a:ext cx="418993"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872406872"/>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95</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2</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23528" y="886756"/>
            <a:ext cx="7776864" cy="5638588"/>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lgn="ctr">
              <a:buNone/>
            </a:pPr>
            <a:r>
              <a:rPr lang="tr-TR" b="1" dirty="0" smtClean="0">
                <a:solidFill>
                  <a:srgbClr val="E10563"/>
                </a:solidFill>
              </a:rPr>
              <a:t>Süreç Akışı-2</a:t>
            </a:r>
          </a:p>
          <a:p>
            <a:pPr marL="0" indent="0">
              <a:buNone/>
            </a:pPr>
            <a:endParaRPr lang="tr-TR" sz="2000" b="1" dirty="0" smtClean="0">
              <a:solidFill>
                <a:srgbClr val="E10563"/>
              </a:solidFill>
            </a:endParaRPr>
          </a:p>
          <a:p>
            <a:pPr marL="360000" indent="0">
              <a:buNone/>
            </a:pPr>
            <a:endParaRPr lang="tr-TR" sz="3600" dirty="0" smtClean="0"/>
          </a:p>
        </p:txBody>
      </p:sp>
      <p:sp>
        <p:nvSpPr>
          <p:cNvPr id="8" name="Yuvarlatılmış Dikdörtgen 7"/>
          <p:cNvSpPr/>
          <p:nvPr/>
        </p:nvSpPr>
        <p:spPr>
          <a:xfrm>
            <a:off x="323528" y="1412776"/>
            <a:ext cx="3312368" cy="648072"/>
          </a:xfrm>
          <a:prstGeom prst="round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b="1" dirty="0"/>
              <a:t>Soruşturmacının Soruşturmaya </a:t>
            </a:r>
            <a:r>
              <a:rPr lang="tr-TR" sz="1600" b="1" dirty="0" smtClean="0"/>
              <a:t>Başlaması</a:t>
            </a:r>
            <a:endParaRPr lang="tr-TR" sz="1600" dirty="0"/>
          </a:p>
        </p:txBody>
      </p:sp>
      <p:sp>
        <p:nvSpPr>
          <p:cNvPr id="14" name="Sağ Ok 13"/>
          <p:cNvSpPr/>
          <p:nvPr/>
        </p:nvSpPr>
        <p:spPr>
          <a:xfrm>
            <a:off x="3657650" y="5206341"/>
            <a:ext cx="288032"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5" name="Dikdörtgen 14"/>
          <p:cNvSpPr/>
          <p:nvPr/>
        </p:nvSpPr>
        <p:spPr>
          <a:xfrm>
            <a:off x="3995935" y="4679077"/>
            <a:ext cx="1675364" cy="1145966"/>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dirty="0">
                <a:solidFill>
                  <a:srgbClr val="7030A0"/>
                </a:solidFill>
              </a:rPr>
              <a:t>Disiplin Dışı Davranışın Oluşmadığına Karar Verilmesi</a:t>
            </a:r>
          </a:p>
        </p:txBody>
      </p:sp>
      <p:sp>
        <p:nvSpPr>
          <p:cNvPr id="16" name="Dikdörtgen 15"/>
          <p:cNvSpPr/>
          <p:nvPr/>
        </p:nvSpPr>
        <p:spPr>
          <a:xfrm>
            <a:off x="6032310" y="4643727"/>
            <a:ext cx="1944216" cy="1075641"/>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dirty="0">
                <a:solidFill>
                  <a:srgbClr val="7030A0"/>
                </a:solidFill>
              </a:rPr>
              <a:t>Raporun Hazırlanması (İnceleme Raporu) ve Onay/Görevlendirme Merciine Sunulması</a:t>
            </a:r>
          </a:p>
        </p:txBody>
      </p:sp>
      <p:sp>
        <p:nvSpPr>
          <p:cNvPr id="19" name="Sağ Ok 18"/>
          <p:cNvSpPr/>
          <p:nvPr/>
        </p:nvSpPr>
        <p:spPr>
          <a:xfrm>
            <a:off x="5709657" y="5206341"/>
            <a:ext cx="288032"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0" name="Sağ Ok 19"/>
          <p:cNvSpPr/>
          <p:nvPr/>
        </p:nvSpPr>
        <p:spPr>
          <a:xfrm rot="5400000">
            <a:off x="1810805" y="2073116"/>
            <a:ext cx="263497"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1" name="Yuvarlatılmış Dikdörtgen 20"/>
          <p:cNvSpPr/>
          <p:nvPr/>
        </p:nvSpPr>
        <p:spPr>
          <a:xfrm>
            <a:off x="323528" y="2348881"/>
            <a:ext cx="3312368" cy="504055"/>
          </a:xfrm>
          <a:prstGeom prst="round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b="1" dirty="0"/>
              <a:t>İspat Araçlarının (Delillerin) Toplanması</a:t>
            </a:r>
            <a:endParaRPr lang="tr-TR" sz="1600" dirty="0"/>
          </a:p>
        </p:txBody>
      </p:sp>
      <p:sp>
        <p:nvSpPr>
          <p:cNvPr id="22" name="Yuvarlatılmış Dikdörtgen 21"/>
          <p:cNvSpPr/>
          <p:nvPr/>
        </p:nvSpPr>
        <p:spPr>
          <a:xfrm>
            <a:off x="349945" y="3149763"/>
            <a:ext cx="3312368" cy="504053"/>
          </a:xfrm>
          <a:prstGeom prst="round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b="1" dirty="0"/>
              <a:t>İspat Araçlarının Değerlendirilmesi</a:t>
            </a:r>
            <a:endParaRPr lang="tr-TR" sz="1600" dirty="0"/>
          </a:p>
        </p:txBody>
      </p:sp>
      <p:sp>
        <p:nvSpPr>
          <p:cNvPr id="23" name="Sağ Ok 22"/>
          <p:cNvSpPr/>
          <p:nvPr/>
        </p:nvSpPr>
        <p:spPr>
          <a:xfrm rot="5400000">
            <a:off x="1803922" y="2863718"/>
            <a:ext cx="277253"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4" name="Sağ Ok 23"/>
          <p:cNvSpPr/>
          <p:nvPr/>
        </p:nvSpPr>
        <p:spPr>
          <a:xfrm rot="5400000">
            <a:off x="1798537" y="3671639"/>
            <a:ext cx="288030"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5" name="Yuvarlatılmış Dikdörtgen 24"/>
          <p:cNvSpPr/>
          <p:nvPr/>
        </p:nvSpPr>
        <p:spPr>
          <a:xfrm>
            <a:off x="313993" y="3969064"/>
            <a:ext cx="3312368" cy="504053"/>
          </a:xfrm>
          <a:prstGeom prst="round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b="1" dirty="0"/>
              <a:t>Olayın Açıklığa Kavuşturulması</a:t>
            </a:r>
            <a:endParaRPr lang="tr-TR" sz="1600" dirty="0"/>
          </a:p>
        </p:txBody>
      </p:sp>
      <p:sp>
        <p:nvSpPr>
          <p:cNvPr id="26" name="Yuvarlatılmış Dikdörtgen 25"/>
          <p:cNvSpPr/>
          <p:nvPr/>
        </p:nvSpPr>
        <p:spPr>
          <a:xfrm>
            <a:off x="313993" y="4793797"/>
            <a:ext cx="3312368" cy="773836"/>
          </a:xfrm>
          <a:prstGeom prst="round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b="1" dirty="0"/>
              <a:t>Açıklığa Kavuşan </a:t>
            </a:r>
            <a:r>
              <a:rPr lang="tr-TR" sz="1400" b="1" dirty="0"/>
              <a:t>Olayın</a:t>
            </a:r>
            <a:r>
              <a:rPr lang="tr-TR" sz="1600" b="1" dirty="0"/>
              <a:t> İlgili Mevzuat Açısından Değerlendirilmesi</a:t>
            </a:r>
            <a:endParaRPr lang="tr-TR" sz="1600" dirty="0"/>
          </a:p>
        </p:txBody>
      </p:sp>
      <p:sp>
        <p:nvSpPr>
          <p:cNvPr id="27" name="Sağ Ok 26"/>
          <p:cNvSpPr/>
          <p:nvPr/>
        </p:nvSpPr>
        <p:spPr>
          <a:xfrm rot="5400000">
            <a:off x="1809737" y="4478190"/>
            <a:ext cx="288029"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8" name="Yuvarlatılmış Dikdörtgen 27"/>
          <p:cNvSpPr/>
          <p:nvPr/>
        </p:nvSpPr>
        <p:spPr>
          <a:xfrm>
            <a:off x="323528" y="5844816"/>
            <a:ext cx="3312368" cy="584580"/>
          </a:xfrm>
          <a:prstGeom prst="round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500" b="1" dirty="0"/>
              <a:t>Disiplin Dışı Davranışın Doğruluğuna Karar Verilmesi</a:t>
            </a:r>
            <a:endParaRPr lang="tr-TR" sz="1500" dirty="0"/>
          </a:p>
        </p:txBody>
      </p:sp>
      <p:sp>
        <p:nvSpPr>
          <p:cNvPr id="29" name="Sağ Ok 28"/>
          <p:cNvSpPr/>
          <p:nvPr/>
        </p:nvSpPr>
        <p:spPr>
          <a:xfrm rot="5400000">
            <a:off x="1785327" y="5567632"/>
            <a:ext cx="288029"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458351347"/>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96</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a:t>3</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45282" y="886756"/>
            <a:ext cx="7755110" cy="5638588"/>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0" algn="ctr">
              <a:buNone/>
            </a:pPr>
            <a:r>
              <a:rPr lang="tr-TR" b="1" dirty="0" smtClean="0">
                <a:solidFill>
                  <a:srgbClr val="E10563"/>
                </a:solidFill>
              </a:rPr>
              <a:t>Süreç Akışı-3</a:t>
            </a:r>
          </a:p>
          <a:p>
            <a:pPr marL="0" indent="0">
              <a:buNone/>
            </a:pPr>
            <a:endParaRPr lang="tr-TR" sz="2000" b="1" dirty="0" smtClean="0">
              <a:solidFill>
                <a:srgbClr val="E10563"/>
              </a:solidFill>
            </a:endParaRPr>
          </a:p>
          <a:p>
            <a:pPr marL="360000" indent="0">
              <a:buNone/>
            </a:pPr>
            <a:endParaRPr lang="tr-TR" sz="3600" dirty="0" smtClean="0"/>
          </a:p>
        </p:txBody>
      </p:sp>
      <p:sp>
        <p:nvSpPr>
          <p:cNvPr id="14" name="Sağ Ok 13"/>
          <p:cNvSpPr/>
          <p:nvPr/>
        </p:nvSpPr>
        <p:spPr>
          <a:xfrm>
            <a:off x="3668867" y="3586160"/>
            <a:ext cx="288032"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5" name="Dikdörtgen 14"/>
          <p:cNvSpPr/>
          <p:nvPr/>
        </p:nvSpPr>
        <p:spPr>
          <a:xfrm>
            <a:off x="3995934" y="3124456"/>
            <a:ext cx="2592290" cy="952618"/>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b="1" dirty="0">
                <a:solidFill>
                  <a:srgbClr val="7030A0"/>
                </a:solidFill>
              </a:rPr>
              <a:t>Savunmanın Yeterli Görülmesi ve Disiplin Cezası Uygulanmamasına Karar Verilmesi</a:t>
            </a:r>
          </a:p>
        </p:txBody>
      </p:sp>
      <p:sp>
        <p:nvSpPr>
          <p:cNvPr id="20" name="Sağ Ok 19"/>
          <p:cNvSpPr/>
          <p:nvPr/>
        </p:nvSpPr>
        <p:spPr>
          <a:xfrm rot="5400000">
            <a:off x="1785019" y="2002360"/>
            <a:ext cx="315069"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1" name="Yuvarlatılmış Dikdörtgen 20"/>
          <p:cNvSpPr/>
          <p:nvPr/>
        </p:nvSpPr>
        <p:spPr>
          <a:xfrm>
            <a:off x="323528" y="1340768"/>
            <a:ext cx="3312368" cy="648072"/>
          </a:xfrm>
          <a:prstGeom prst="round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b="1" dirty="0"/>
              <a:t>Disiplin Dışı Davranışa Uygulanacak Yaptırımların Belirlenmesi</a:t>
            </a:r>
            <a:endParaRPr lang="tr-TR" sz="1400" dirty="0"/>
          </a:p>
        </p:txBody>
      </p:sp>
      <p:sp>
        <p:nvSpPr>
          <p:cNvPr id="22" name="Yuvarlatılmış Dikdörtgen 21"/>
          <p:cNvSpPr/>
          <p:nvPr/>
        </p:nvSpPr>
        <p:spPr>
          <a:xfrm>
            <a:off x="323528" y="2303910"/>
            <a:ext cx="3312368" cy="648072"/>
          </a:xfrm>
          <a:prstGeom prst="round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b="1" dirty="0" smtClean="0"/>
              <a:t>Raporun </a:t>
            </a:r>
            <a:r>
              <a:rPr lang="tr-TR" sz="1400" b="1" dirty="0"/>
              <a:t>Hazırlanması ve Onay/Görevlendirme Merciine Sunulması</a:t>
            </a:r>
            <a:endParaRPr lang="tr-TR" sz="1400" dirty="0"/>
          </a:p>
        </p:txBody>
      </p:sp>
      <p:sp>
        <p:nvSpPr>
          <p:cNvPr id="23" name="Sağ Ok 22"/>
          <p:cNvSpPr/>
          <p:nvPr/>
        </p:nvSpPr>
        <p:spPr>
          <a:xfrm rot="5400000">
            <a:off x="1782025" y="2980440"/>
            <a:ext cx="321055"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4" name="Sağ Ok 23"/>
          <p:cNvSpPr/>
          <p:nvPr/>
        </p:nvSpPr>
        <p:spPr>
          <a:xfrm rot="5400000">
            <a:off x="1798535" y="3933058"/>
            <a:ext cx="288033"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5" name="Yuvarlatılmış Dikdörtgen 24"/>
          <p:cNvSpPr/>
          <p:nvPr/>
        </p:nvSpPr>
        <p:spPr>
          <a:xfrm>
            <a:off x="323528" y="3284984"/>
            <a:ext cx="3312368" cy="648072"/>
          </a:xfrm>
          <a:prstGeom prst="round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b="1" dirty="0"/>
              <a:t>Disiplin Cezası Getirilenlerin Savunmasının Alınması</a:t>
            </a:r>
            <a:endParaRPr lang="tr-TR" sz="1400" dirty="0"/>
          </a:p>
        </p:txBody>
      </p:sp>
      <p:sp>
        <p:nvSpPr>
          <p:cNvPr id="26" name="Yuvarlatılmış Dikdörtgen 25"/>
          <p:cNvSpPr/>
          <p:nvPr/>
        </p:nvSpPr>
        <p:spPr>
          <a:xfrm>
            <a:off x="328628" y="4221091"/>
            <a:ext cx="3312368" cy="576061"/>
          </a:xfrm>
          <a:prstGeom prst="round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b="1" dirty="0"/>
              <a:t>Yetkili Makamlarca Kararın </a:t>
            </a:r>
            <a:r>
              <a:rPr lang="tr-TR" sz="1200" b="1" dirty="0"/>
              <a:t>Verilmesi ve İlgililere Tebliğ Edilmesi</a:t>
            </a:r>
            <a:endParaRPr lang="tr-TR" sz="1200" dirty="0"/>
          </a:p>
        </p:txBody>
      </p:sp>
      <p:sp>
        <p:nvSpPr>
          <p:cNvPr id="27" name="Sağ Ok 26"/>
          <p:cNvSpPr/>
          <p:nvPr/>
        </p:nvSpPr>
        <p:spPr>
          <a:xfrm rot="5400000">
            <a:off x="1789414" y="4806276"/>
            <a:ext cx="306279"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8" name="Yuvarlatılmış Dikdörtgen 27"/>
          <p:cNvSpPr/>
          <p:nvPr/>
        </p:nvSpPr>
        <p:spPr>
          <a:xfrm>
            <a:off x="321732" y="5157192"/>
            <a:ext cx="3312368" cy="504056"/>
          </a:xfrm>
          <a:prstGeom prst="round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b="1" dirty="0"/>
              <a:t>Yapılmışsa İtirazların Değerlendirilmesi </a:t>
            </a:r>
            <a:endParaRPr lang="tr-TR" sz="1400" dirty="0"/>
          </a:p>
        </p:txBody>
      </p:sp>
      <p:sp>
        <p:nvSpPr>
          <p:cNvPr id="29" name="Yuvarlatılmış Dikdörtgen 28"/>
          <p:cNvSpPr/>
          <p:nvPr/>
        </p:nvSpPr>
        <p:spPr>
          <a:xfrm>
            <a:off x="345282" y="5967528"/>
            <a:ext cx="3312368" cy="477527"/>
          </a:xfrm>
          <a:prstGeom prst="round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b="1" dirty="0"/>
              <a:t>Sonucun Memurun </a:t>
            </a:r>
            <a:r>
              <a:rPr lang="tr-TR" sz="1400" b="1" dirty="0" smtClean="0"/>
              <a:t>Özlük Dosyasına İşlenmesi</a:t>
            </a:r>
            <a:endParaRPr lang="tr-TR" sz="1400" dirty="0"/>
          </a:p>
        </p:txBody>
      </p:sp>
      <p:sp>
        <p:nvSpPr>
          <p:cNvPr id="30" name="Sağ Ok 29"/>
          <p:cNvSpPr/>
          <p:nvPr/>
        </p:nvSpPr>
        <p:spPr>
          <a:xfrm rot="5400000">
            <a:off x="1793251" y="5670372"/>
            <a:ext cx="306279"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1" name="Dikdörtgen 30"/>
          <p:cNvSpPr/>
          <p:nvPr/>
        </p:nvSpPr>
        <p:spPr>
          <a:xfrm>
            <a:off x="3978748" y="4950292"/>
            <a:ext cx="2609475" cy="864096"/>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b="1" dirty="0">
                <a:solidFill>
                  <a:srgbClr val="7030A0"/>
                </a:solidFill>
              </a:rPr>
              <a:t>İtirazın Kabul Edilmesi ve Disiplin Cezası Uygulanmamasına Karar Verilmesi</a:t>
            </a:r>
          </a:p>
        </p:txBody>
      </p:sp>
      <p:sp>
        <p:nvSpPr>
          <p:cNvPr id="32" name="Sağ Ok 31"/>
          <p:cNvSpPr/>
          <p:nvPr/>
        </p:nvSpPr>
        <p:spPr>
          <a:xfrm>
            <a:off x="3668867" y="5363501"/>
            <a:ext cx="288032"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120807004"/>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97</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4</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fontScale="85000" lnSpcReduction="20000"/>
          </a:bodyPr>
          <a:lstStyle/>
          <a:p>
            <a:pPr marL="0" indent="0">
              <a:buNone/>
            </a:pPr>
            <a:r>
              <a:rPr lang="tr-TR" sz="2800" b="1" dirty="0" smtClean="0">
                <a:solidFill>
                  <a:srgbClr val="E10563"/>
                </a:solidFill>
              </a:rPr>
              <a:t>Soruşturma Süreci-1</a:t>
            </a:r>
          </a:p>
          <a:p>
            <a:pPr marL="0" indent="0">
              <a:buNone/>
            </a:pPr>
            <a:r>
              <a:rPr lang="tr-TR" b="1" dirty="0" smtClean="0"/>
              <a:t>1. Hazırlık </a:t>
            </a:r>
            <a:r>
              <a:rPr lang="tr-TR" b="1" dirty="0"/>
              <a:t>ve Planlama </a:t>
            </a:r>
            <a:r>
              <a:rPr lang="tr-TR" b="1" dirty="0" smtClean="0"/>
              <a:t>Süreci</a:t>
            </a:r>
            <a:endParaRPr lang="tr-TR" dirty="0"/>
          </a:p>
          <a:p>
            <a:pPr marL="504000"/>
            <a:r>
              <a:rPr lang="tr-TR" sz="2000" dirty="0" smtClean="0"/>
              <a:t>Olayı Öğrenme</a:t>
            </a:r>
          </a:p>
          <a:p>
            <a:pPr marL="504000"/>
            <a:r>
              <a:rPr lang="tr-TR" sz="2000" dirty="0" smtClean="0"/>
              <a:t>Karar Verme</a:t>
            </a:r>
          </a:p>
          <a:p>
            <a:pPr marL="504000"/>
            <a:r>
              <a:rPr lang="tr-TR" sz="2000" dirty="0" smtClean="0"/>
              <a:t>Soruşturma </a:t>
            </a:r>
            <a:r>
              <a:rPr lang="tr-TR" sz="2000" dirty="0"/>
              <a:t>Emri Verme ve Görevlendirme</a:t>
            </a:r>
          </a:p>
          <a:p>
            <a:pPr marL="504000"/>
            <a:r>
              <a:rPr lang="tr-TR" sz="2000" dirty="0" smtClean="0"/>
              <a:t>Onayı </a:t>
            </a:r>
            <a:r>
              <a:rPr lang="tr-TR" sz="2000" dirty="0"/>
              <a:t>İnceleme ve </a:t>
            </a:r>
            <a:r>
              <a:rPr lang="tr-TR" sz="2000" dirty="0" smtClean="0"/>
              <a:t>Planlama</a:t>
            </a:r>
            <a:endParaRPr lang="tr-TR" sz="2000" dirty="0"/>
          </a:p>
          <a:p>
            <a:pPr marL="0" indent="0">
              <a:buNone/>
            </a:pPr>
            <a:r>
              <a:rPr lang="tr-TR" b="1" dirty="0" smtClean="0"/>
              <a:t>2</a:t>
            </a:r>
            <a:r>
              <a:rPr lang="tr-TR" b="1" dirty="0"/>
              <a:t>. İnceleme ve Soruşturma (Uygulama) Süreci</a:t>
            </a:r>
            <a:endParaRPr lang="tr-TR" dirty="0"/>
          </a:p>
          <a:p>
            <a:pPr marL="504000"/>
            <a:r>
              <a:rPr lang="tr-TR" sz="2000" dirty="0" smtClean="0"/>
              <a:t>Soruşturmaya </a:t>
            </a:r>
            <a:r>
              <a:rPr lang="tr-TR" sz="2000" dirty="0"/>
              <a:t>Başlama</a:t>
            </a:r>
          </a:p>
          <a:p>
            <a:pPr marL="504000"/>
            <a:r>
              <a:rPr lang="tr-TR" sz="2000" dirty="0" smtClean="0"/>
              <a:t>İspat </a:t>
            </a:r>
            <a:r>
              <a:rPr lang="tr-TR" sz="2000" dirty="0"/>
              <a:t>Araçlarını (Delilleri) Toplama</a:t>
            </a:r>
          </a:p>
          <a:p>
            <a:pPr marL="0" indent="0">
              <a:buNone/>
            </a:pPr>
            <a:r>
              <a:rPr lang="tr-TR" b="1" dirty="0" smtClean="0"/>
              <a:t>3</a:t>
            </a:r>
            <a:r>
              <a:rPr lang="tr-TR" b="1" dirty="0"/>
              <a:t>. Değerlendirme ve Karar Süreci</a:t>
            </a:r>
            <a:endParaRPr lang="tr-TR" dirty="0"/>
          </a:p>
          <a:p>
            <a:pPr marL="504000"/>
            <a:r>
              <a:rPr lang="tr-TR" sz="2000" dirty="0" smtClean="0"/>
              <a:t>İspat </a:t>
            </a:r>
            <a:r>
              <a:rPr lang="tr-TR" sz="2000" dirty="0"/>
              <a:t>Araçlarını Değerlendirme ve Olayı Açıklığa Kavuşturma</a:t>
            </a:r>
          </a:p>
          <a:p>
            <a:pPr marL="504000"/>
            <a:r>
              <a:rPr lang="tr-TR" sz="2000" dirty="0" smtClean="0"/>
              <a:t>Açıklığa </a:t>
            </a:r>
            <a:r>
              <a:rPr lang="tr-TR" sz="2000" dirty="0"/>
              <a:t>Kavuşan Olayı İlgili Mevzuat Açısından Değerlendirme</a:t>
            </a:r>
          </a:p>
          <a:p>
            <a:pPr marL="504000"/>
            <a:r>
              <a:rPr lang="tr-TR" sz="2000" dirty="0" smtClean="0"/>
              <a:t>Disiplin </a:t>
            </a:r>
            <a:r>
              <a:rPr lang="tr-TR" sz="2000" dirty="0"/>
              <a:t>Dışı Davranışın Doğruluğuna Karar Verme ve </a:t>
            </a:r>
            <a:r>
              <a:rPr lang="tr-TR" sz="2000" dirty="0" smtClean="0"/>
              <a:t>Yaptırımı Belirleme</a:t>
            </a:r>
            <a:endParaRPr lang="tr-TR" sz="2000" dirty="0"/>
          </a:p>
          <a:p>
            <a:pPr marL="0" indent="0">
              <a:buNone/>
            </a:pPr>
            <a:r>
              <a:rPr lang="tr-TR" b="1" dirty="0" smtClean="0"/>
              <a:t>4</a:t>
            </a:r>
            <a:r>
              <a:rPr lang="tr-TR" b="1" dirty="0"/>
              <a:t>. </a:t>
            </a:r>
            <a:r>
              <a:rPr lang="tr-TR" b="1" dirty="0" smtClean="0"/>
              <a:t>Raporlama ve </a:t>
            </a:r>
            <a:r>
              <a:rPr lang="tr-TR" b="1" dirty="0"/>
              <a:t>İtiraz Süreci</a:t>
            </a:r>
            <a:endParaRPr lang="tr-TR" dirty="0"/>
          </a:p>
          <a:p>
            <a:pPr marL="504000"/>
            <a:r>
              <a:rPr lang="tr-TR" sz="2000" dirty="0" smtClean="0"/>
              <a:t>Soruşturma </a:t>
            </a:r>
            <a:r>
              <a:rPr lang="tr-TR" sz="2000" dirty="0"/>
              <a:t>Raporunu Hazırlama ve Makama Sunma</a:t>
            </a:r>
          </a:p>
          <a:p>
            <a:pPr marL="504000"/>
            <a:r>
              <a:rPr lang="tr-TR" sz="2000" dirty="0" smtClean="0"/>
              <a:t>Savunma </a:t>
            </a:r>
            <a:r>
              <a:rPr lang="tr-TR" sz="2000" dirty="0"/>
              <a:t>Alma, Karar Verme ve Disiplin Cezasını Uygulama</a:t>
            </a:r>
          </a:p>
          <a:p>
            <a:pPr marL="504000"/>
            <a:r>
              <a:rPr lang="tr-TR" sz="2000" dirty="0" smtClean="0"/>
              <a:t>İtirazları </a:t>
            </a:r>
            <a:r>
              <a:rPr lang="tr-TR" sz="2000" dirty="0"/>
              <a:t>Değerlendirme ve Sonucu </a:t>
            </a:r>
            <a:r>
              <a:rPr lang="tr-TR" sz="2000" dirty="0" smtClean="0"/>
              <a:t>Özlük Dosyasına İşleme</a:t>
            </a:r>
            <a:endParaRPr lang="tr-TR" sz="2000" dirty="0" smtClean="0">
              <a:solidFill>
                <a:srgbClr val="E10563"/>
              </a:solidFill>
            </a:endParaRPr>
          </a:p>
        </p:txBody>
      </p:sp>
    </p:spTree>
    <p:extLst>
      <p:ext uri="{BB962C8B-B14F-4D97-AF65-F5344CB8AC3E}">
        <p14:creationId xmlns:p14="http://schemas.microsoft.com/office/powerpoint/2010/main" val="2745263289"/>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98</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smtClean="0"/>
              <a:t>5</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Autofit/>
          </a:bodyPr>
          <a:lstStyle/>
          <a:p>
            <a:pPr marL="0" indent="0">
              <a:buNone/>
            </a:pPr>
            <a:r>
              <a:rPr lang="tr-TR" b="1" dirty="0" smtClean="0">
                <a:solidFill>
                  <a:srgbClr val="E10563"/>
                </a:solidFill>
              </a:rPr>
              <a:t>Hazırlık ve Planlama Süreci-1</a:t>
            </a:r>
            <a:endParaRPr lang="tr-TR" b="1" dirty="0">
              <a:solidFill>
                <a:srgbClr val="E10563"/>
              </a:solidFill>
            </a:endParaRPr>
          </a:p>
          <a:p>
            <a:pPr marL="0" indent="0">
              <a:buNone/>
            </a:pPr>
            <a:r>
              <a:rPr lang="tr-TR" b="1" dirty="0" smtClean="0">
                <a:solidFill>
                  <a:srgbClr val="0070C0"/>
                </a:solidFill>
              </a:rPr>
              <a:t>Olayı Öğrenme-1:</a:t>
            </a:r>
          </a:p>
          <a:p>
            <a:r>
              <a:rPr lang="tr-TR" dirty="0"/>
              <a:t>Disiplin dışı bir davranış veya disiplin suçu sayılabilecek bir fiil ya da hal, idare (disiplin amirleri) tarafından ya şikâyet yoluyla, ya ihbar yoluyla, ya yazılı veya görsel basında yer alan haber yoluyla, ya da </a:t>
            </a:r>
            <a:r>
              <a:rPr lang="tr-TR" dirty="0" smtClean="0"/>
              <a:t>kurumsal </a:t>
            </a:r>
            <a:r>
              <a:rPr lang="tr-TR" dirty="0"/>
              <a:t>veya bireysel denetim ve inceleme sırasında öğrenilir. Ayrıca, adli makamlar ve emniyet güçleri ile yetkili denetim organları tarafından yürütülen soruşturma/kovuşturma sırasında da olayın memur veya kamu görevlisinin mensubu olduğu kuruma bildirildiği zamanlar olabilmektedir</a:t>
            </a:r>
            <a:r>
              <a:rPr lang="tr-TR" dirty="0" smtClean="0"/>
              <a:t>.</a:t>
            </a:r>
            <a:endParaRPr lang="tr-TR" dirty="0"/>
          </a:p>
        </p:txBody>
      </p:sp>
    </p:spTree>
    <p:extLst>
      <p:ext uri="{BB962C8B-B14F-4D97-AF65-F5344CB8AC3E}">
        <p14:creationId xmlns:p14="http://schemas.microsoft.com/office/powerpoint/2010/main" val="2616675797"/>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5"/>
          </p:nvPr>
        </p:nvSpPr>
        <p:spPr/>
        <p:txBody>
          <a:bodyPr/>
          <a:lstStyle/>
          <a:p>
            <a:fld id="{B1DEFA8C-F947-479F-BE07-76B6B3F80BF1}" type="slidenum">
              <a:rPr lang="tr-TR" smtClean="0"/>
              <a:pPr/>
              <a:t>99</a:t>
            </a:fld>
            <a:endParaRPr lang="tr-TR"/>
          </a:p>
        </p:txBody>
      </p:sp>
      <p:sp>
        <p:nvSpPr>
          <p:cNvPr id="7" name="6 Metin kutusu"/>
          <p:cNvSpPr txBox="1"/>
          <p:nvPr/>
        </p:nvSpPr>
        <p:spPr>
          <a:xfrm>
            <a:off x="323528" y="214290"/>
            <a:ext cx="7848872" cy="584775"/>
          </a:xfrm>
          <a:prstGeom prst="rect">
            <a:avLst/>
          </a:prstGeom>
          <a:solidFill>
            <a:schemeClr val="accent5">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spcBef>
                <a:spcPts val="600"/>
              </a:spcBef>
              <a:spcAft>
                <a:spcPts val="600"/>
              </a:spcAft>
            </a:pPr>
            <a:r>
              <a:rPr lang="tr-TR" sz="3200" dirty="0" smtClean="0"/>
              <a:t>DİSİPLİN SORUŞTURMASI SÜRECİ </a:t>
            </a:r>
            <a:r>
              <a:rPr lang="tr-TR" sz="1400" dirty="0"/>
              <a:t>6</a:t>
            </a:r>
            <a:endParaRPr lang="tr-TR" dirty="0"/>
          </a:p>
        </p:txBody>
      </p:sp>
      <p:sp>
        <p:nvSpPr>
          <p:cNvPr id="9" name="4 Altbilgi Yer Tutucusu"/>
          <p:cNvSpPr txBox="1">
            <a:spLocks/>
          </p:cNvSpPr>
          <p:nvPr/>
        </p:nvSpPr>
        <p:spPr>
          <a:xfrm rot="5400000">
            <a:off x="1250145" y="5607847"/>
            <a:ext cx="428604" cy="2071702"/>
          </a:xfrm>
          <a:prstGeom prst="rect">
            <a:avLst/>
          </a:prstGeom>
        </p:spPr>
        <p:txBody>
          <a:bodyPr vert="vert27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schemeClr val="tx2"/>
                </a:solidFill>
                <a:effectLst/>
                <a:uLnTx/>
                <a:uFillTx/>
                <a:latin typeface="+mn-lt"/>
                <a:ea typeface="+mn-ea"/>
                <a:cs typeface="+mn-cs"/>
              </a:rPr>
              <a:t> </a:t>
            </a:r>
            <a:endParaRPr kumimoji="0" lang="tr-TR" sz="1200" b="0" i="0" u="none" strike="noStrike" kern="1200" cap="none" spc="0" normalizeH="0" baseline="0" noProof="0" dirty="0">
              <a:ln>
                <a:noFill/>
              </a:ln>
              <a:solidFill>
                <a:schemeClr val="tx2"/>
              </a:solidFill>
              <a:effectLst/>
              <a:uLnTx/>
              <a:uFillTx/>
              <a:latin typeface="+mn-lt"/>
              <a:ea typeface="+mn-ea"/>
              <a:cs typeface="+mn-cs"/>
            </a:endParaRPr>
          </a:p>
        </p:txBody>
      </p:sp>
      <p:pic>
        <p:nvPicPr>
          <p:cNvPr id="10" name="Picture 2" descr="http://www.meb.gov.tr/webmaster/mebwebmaster/MEBlogo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936104" cy="980728"/>
          </a:xfrm>
          <a:prstGeom prst="rect">
            <a:avLst/>
          </a:prstGeom>
          <a:noFill/>
          <a:extLst>
            <a:ext uri="{909E8E84-426E-40DD-AFC4-6F175D3DCCD1}">
              <a14:hiddenFill xmlns:a14="http://schemas.microsoft.com/office/drawing/2010/main">
                <a:solidFill>
                  <a:srgbClr val="FFFFFF"/>
                </a:solidFill>
              </a14:hiddenFill>
            </a:ext>
          </a:extLst>
        </p:spPr>
      </p:pic>
      <p:sp>
        <p:nvSpPr>
          <p:cNvPr id="12" name="2 İçerik Yer Tutucusu"/>
          <p:cNvSpPr>
            <a:spLocks noGrp="1"/>
          </p:cNvSpPr>
          <p:nvPr>
            <p:ph sz="quarter" idx="1"/>
          </p:nvPr>
        </p:nvSpPr>
        <p:spPr>
          <a:xfrm>
            <a:off x="357158" y="908720"/>
            <a:ext cx="7743234" cy="5565232"/>
          </a:xfr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a:noAutofit/>
          </a:bodyPr>
          <a:lstStyle/>
          <a:p>
            <a:pPr marL="0" indent="0">
              <a:buNone/>
            </a:pPr>
            <a:r>
              <a:rPr lang="tr-TR" b="1" dirty="0" smtClean="0">
                <a:solidFill>
                  <a:srgbClr val="E10563"/>
                </a:solidFill>
              </a:rPr>
              <a:t>Hazırlık ve Planlama Süreci-2</a:t>
            </a:r>
            <a:endParaRPr lang="tr-TR" b="1" dirty="0">
              <a:solidFill>
                <a:srgbClr val="E10563"/>
              </a:solidFill>
            </a:endParaRPr>
          </a:p>
          <a:p>
            <a:pPr marL="0" indent="0">
              <a:buNone/>
            </a:pPr>
            <a:r>
              <a:rPr lang="tr-TR" b="1" dirty="0" smtClean="0">
                <a:solidFill>
                  <a:srgbClr val="0070C0"/>
                </a:solidFill>
              </a:rPr>
              <a:t>Olayı Öğrenme-2:</a:t>
            </a:r>
          </a:p>
          <a:p>
            <a:r>
              <a:rPr lang="tr-TR" dirty="0" smtClean="0"/>
              <a:t>Disiplin </a:t>
            </a:r>
            <a:r>
              <a:rPr lang="tr-TR" dirty="0"/>
              <a:t>suçuna ilişkin ihbar veya şikâyet, ilkece yetkili kişi veya makama yapılır. Ancak, ihbar veya şikâyetin yetkili olmayan bir makama yapılması, geçersiz olduğu anlamına gelmez. 3071 Sayılı Dilekçe Hakkının Kullanılmasına Dair Kanunda da belirtildiği gibi dilekçe, konusuyla ilgili olmayan bir idari makama verilmesi durumunda, bu makam tarafından yetkili idari makama gönderilir ve ayrıca dilekçe sahibine de bilgi verilir (3071 S.K./Md.5). </a:t>
            </a:r>
          </a:p>
        </p:txBody>
      </p:sp>
    </p:spTree>
    <p:extLst>
      <p:ext uri="{BB962C8B-B14F-4D97-AF65-F5344CB8AC3E}">
        <p14:creationId xmlns:p14="http://schemas.microsoft.com/office/powerpoint/2010/main" val="346335409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2199</TotalTime>
  <Words>10203</Words>
  <Application>Microsoft Office PowerPoint</Application>
  <PresentationFormat>Ekran Gösterisi (4:3)</PresentationFormat>
  <Paragraphs>1144</Paragraphs>
  <Slides>153</Slides>
  <Notes>0</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153</vt:i4>
      </vt:variant>
    </vt:vector>
  </HeadingPairs>
  <TitlesOfParts>
    <vt:vector size="162" baseType="lpstr">
      <vt:lpstr>Arial</vt:lpstr>
      <vt:lpstr>Calibri</vt:lpstr>
      <vt:lpstr>Century Schoolbook</vt:lpstr>
      <vt:lpstr>Lucida Handwriting</vt:lpstr>
      <vt:lpstr>Tahoma</vt:lpstr>
      <vt:lpstr>Times New Roman</vt:lpstr>
      <vt:lpstr>Wingdings</vt:lpstr>
      <vt:lpstr>Wingdings 2</vt:lpstr>
      <vt:lpstr>Cumba</vt:lpstr>
      <vt:lpstr>ŞANLIURFA İL MİLLİ EĞİTİM MÜDÜRLÜĞÜ EĞİTİM MÜFETTİŞLERİ BAŞKANLIĞI</vt:lpstr>
      <vt:lpstr>SUNUM PLANI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TÜRKİYE VE ORTA DOĞU AMME İDARESİ ENSTİTÜSÜ EĞİTİM YÖNETİMİ YÜKSEK LİSANS PROGRAMI</dc:title>
  <dc:creator>Metin CAKIR</dc:creator>
  <cp:lastModifiedBy>M.VedatKUCUKLER</cp:lastModifiedBy>
  <cp:revision>133</cp:revision>
  <dcterms:modified xsi:type="dcterms:W3CDTF">2024-09-27T07:37:33Z</dcterms:modified>
</cp:coreProperties>
</file>