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webextensions/taskpanes.xml" ContentType="application/vnd.ms-office.webextensiontaskpan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82"/>
  </p:notesMasterIdLst>
  <p:handoutMasterIdLst>
    <p:handoutMasterId r:id="rId83"/>
  </p:handoutMasterIdLst>
  <p:sldIdLst>
    <p:sldId id="256" r:id="rId2"/>
    <p:sldId id="358" r:id="rId3"/>
    <p:sldId id="306" r:id="rId4"/>
    <p:sldId id="257" r:id="rId5"/>
    <p:sldId id="304" r:id="rId6"/>
    <p:sldId id="356" r:id="rId7"/>
    <p:sldId id="355" r:id="rId8"/>
    <p:sldId id="258" r:id="rId9"/>
    <p:sldId id="328" r:id="rId10"/>
    <p:sldId id="329" r:id="rId11"/>
    <p:sldId id="330" r:id="rId12"/>
    <p:sldId id="333" r:id="rId13"/>
    <p:sldId id="312" r:id="rId14"/>
    <p:sldId id="331" r:id="rId15"/>
    <p:sldId id="332" r:id="rId16"/>
    <p:sldId id="334" r:id="rId17"/>
    <p:sldId id="338" r:id="rId18"/>
    <p:sldId id="336" r:id="rId19"/>
    <p:sldId id="337" r:id="rId20"/>
    <p:sldId id="342" r:id="rId21"/>
    <p:sldId id="343" r:id="rId22"/>
    <p:sldId id="348" r:id="rId23"/>
    <p:sldId id="347" r:id="rId24"/>
    <p:sldId id="349" r:id="rId25"/>
    <p:sldId id="344" r:id="rId26"/>
    <p:sldId id="339" r:id="rId27"/>
    <p:sldId id="321" r:id="rId28"/>
    <p:sldId id="310" r:id="rId29"/>
    <p:sldId id="261" r:id="rId30"/>
    <p:sldId id="305" r:id="rId31"/>
    <p:sldId id="340" r:id="rId32"/>
    <p:sldId id="265" r:id="rId33"/>
    <p:sldId id="320" r:id="rId34"/>
    <p:sldId id="307" r:id="rId35"/>
    <p:sldId id="266" r:id="rId36"/>
    <p:sldId id="267" r:id="rId37"/>
    <p:sldId id="268" r:id="rId38"/>
    <p:sldId id="269" r:id="rId39"/>
    <p:sldId id="309" r:id="rId40"/>
    <p:sldId id="272" r:id="rId41"/>
    <p:sldId id="308" r:id="rId42"/>
    <p:sldId id="315" r:id="rId43"/>
    <p:sldId id="326" r:id="rId44"/>
    <p:sldId id="301" r:id="rId45"/>
    <p:sldId id="274" r:id="rId46"/>
    <p:sldId id="341" r:id="rId47"/>
    <p:sldId id="276" r:id="rId48"/>
    <p:sldId id="277" r:id="rId49"/>
    <p:sldId id="278" r:id="rId50"/>
    <p:sldId id="279" r:id="rId51"/>
    <p:sldId id="280" r:id="rId52"/>
    <p:sldId id="281" r:id="rId53"/>
    <p:sldId id="302" r:id="rId54"/>
    <p:sldId id="282" r:id="rId55"/>
    <p:sldId id="283" r:id="rId56"/>
    <p:sldId id="284" r:id="rId57"/>
    <p:sldId id="285" r:id="rId58"/>
    <p:sldId id="319" r:id="rId59"/>
    <p:sldId id="318" r:id="rId60"/>
    <p:sldId id="316" r:id="rId61"/>
    <p:sldId id="286" r:id="rId62"/>
    <p:sldId id="287" r:id="rId63"/>
    <p:sldId id="275" r:id="rId64"/>
    <p:sldId id="288" r:id="rId65"/>
    <p:sldId id="289" r:id="rId66"/>
    <p:sldId id="291" r:id="rId67"/>
    <p:sldId id="260" r:id="rId68"/>
    <p:sldId id="292" r:id="rId69"/>
    <p:sldId id="293" r:id="rId70"/>
    <p:sldId id="294" r:id="rId71"/>
    <p:sldId id="295" r:id="rId72"/>
    <p:sldId id="296" r:id="rId73"/>
    <p:sldId id="345" r:id="rId74"/>
    <p:sldId id="297" r:id="rId75"/>
    <p:sldId id="359" r:id="rId76"/>
    <p:sldId id="298" r:id="rId77"/>
    <p:sldId id="303" r:id="rId78"/>
    <p:sldId id="300" r:id="rId79"/>
    <p:sldId id="322" r:id="rId80"/>
    <p:sldId id="325" r:id="rId8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5"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cat altıok" initials="na" lastIdx="0" clrIdx="0">
    <p:extLst>
      <p:ext uri="{19B8F6BF-5375-455C-9EA6-DF929625EA0E}">
        <p15:presenceInfo xmlns="" xmlns:p15="http://schemas.microsoft.com/office/powerpoint/2012/main" userId="d499d592289f9c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3C3C3"/>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44" autoAdjust="0"/>
    <p:restoredTop sz="92029" autoAdjust="0"/>
  </p:normalViewPr>
  <p:slideViewPr>
    <p:cSldViewPr>
      <p:cViewPr>
        <p:scale>
          <a:sx n="107" d="100"/>
          <a:sy n="107" d="100"/>
        </p:scale>
        <p:origin x="-72" y="1638"/>
      </p:cViewPr>
      <p:guideLst>
        <p:guide orient="horz" pos="2115"/>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08202-601A-483D-9317-448558200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56B3D1A-BBC0-4895-8598-FFA33B6A301C}">
      <dgm:prSet custT="1">
        <dgm:style>
          <a:lnRef idx="2">
            <a:schemeClr val="dk1"/>
          </a:lnRef>
          <a:fillRef idx="1">
            <a:schemeClr val="lt1"/>
          </a:fillRef>
          <a:effectRef idx="0">
            <a:schemeClr val="dk1"/>
          </a:effectRef>
          <a:fontRef idx="minor">
            <a:schemeClr val="dk1"/>
          </a:fontRef>
        </dgm:style>
      </dgm:prSet>
      <dgm:spPr/>
      <dgm:t>
        <a:bodyPr/>
        <a:lstStyle/>
        <a:p>
          <a:pPr algn="just" rtl="0"/>
          <a:r>
            <a:rPr lang="tr-TR" sz="1800" b="1" u="sng" strike="noStrike" dirty="0" smtClean="0">
              <a:solidFill>
                <a:schemeClr val="tx1"/>
              </a:solidFill>
              <a:effectLst/>
            </a:rPr>
            <a:t>ÖNEMLİ:</a:t>
          </a:r>
        </a:p>
        <a:p>
          <a:pPr algn="just" rtl="0"/>
          <a:r>
            <a:rPr lang="tr-TR" sz="1800" b="1" dirty="0" smtClean="0">
              <a:solidFill>
                <a:schemeClr val="tx1"/>
              </a:solidFill>
            </a:rPr>
            <a:t> </a:t>
          </a:r>
          <a:r>
            <a:rPr lang="tr-TR" sz="2400" b="1" dirty="0" smtClean="0">
              <a:solidFill>
                <a:schemeClr val="tx1"/>
              </a:solidFill>
            </a:rPr>
            <a:t>Kamu Zararından her kamu görevlisi sorumlu değildir. Kamu zararından bir kamu görevlisini sorumlu tutabilmek için kamu görevlisinin zararın oluşum sürecine </a:t>
          </a:r>
          <a:r>
            <a:rPr lang="tr-TR" sz="2400" b="1" u="sng" dirty="0" smtClean="0">
              <a:solidFill>
                <a:schemeClr val="tx1"/>
              </a:solidFill>
            </a:rPr>
            <a:t>yetkili ve görevli </a:t>
          </a:r>
          <a:r>
            <a:rPr lang="tr-TR" sz="2400" b="1" dirty="0" smtClean="0">
              <a:solidFill>
                <a:schemeClr val="tx1"/>
              </a:solidFill>
            </a:rPr>
            <a:t>olarak katılması gerekmektedir.</a:t>
          </a:r>
          <a:endParaRPr lang="tr-TR" sz="2400" b="1" dirty="0">
            <a:solidFill>
              <a:schemeClr val="tx1"/>
            </a:solidFill>
          </a:endParaRPr>
        </a:p>
      </dgm:t>
    </dgm:pt>
    <dgm:pt modelId="{1ABE4EF7-EBEA-4F94-836A-148766A071CE}" type="parTrans" cxnId="{CCAF8552-A662-4A91-A1CB-37F60DED3856}">
      <dgm:prSet/>
      <dgm:spPr/>
      <dgm:t>
        <a:bodyPr/>
        <a:lstStyle/>
        <a:p>
          <a:endParaRPr lang="tr-TR"/>
        </a:p>
      </dgm:t>
    </dgm:pt>
    <dgm:pt modelId="{EE62C879-4FF5-45FB-855D-46623BDEF40E}" type="sibTrans" cxnId="{CCAF8552-A662-4A91-A1CB-37F60DED3856}">
      <dgm:prSet/>
      <dgm:spPr/>
      <dgm:t>
        <a:bodyPr/>
        <a:lstStyle/>
        <a:p>
          <a:endParaRPr lang="tr-TR"/>
        </a:p>
      </dgm:t>
    </dgm:pt>
    <dgm:pt modelId="{12BE40FD-EBFE-4316-BCD1-101B22F97F26}" type="pres">
      <dgm:prSet presAssocID="{03808202-601A-483D-9317-448558200819}" presName="linear" presStyleCnt="0">
        <dgm:presLayoutVars>
          <dgm:animLvl val="lvl"/>
          <dgm:resizeHandles val="exact"/>
        </dgm:presLayoutVars>
      </dgm:prSet>
      <dgm:spPr/>
      <dgm:t>
        <a:bodyPr/>
        <a:lstStyle/>
        <a:p>
          <a:endParaRPr lang="tr-TR"/>
        </a:p>
      </dgm:t>
    </dgm:pt>
    <dgm:pt modelId="{0FCF26C6-2AC7-44AF-AE98-A0167D52594A}" type="pres">
      <dgm:prSet presAssocID="{856B3D1A-BBC0-4895-8598-FFA33B6A301C}" presName="parentText" presStyleLbl="node1" presStyleIdx="0" presStyleCnt="1" custScaleY="636983" custLinFactNeighborX="-207" custLinFactNeighborY="-10779">
        <dgm:presLayoutVars>
          <dgm:chMax val="0"/>
          <dgm:bulletEnabled val="1"/>
        </dgm:presLayoutVars>
      </dgm:prSet>
      <dgm:spPr/>
      <dgm:t>
        <a:bodyPr/>
        <a:lstStyle/>
        <a:p>
          <a:endParaRPr lang="tr-TR"/>
        </a:p>
      </dgm:t>
    </dgm:pt>
  </dgm:ptLst>
  <dgm:cxnLst>
    <dgm:cxn modelId="{CCAF8552-A662-4A91-A1CB-37F60DED3856}" srcId="{03808202-601A-483D-9317-448558200819}" destId="{856B3D1A-BBC0-4895-8598-FFA33B6A301C}" srcOrd="0" destOrd="0" parTransId="{1ABE4EF7-EBEA-4F94-836A-148766A071CE}" sibTransId="{EE62C879-4FF5-45FB-855D-46623BDEF40E}"/>
    <dgm:cxn modelId="{DD728DE1-7B6B-4CA9-8853-E63613665571}" type="presOf" srcId="{856B3D1A-BBC0-4895-8598-FFA33B6A301C}" destId="{0FCF26C6-2AC7-44AF-AE98-A0167D52594A}" srcOrd="0" destOrd="0" presId="urn:microsoft.com/office/officeart/2005/8/layout/vList2"/>
    <dgm:cxn modelId="{19B76683-C05D-4E17-BB76-2A9067D531DE}" type="presOf" srcId="{03808202-601A-483D-9317-448558200819}" destId="{12BE40FD-EBFE-4316-BCD1-101B22F97F26}" srcOrd="0" destOrd="0" presId="urn:microsoft.com/office/officeart/2005/8/layout/vList2"/>
    <dgm:cxn modelId="{547005FE-9FEE-4F96-AB02-AA7AE4DCFB80}" type="presParOf" srcId="{12BE40FD-EBFE-4316-BCD1-101B22F97F26}" destId="{0FCF26C6-2AC7-44AF-AE98-A0167D52594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11268-AAAE-4666-8357-2C1CF657FAC3}"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tr-TR"/>
        </a:p>
      </dgm:t>
    </dgm:pt>
    <dgm:pt modelId="{23550D73-278C-43EF-8F37-E29443A742B3}">
      <dgm:prSet phldrT="[Metin]" custT="1">
        <dgm:style>
          <a:lnRef idx="2">
            <a:schemeClr val="dk1"/>
          </a:lnRef>
          <a:fillRef idx="1">
            <a:schemeClr val="lt1"/>
          </a:fillRef>
          <a:effectRef idx="0">
            <a:schemeClr val="dk1"/>
          </a:effectRef>
          <a:fontRef idx="minor">
            <a:schemeClr val="dk1"/>
          </a:fontRef>
        </dgm:style>
      </dgm:prSet>
      <dgm:spPr/>
      <dgm:t>
        <a:bodyPr/>
        <a:lstStyle/>
        <a:p>
          <a:r>
            <a:rPr lang="tr-TR" sz="1200" dirty="0" smtClean="0"/>
            <a:t>BELİRLENMESİ VE VEYA TESPİTİ</a:t>
          </a:r>
          <a:endParaRPr lang="tr-TR" sz="1200" dirty="0"/>
        </a:p>
      </dgm:t>
    </dgm:pt>
    <dgm:pt modelId="{399D792C-9A07-44C6-AF5F-43FDC9318899}" type="parTrans" cxnId="{E00B1122-6118-41F3-AECC-232E5164FE9E}">
      <dgm:prSet/>
      <dgm:spPr/>
      <dgm:t>
        <a:bodyPr/>
        <a:lstStyle/>
        <a:p>
          <a:endParaRPr lang="tr-TR"/>
        </a:p>
      </dgm:t>
    </dgm:pt>
    <dgm:pt modelId="{C957F6A1-9C68-4D46-8912-7A8C50C035F0}" type="sibTrans" cxnId="{E00B1122-6118-41F3-AECC-232E5164FE9E}">
      <dgm:prSet/>
      <dgm:spPr/>
      <dgm:t>
        <a:bodyPr/>
        <a:lstStyle/>
        <a:p>
          <a:endParaRPr lang="tr-TR"/>
        </a:p>
      </dgm:t>
    </dgm:pt>
    <dgm:pt modelId="{8152DD82-F28A-4FED-A829-255F978A4513}">
      <dgm:prSet phldrT="[Metin]" custT="1">
        <dgm:style>
          <a:lnRef idx="2">
            <a:schemeClr val="dk1"/>
          </a:lnRef>
          <a:fillRef idx="1">
            <a:schemeClr val="lt1"/>
          </a:fillRef>
          <a:effectRef idx="0">
            <a:schemeClr val="dk1"/>
          </a:effectRef>
          <a:fontRef idx="minor">
            <a:schemeClr val="dk1"/>
          </a:fontRef>
        </dgm:style>
      </dgm:prSet>
      <dgm:spPr/>
      <dgm:t>
        <a:bodyPr/>
        <a:lstStyle/>
        <a:p>
          <a:r>
            <a:rPr lang="tr-TR" sz="1050" b="1" dirty="0" smtClean="0"/>
            <a:t>DEĞERLENDİRİLMESİ</a:t>
          </a:r>
          <a:endParaRPr lang="tr-TR" sz="1050" b="1" dirty="0"/>
        </a:p>
      </dgm:t>
    </dgm:pt>
    <dgm:pt modelId="{9C385DE9-1A20-4E89-A725-72C73B4733AF}" type="parTrans" cxnId="{CF0A170A-A491-4ADA-85FC-BCDC7CEC313F}">
      <dgm:prSet/>
      <dgm:spPr/>
      <dgm:t>
        <a:bodyPr/>
        <a:lstStyle/>
        <a:p>
          <a:endParaRPr lang="tr-TR"/>
        </a:p>
      </dgm:t>
    </dgm:pt>
    <dgm:pt modelId="{77E3382C-CD9E-4F4E-9DD5-108BE1482C4F}" type="sibTrans" cxnId="{CF0A170A-A491-4ADA-85FC-BCDC7CEC313F}">
      <dgm:prSet/>
      <dgm:spPr/>
      <dgm:t>
        <a:bodyPr/>
        <a:lstStyle/>
        <a:p>
          <a:endParaRPr lang="tr-TR"/>
        </a:p>
      </dgm:t>
    </dgm:pt>
    <dgm:pt modelId="{6ED35573-21A6-4572-A471-976FB142C824}">
      <dgm:prSet phldrT="[Metin]" custT="1">
        <dgm:style>
          <a:lnRef idx="2">
            <a:schemeClr val="dk1"/>
          </a:lnRef>
          <a:fillRef idx="1">
            <a:schemeClr val="lt1"/>
          </a:fillRef>
          <a:effectRef idx="0">
            <a:schemeClr val="dk1"/>
          </a:effectRef>
          <a:fontRef idx="minor">
            <a:schemeClr val="dk1"/>
          </a:fontRef>
        </dgm:style>
      </dgm:prSet>
      <dgm:spPr/>
      <dgm:t>
        <a:bodyPr/>
        <a:lstStyle/>
        <a:p>
          <a:r>
            <a:rPr lang="tr-TR" sz="2000" dirty="0" smtClean="0"/>
            <a:t>TAKİBİ</a:t>
          </a:r>
          <a:endParaRPr lang="tr-TR" sz="2000" dirty="0"/>
        </a:p>
      </dgm:t>
    </dgm:pt>
    <dgm:pt modelId="{32E1AED1-8C44-4070-A645-C98DFE3A226F}" type="parTrans" cxnId="{D77A713D-7B66-476E-8086-53FAF6749EBE}">
      <dgm:prSet/>
      <dgm:spPr/>
      <dgm:t>
        <a:bodyPr/>
        <a:lstStyle/>
        <a:p>
          <a:endParaRPr lang="tr-TR"/>
        </a:p>
      </dgm:t>
    </dgm:pt>
    <dgm:pt modelId="{5246125A-1329-4652-B1F5-8823FABCD6AF}" type="sibTrans" cxnId="{D77A713D-7B66-476E-8086-53FAF6749EBE}">
      <dgm:prSet/>
      <dgm:spPr/>
      <dgm:t>
        <a:bodyPr/>
        <a:lstStyle/>
        <a:p>
          <a:endParaRPr lang="tr-TR"/>
        </a:p>
      </dgm:t>
    </dgm:pt>
    <dgm:pt modelId="{85E54952-546B-4AF1-AF64-22944B7DD99C}">
      <dgm:prSet phldrT="[Metin]" custT="1">
        <dgm:style>
          <a:lnRef idx="2">
            <a:schemeClr val="dk1"/>
          </a:lnRef>
          <a:fillRef idx="1">
            <a:schemeClr val="lt1"/>
          </a:fillRef>
          <a:effectRef idx="0">
            <a:schemeClr val="dk1"/>
          </a:effectRef>
          <a:fontRef idx="minor">
            <a:schemeClr val="dk1"/>
          </a:fontRef>
        </dgm:style>
      </dgm:prSet>
      <dgm:spPr/>
      <dgm:t>
        <a:bodyPr/>
        <a:lstStyle/>
        <a:p>
          <a:r>
            <a:rPr lang="tr-TR" sz="1800" dirty="0" smtClean="0"/>
            <a:t>TAHSİLİ</a:t>
          </a:r>
          <a:endParaRPr lang="tr-TR" sz="1800" dirty="0"/>
        </a:p>
      </dgm:t>
    </dgm:pt>
    <dgm:pt modelId="{54C04394-E349-4EAD-ABFE-8505A5FDEB57}" type="parTrans" cxnId="{4D3DD993-92BC-483E-A426-90A43A87A91E}">
      <dgm:prSet/>
      <dgm:spPr/>
      <dgm:t>
        <a:bodyPr/>
        <a:lstStyle/>
        <a:p>
          <a:endParaRPr lang="tr-TR"/>
        </a:p>
      </dgm:t>
    </dgm:pt>
    <dgm:pt modelId="{C9CE42A8-FC3E-4EDD-B60B-93A8111CA2BC}" type="sibTrans" cxnId="{4D3DD993-92BC-483E-A426-90A43A87A91E}">
      <dgm:prSet/>
      <dgm:spPr/>
      <dgm:t>
        <a:bodyPr/>
        <a:lstStyle/>
        <a:p>
          <a:endParaRPr lang="tr-TR"/>
        </a:p>
      </dgm:t>
    </dgm:pt>
    <dgm:pt modelId="{ED229CDC-3D08-41AB-AA81-E018A463B86D}">
      <dgm:prSet phldrT="[Metin]" custT="1">
        <dgm:style>
          <a:lnRef idx="2">
            <a:schemeClr val="dk1"/>
          </a:lnRef>
          <a:fillRef idx="1">
            <a:schemeClr val="lt1"/>
          </a:fillRef>
          <a:effectRef idx="0">
            <a:schemeClr val="dk1"/>
          </a:effectRef>
          <a:fontRef idx="minor">
            <a:schemeClr val="dk1"/>
          </a:fontRef>
        </dgm:style>
      </dgm:prSet>
      <dgm:spPr/>
      <dgm:t>
        <a:bodyPr/>
        <a:lstStyle/>
        <a:p>
          <a:r>
            <a:rPr lang="tr-TR" sz="1200" dirty="0" smtClean="0"/>
            <a:t>ZAMANAŞIMI</a:t>
          </a:r>
          <a:endParaRPr lang="tr-TR" sz="1200" dirty="0"/>
        </a:p>
      </dgm:t>
    </dgm:pt>
    <dgm:pt modelId="{983EDA5E-8624-4071-BF56-ADCF12C2EC8B}" type="parTrans" cxnId="{CFA283CD-ADC1-4CD2-9A2A-5917E64820BF}">
      <dgm:prSet/>
      <dgm:spPr/>
      <dgm:t>
        <a:bodyPr/>
        <a:lstStyle/>
        <a:p>
          <a:endParaRPr lang="tr-TR"/>
        </a:p>
      </dgm:t>
    </dgm:pt>
    <dgm:pt modelId="{652802FB-C3DA-40B0-929A-39E5DDDE5522}" type="sibTrans" cxnId="{CFA283CD-ADC1-4CD2-9A2A-5917E64820BF}">
      <dgm:prSet/>
      <dgm:spPr/>
      <dgm:t>
        <a:bodyPr/>
        <a:lstStyle/>
        <a:p>
          <a:endParaRPr lang="tr-TR"/>
        </a:p>
      </dgm:t>
    </dgm:pt>
    <dgm:pt modelId="{FEC5A282-E3A9-41D4-B7E8-C0F132B840A9}">
      <dgm:prSet phldrT="[Metin]" custT="1">
        <dgm:style>
          <a:lnRef idx="2">
            <a:schemeClr val="dk1"/>
          </a:lnRef>
          <a:fillRef idx="1">
            <a:schemeClr val="lt1"/>
          </a:fillRef>
          <a:effectRef idx="0">
            <a:schemeClr val="dk1"/>
          </a:effectRef>
          <a:fontRef idx="minor">
            <a:schemeClr val="dk1"/>
          </a:fontRef>
        </dgm:style>
      </dgm:prSet>
      <dgm:spPr/>
      <dgm:t>
        <a:bodyPr vert="horz"/>
        <a:lstStyle/>
        <a:p>
          <a:r>
            <a:rPr lang="tr-TR" sz="1000" dirty="0" smtClean="0"/>
            <a:t>TAHSİL İMKANI</a:t>
          </a:r>
        </a:p>
        <a:p>
          <a:r>
            <a:rPr lang="tr-TR" sz="1000" dirty="0" smtClean="0"/>
            <a:t>KALMAYANLARIN </a:t>
          </a:r>
        </a:p>
        <a:p>
          <a:r>
            <a:rPr lang="tr-TR" sz="1000" dirty="0" smtClean="0"/>
            <a:t>SİLİNMESİ</a:t>
          </a:r>
          <a:endParaRPr lang="tr-TR" sz="1000" dirty="0"/>
        </a:p>
      </dgm:t>
    </dgm:pt>
    <dgm:pt modelId="{20B6D166-4E74-4D36-A989-15A3F74F663B}" type="parTrans" cxnId="{35EA1FC1-3823-483C-9773-42EAD16EEC58}">
      <dgm:prSet/>
      <dgm:spPr/>
      <dgm:t>
        <a:bodyPr/>
        <a:lstStyle/>
        <a:p>
          <a:endParaRPr lang="tr-TR"/>
        </a:p>
      </dgm:t>
    </dgm:pt>
    <dgm:pt modelId="{6A22FC4E-DCE3-46A2-B4CE-960830A44C58}" type="sibTrans" cxnId="{35EA1FC1-3823-483C-9773-42EAD16EEC58}">
      <dgm:prSet/>
      <dgm:spPr/>
      <dgm:t>
        <a:bodyPr/>
        <a:lstStyle/>
        <a:p>
          <a:endParaRPr lang="tr-TR"/>
        </a:p>
      </dgm:t>
    </dgm:pt>
    <dgm:pt modelId="{68FC410C-0BE1-4385-84B3-7959ECE841B2}" type="pres">
      <dgm:prSet presAssocID="{CFD11268-AAAE-4666-8357-2C1CF657FAC3}" presName="Name0" presStyleCnt="0">
        <dgm:presLayoutVars>
          <dgm:chMax val="7"/>
          <dgm:resizeHandles val="exact"/>
        </dgm:presLayoutVars>
      </dgm:prSet>
      <dgm:spPr/>
      <dgm:t>
        <a:bodyPr/>
        <a:lstStyle/>
        <a:p>
          <a:endParaRPr lang="tr-TR"/>
        </a:p>
      </dgm:t>
    </dgm:pt>
    <dgm:pt modelId="{09C4820D-052F-4942-942E-D186E2AFC095}" type="pres">
      <dgm:prSet presAssocID="{CFD11268-AAAE-4666-8357-2C1CF657FAC3}" presName="comp1" presStyleCnt="0"/>
      <dgm:spPr/>
    </dgm:pt>
    <dgm:pt modelId="{887EFBF2-F03B-4049-978A-E4652D64C6BB}" type="pres">
      <dgm:prSet presAssocID="{CFD11268-AAAE-4666-8357-2C1CF657FAC3}" presName="circle1" presStyleLbl="node1" presStyleIdx="0" presStyleCnt="6" custScaleY="109091" custLinFactNeighborY="15909"/>
      <dgm:spPr/>
      <dgm:t>
        <a:bodyPr/>
        <a:lstStyle/>
        <a:p>
          <a:endParaRPr lang="tr-TR"/>
        </a:p>
      </dgm:t>
    </dgm:pt>
    <dgm:pt modelId="{3F42861F-82B1-45F0-A5BA-540B5A61F39D}" type="pres">
      <dgm:prSet presAssocID="{CFD11268-AAAE-4666-8357-2C1CF657FAC3}" presName="c1text" presStyleLbl="node1" presStyleIdx="0" presStyleCnt="6">
        <dgm:presLayoutVars>
          <dgm:bulletEnabled val="1"/>
        </dgm:presLayoutVars>
      </dgm:prSet>
      <dgm:spPr/>
      <dgm:t>
        <a:bodyPr/>
        <a:lstStyle/>
        <a:p>
          <a:endParaRPr lang="tr-TR"/>
        </a:p>
      </dgm:t>
    </dgm:pt>
    <dgm:pt modelId="{9CFA8FB4-33B6-49A4-A530-C4EA6803AB8A}" type="pres">
      <dgm:prSet presAssocID="{CFD11268-AAAE-4666-8357-2C1CF657FAC3}" presName="comp2" presStyleCnt="0"/>
      <dgm:spPr/>
    </dgm:pt>
    <dgm:pt modelId="{21B1D473-1803-43B3-9387-5DF1B6121C7A}" type="pres">
      <dgm:prSet presAssocID="{CFD11268-AAAE-4666-8357-2C1CF657FAC3}" presName="circle2" presStyleLbl="node1" presStyleIdx="1" presStyleCnt="6"/>
      <dgm:spPr/>
      <dgm:t>
        <a:bodyPr/>
        <a:lstStyle/>
        <a:p>
          <a:endParaRPr lang="tr-TR"/>
        </a:p>
      </dgm:t>
    </dgm:pt>
    <dgm:pt modelId="{3D37F8AF-20DD-43EC-96FB-0F407EF416DC}" type="pres">
      <dgm:prSet presAssocID="{CFD11268-AAAE-4666-8357-2C1CF657FAC3}" presName="c2text" presStyleLbl="node1" presStyleIdx="1" presStyleCnt="6">
        <dgm:presLayoutVars>
          <dgm:bulletEnabled val="1"/>
        </dgm:presLayoutVars>
      </dgm:prSet>
      <dgm:spPr/>
      <dgm:t>
        <a:bodyPr/>
        <a:lstStyle/>
        <a:p>
          <a:endParaRPr lang="tr-TR"/>
        </a:p>
      </dgm:t>
    </dgm:pt>
    <dgm:pt modelId="{FD51E686-F7F0-4A78-8764-EF4F4AAB7E79}" type="pres">
      <dgm:prSet presAssocID="{CFD11268-AAAE-4666-8357-2C1CF657FAC3}" presName="comp3" presStyleCnt="0"/>
      <dgm:spPr/>
    </dgm:pt>
    <dgm:pt modelId="{0A662913-B3DD-4E07-8F07-B5B65EFC39F0}" type="pres">
      <dgm:prSet presAssocID="{CFD11268-AAAE-4666-8357-2C1CF657FAC3}" presName="circle3" presStyleLbl="node1" presStyleIdx="2" presStyleCnt="6"/>
      <dgm:spPr/>
      <dgm:t>
        <a:bodyPr/>
        <a:lstStyle/>
        <a:p>
          <a:endParaRPr lang="tr-TR"/>
        </a:p>
      </dgm:t>
    </dgm:pt>
    <dgm:pt modelId="{742741EF-005F-4A62-AFAF-43EDE2C54D5C}" type="pres">
      <dgm:prSet presAssocID="{CFD11268-AAAE-4666-8357-2C1CF657FAC3}" presName="c3text" presStyleLbl="node1" presStyleIdx="2" presStyleCnt="6">
        <dgm:presLayoutVars>
          <dgm:bulletEnabled val="1"/>
        </dgm:presLayoutVars>
      </dgm:prSet>
      <dgm:spPr/>
      <dgm:t>
        <a:bodyPr/>
        <a:lstStyle/>
        <a:p>
          <a:endParaRPr lang="tr-TR"/>
        </a:p>
      </dgm:t>
    </dgm:pt>
    <dgm:pt modelId="{BAC91318-BACF-4DE3-8A5C-54F39B7031BE}" type="pres">
      <dgm:prSet presAssocID="{CFD11268-AAAE-4666-8357-2C1CF657FAC3}" presName="comp4" presStyleCnt="0"/>
      <dgm:spPr/>
    </dgm:pt>
    <dgm:pt modelId="{89F99882-F109-4564-B314-2832912E593A}" type="pres">
      <dgm:prSet presAssocID="{CFD11268-AAAE-4666-8357-2C1CF657FAC3}" presName="circle4" presStyleLbl="node1" presStyleIdx="3" presStyleCnt="6"/>
      <dgm:spPr/>
      <dgm:t>
        <a:bodyPr/>
        <a:lstStyle/>
        <a:p>
          <a:endParaRPr lang="tr-TR"/>
        </a:p>
      </dgm:t>
    </dgm:pt>
    <dgm:pt modelId="{4DBEA2C9-FE1D-45C6-9689-8D9899E60C0E}" type="pres">
      <dgm:prSet presAssocID="{CFD11268-AAAE-4666-8357-2C1CF657FAC3}" presName="c4text" presStyleLbl="node1" presStyleIdx="3" presStyleCnt="6">
        <dgm:presLayoutVars>
          <dgm:bulletEnabled val="1"/>
        </dgm:presLayoutVars>
      </dgm:prSet>
      <dgm:spPr/>
      <dgm:t>
        <a:bodyPr/>
        <a:lstStyle/>
        <a:p>
          <a:endParaRPr lang="tr-TR"/>
        </a:p>
      </dgm:t>
    </dgm:pt>
    <dgm:pt modelId="{936B1E49-4A9F-47E3-85C0-52CBACD0DED6}" type="pres">
      <dgm:prSet presAssocID="{CFD11268-AAAE-4666-8357-2C1CF657FAC3}" presName="comp5" presStyleCnt="0"/>
      <dgm:spPr/>
    </dgm:pt>
    <dgm:pt modelId="{C897E10E-5AE2-4FE9-B620-B2D55D4F5CF8}" type="pres">
      <dgm:prSet presAssocID="{CFD11268-AAAE-4666-8357-2C1CF657FAC3}" presName="circle5" presStyleLbl="node1" presStyleIdx="4" presStyleCnt="6"/>
      <dgm:spPr/>
      <dgm:t>
        <a:bodyPr/>
        <a:lstStyle/>
        <a:p>
          <a:endParaRPr lang="tr-TR"/>
        </a:p>
      </dgm:t>
    </dgm:pt>
    <dgm:pt modelId="{25718A70-B2E5-4D7A-BEB3-911EA3935C42}" type="pres">
      <dgm:prSet presAssocID="{CFD11268-AAAE-4666-8357-2C1CF657FAC3}" presName="c5text" presStyleLbl="node1" presStyleIdx="4" presStyleCnt="6">
        <dgm:presLayoutVars>
          <dgm:bulletEnabled val="1"/>
        </dgm:presLayoutVars>
      </dgm:prSet>
      <dgm:spPr/>
      <dgm:t>
        <a:bodyPr/>
        <a:lstStyle/>
        <a:p>
          <a:endParaRPr lang="tr-TR"/>
        </a:p>
      </dgm:t>
    </dgm:pt>
    <dgm:pt modelId="{F069AD30-6EF9-407D-B893-7459450C4F86}" type="pres">
      <dgm:prSet presAssocID="{CFD11268-AAAE-4666-8357-2C1CF657FAC3}" presName="comp6" presStyleCnt="0"/>
      <dgm:spPr/>
    </dgm:pt>
    <dgm:pt modelId="{77F04993-2E7C-464E-A1A2-AADC1510BAD5}" type="pres">
      <dgm:prSet presAssocID="{CFD11268-AAAE-4666-8357-2C1CF657FAC3}" presName="circle6" presStyleLbl="node1" presStyleIdx="5" presStyleCnt="6" custScaleX="128744" custScaleY="105714" custLinFactNeighborX="1515"/>
      <dgm:spPr/>
      <dgm:t>
        <a:bodyPr/>
        <a:lstStyle/>
        <a:p>
          <a:endParaRPr lang="tr-TR"/>
        </a:p>
      </dgm:t>
    </dgm:pt>
    <dgm:pt modelId="{254F96D4-92A3-433C-876C-A86637360592}" type="pres">
      <dgm:prSet presAssocID="{CFD11268-AAAE-4666-8357-2C1CF657FAC3}" presName="c6text" presStyleLbl="node1" presStyleIdx="5" presStyleCnt="6">
        <dgm:presLayoutVars>
          <dgm:bulletEnabled val="1"/>
        </dgm:presLayoutVars>
      </dgm:prSet>
      <dgm:spPr/>
      <dgm:t>
        <a:bodyPr/>
        <a:lstStyle/>
        <a:p>
          <a:endParaRPr lang="tr-TR"/>
        </a:p>
      </dgm:t>
    </dgm:pt>
  </dgm:ptLst>
  <dgm:cxnLst>
    <dgm:cxn modelId="{8DC98E2D-D503-446C-B7EA-E6F17586601C}" type="presOf" srcId="{ED229CDC-3D08-41AB-AA81-E018A463B86D}" destId="{25718A70-B2E5-4D7A-BEB3-911EA3935C42}" srcOrd="1" destOrd="0" presId="urn:microsoft.com/office/officeart/2005/8/layout/venn2"/>
    <dgm:cxn modelId="{CF0A170A-A491-4ADA-85FC-BCDC7CEC313F}" srcId="{CFD11268-AAAE-4666-8357-2C1CF657FAC3}" destId="{8152DD82-F28A-4FED-A829-255F978A4513}" srcOrd="1" destOrd="0" parTransId="{9C385DE9-1A20-4E89-A725-72C73B4733AF}" sibTransId="{77E3382C-CD9E-4F4E-9DD5-108BE1482C4F}"/>
    <dgm:cxn modelId="{B6622647-F97A-4A09-8F01-5E1A1778A605}" type="presOf" srcId="{8152DD82-F28A-4FED-A829-255F978A4513}" destId="{21B1D473-1803-43B3-9387-5DF1B6121C7A}" srcOrd="0" destOrd="0" presId="urn:microsoft.com/office/officeart/2005/8/layout/venn2"/>
    <dgm:cxn modelId="{22BF3D83-D488-4815-81D2-5D2EA6514004}" type="presOf" srcId="{6ED35573-21A6-4572-A471-976FB142C824}" destId="{742741EF-005F-4A62-AFAF-43EDE2C54D5C}" srcOrd="1" destOrd="0" presId="urn:microsoft.com/office/officeart/2005/8/layout/venn2"/>
    <dgm:cxn modelId="{E00B1122-6118-41F3-AECC-232E5164FE9E}" srcId="{CFD11268-AAAE-4666-8357-2C1CF657FAC3}" destId="{23550D73-278C-43EF-8F37-E29443A742B3}" srcOrd="0" destOrd="0" parTransId="{399D792C-9A07-44C6-AF5F-43FDC9318899}" sibTransId="{C957F6A1-9C68-4D46-8912-7A8C50C035F0}"/>
    <dgm:cxn modelId="{4D3DD993-92BC-483E-A426-90A43A87A91E}" srcId="{CFD11268-AAAE-4666-8357-2C1CF657FAC3}" destId="{85E54952-546B-4AF1-AF64-22944B7DD99C}" srcOrd="3" destOrd="0" parTransId="{54C04394-E349-4EAD-ABFE-8505A5FDEB57}" sibTransId="{C9CE42A8-FC3E-4EDD-B60B-93A8111CA2BC}"/>
    <dgm:cxn modelId="{0C244DD1-1ECB-4EF1-B56F-623E57A1E4B3}" type="presOf" srcId="{8152DD82-F28A-4FED-A829-255F978A4513}" destId="{3D37F8AF-20DD-43EC-96FB-0F407EF416DC}" srcOrd="1" destOrd="0" presId="urn:microsoft.com/office/officeart/2005/8/layout/venn2"/>
    <dgm:cxn modelId="{4D4CE9FC-04BA-4F12-9C9F-1735E59A0844}" type="presOf" srcId="{23550D73-278C-43EF-8F37-E29443A742B3}" destId="{887EFBF2-F03B-4049-978A-E4652D64C6BB}" srcOrd="0" destOrd="0" presId="urn:microsoft.com/office/officeart/2005/8/layout/venn2"/>
    <dgm:cxn modelId="{74511A86-049E-4594-8D8E-05D8FC88285A}" type="presOf" srcId="{85E54952-546B-4AF1-AF64-22944B7DD99C}" destId="{4DBEA2C9-FE1D-45C6-9689-8D9899E60C0E}" srcOrd="1" destOrd="0" presId="urn:microsoft.com/office/officeart/2005/8/layout/venn2"/>
    <dgm:cxn modelId="{D77A713D-7B66-476E-8086-53FAF6749EBE}" srcId="{CFD11268-AAAE-4666-8357-2C1CF657FAC3}" destId="{6ED35573-21A6-4572-A471-976FB142C824}" srcOrd="2" destOrd="0" parTransId="{32E1AED1-8C44-4070-A645-C98DFE3A226F}" sibTransId="{5246125A-1329-4652-B1F5-8823FABCD6AF}"/>
    <dgm:cxn modelId="{B74A5E47-AF1D-4AEB-8BD1-525D0775B2B6}" type="presOf" srcId="{CFD11268-AAAE-4666-8357-2C1CF657FAC3}" destId="{68FC410C-0BE1-4385-84B3-7959ECE841B2}" srcOrd="0" destOrd="0" presId="urn:microsoft.com/office/officeart/2005/8/layout/venn2"/>
    <dgm:cxn modelId="{9BF9E6E8-502B-442F-8A00-E365CC505A65}" type="presOf" srcId="{ED229CDC-3D08-41AB-AA81-E018A463B86D}" destId="{C897E10E-5AE2-4FE9-B620-B2D55D4F5CF8}" srcOrd="0" destOrd="0" presId="urn:microsoft.com/office/officeart/2005/8/layout/venn2"/>
    <dgm:cxn modelId="{12103F59-5B27-49AA-A6FE-A9C4BC3D2FC4}" type="presOf" srcId="{FEC5A282-E3A9-41D4-B7E8-C0F132B840A9}" destId="{254F96D4-92A3-433C-876C-A86637360592}" srcOrd="1" destOrd="0" presId="urn:microsoft.com/office/officeart/2005/8/layout/venn2"/>
    <dgm:cxn modelId="{5B275E02-AF54-4019-B703-432A4F324315}" type="presOf" srcId="{FEC5A282-E3A9-41D4-B7E8-C0F132B840A9}" destId="{77F04993-2E7C-464E-A1A2-AADC1510BAD5}" srcOrd="0" destOrd="0" presId="urn:microsoft.com/office/officeart/2005/8/layout/venn2"/>
    <dgm:cxn modelId="{F5BCB324-77FB-4CBB-8C02-AEB539B947AC}" type="presOf" srcId="{23550D73-278C-43EF-8F37-E29443A742B3}" destId="{3F42861F-82B1-45F0-A5BA-540B5A61F39D}" srcOrd="1" destOrd="0" presId="urn:microsoft.com/office/officeart/2005/8/layout/venn2"/>
    <dgm:cxn modelId="{35EA1FC1-3823-483C-9773-42EAD16EEC58}" srcId="{CFD11268-AAAE-4666-8357-2C1CF657FAC3}" destId="{FEC5A282-E3A9-41D4-B7E8-C0F132B840A9}" srcOrd="5" destOrd="0" parTransId="{20B6D166-4E74-4D36-A989-15A3F74F663B}" sibTransId="{6A22FC4E-DCE3-46A2-B4CE-960830A44C58}"/>
    <dgm:cxn modelId="{CFA283CD-ADC1-4CD2-9A2A-5917E64820BF}" srcId="{CFD11268-AAAE-4666-8357-2C1CF657FAC3}" destId="{ED229CDC-3D08-41AB-AA81-E018A463B86D}" srcOrd="4" destOrd="0" parTransId="{983EDA5E-8624-4071-BF56-ADCF12C2EC8B}" sibTransId="{652802FB-C3DA-40B0-929A-39E5DDDE5522}"/>
    <dgm:cxn modelId="{CE6D6791-DD72-47CB-B1F9-03D69F2BBEE8}" type="presOf" srcId="{6ED35573-21A6-4572-A471-976FB142C824}" destId="{0A662913-B3DD-4E07-8F07-B5B65EFC39F0}" srcOrd="0" destOrd="0" presId="urn:microsoft.com/office/officeart/2005/8/layout/venn2"/>
    <dgm:cxn modelId="{959823B9-5914-4845-9DAA-FBD4B350FF85}" type="presOf" srcId="{85E54952-546B-4AF1-AF64-22944B7DD99C}" destId="{89F99882-F109-4564-B314-2832912E593A}" srcOrd="0" destOrd="0" presId="urn:microsoft.com/office/officeart/2005/8/layout/venn2"/>
    <dgm:cxn modelId="{FECE1C50-1664-48DE-824D-5CD575EA5286}" type="presParOf" srcId="{68FC410C-0BE1-4385-84B3-7959ECE841B2}" destId="{09C4820D-052F-4942-942E-D186E2AFC095}" srcOrd="0" destOrd="0" presId="urn:microsoft.com/office/officeart/2005/8/layout/venn2"/>
    <dgm:cxn modelId="{90E68158-2CAA-42C1-96C1-6B895CCDCBEE}" type="presParOf" srcId="{09C4820D-052F-4942-942E-D186E2AFC095}" destId="{887EFBF2-F03B-4049-978A-E4652D64C6BB}" srcOrd="0" destOrd="0" presId="urn:microsoft.com/office/officeart/2005/8/layout/venn2"/>
    <dgm:cxn modelId="{10028180-ACE2-43FE-8362-16F1977824FD}" type="presParOf" srcId="{09C4820D-052F-4942-942E-D186E2AFC095}" destId="{3F42861F-82B1-45F0-A5BA-540B5A61F39D}" srcOrd="1" destOrd="0" presId="urn:microsoft.com/office/officeart/2005/8/layout/venn2"/>
    <dgm:cxn modelId="{434B35A1-C671-4A81-A360-61FEAA80D9FC}" type="presParOf" srcId="{68FC410C-0BE1-4385-84B3-7959ECE841B2}" destId="{9CFA8FB4-33B6-49A4-A530-C4EA6803AB8A}" srcOrd="1" destOrd="0" presId="urn:microsoft.com/office/officeart/2005/8/layout/venn2"/>
    <dgm:cxn modelId="{03A92AC6-8A4A-4615-9D65-B4CC36DA2417}" type="presParOf" srcId="{9CFA8FB4-33B6-49A4-A530-C4EA6803AB8A}" destId="{21B1D473-1803-43B3-9387-5DF1B6121C7A}" srcOrd="0" destOrd="0" presId="urn:microsoft.com/office/officeart/2005/8/layout/venn2"/>
    <dgm:cxn modelId="{EF716501-855D-4EA5-9B8B-48BB31A4CAC5}" type="presParOf" srcId="{9CFA8FB4-33B6-49A4-A530-C4EA6803AB8A}" destId="{3D37F8AF-20DD-43EC-96FB-0F407EF416DC}" srcOrd="1" destOrd="0" presId="urn:microsoft.com/office/officeart/2005/8/layout/venn2"/>
    <dgm:cxn modelId="{C059B1D8-7238-494A-A2A7-7CD75CD17D58}" type="presParOf" srcId="{68FC410C-0BE1-4385-84B3-7959ECE841B2}" destId="{FD51E686-F7F0-4A78-8764-EF4F4AAB7E79}" srcOrd="2" destOrd="0" presId="urn:microsoft.com/office/officeart/2005/8/layout/venn2"/>
    <dgm:cxn modelId="{DD4C98F1-0C1F-4B68-A808-C56ABC650A18}" type="presParOf" srcId="{FD51E686-F7F0-4A78-8764-EF4F4AAB7E79}" destId="{0A662913-B3DD-4E07-8F07-B5B65EFC39F0}" srcOrd="0" destOrd="0" presId="urn:microsoft.com/office/officeart/2005/8/layout/venn2"/>
    <dgm:cxn modelId="{5103F9D4-7938-42EE-9CF7-AF6BDAAF6E99}" type="presParOf" srcId="{FD51E686-F7F0-4A78-8764-EF4F4AAB7E79}" destId="{742741EF-005F-4A62-AFAF-43EDE2C54D5C}" srcOrd="1" destOrd="0" presId="urn:microsoft.com/office/officeart/2005/8/layout/venn2"/>
    <dgm:cxn modelId="{92913D5A-5E95-4FEC-B70E-44DC1FF90781}" type="presParOf" srcId="{68FC410C-0BE1-4385-84B3-7959ECE841B2}" destId="{BAC91318-BACF-4DE3-8A5C-54F39B7031BE}" srcOrd="3" destOrd="0" presId="urn:microsoft.com/office/officeart/2005/8/layout/venn2"/>
    <dgm:cxn modelId="{31FDC9FB-706C-408C-84D7-84ADF36F9C88}" type="presParOf" srcId="{BAC91318-BACF-4DE3-8A5C-54F39B7031BE}" destId="{89F99882-F109-4564-B314-2832912E593A}" srcOrd="0" destOrd="0" presId="urn:microsoft.com/office/officeart/2005/8/layout/venn2"/>
    <dgm:cxn modelId="{31623BAC-CF49-49ED-9B4E-8A1FD8723503}" type="presParOf" srcId="{BAC91318-BACF-4DE3-8A5C-54F39B7031BE}" destId="{4DBEA2C9-FE1D-45C6-9689-8D9899E60C0E}" srcOrd="1" destOrd="0" presId="urn:microsoft.com/office/officeart/2005/8/layout/venn2"/>
    <dgm:cxn modelId="{7AB15648-DDF5-4872-AED9-D076DD0F5130}" type="presParOf" srcId="{68FC410C-0BE1-4385-84B3-7959ECE841B2}" destId="{936B1E49-4A9F-47E3-85C0-52CBACD0DED6}" srcOrd="4" destOrd="0" presId="urn:microsoft.com/office/officeart/2005/8/layout/venn2"/>
    <dgm:cxn modelId="{9C2D5B7C-0154-4A54-8613-C67C11B93B13}" type="presParOf" srcId="{936B1E49-4A9F-47E3-85C0-52CBACD0DED6}" destId="{C897E10E-5AE2-4FE9-B620-B2D55D4F5CF8}" srcOrd="0" destOrd="0" presId="urn:microsoft.com/office/officeart/2005/8/layout/venn2"/>
    <dgm:cxn modelId="{EE162E17-FB75-41E7-84E9-98DAE595C7D6}" type="presParOf" srcId="{936B1E49-4A9F-47E3-85C0-52CBACD0DED6}" destId="{25718A70-B2E5-4D7A-BEB3-911EA3935C42}" srcOrd="1" destOrd="0" presId="urn:microsoft.com/office/officeart/2005/8/layout/venn2"/>
    <dgm:cxn modelId="{5B3C6A64-CD44-42B2-B45D-E23DE7DA9480}" type="presParOf" srcId="{68FC410C-0BE1-4385-84B3-7959ECE841B2}" destId="{F069AD30-6EF9-407D-B893-7459450C4F86}" srcOrd="5" destOrd="0" presId="urn:microsoft.com/office/officeart/2005/8/layout/venn2"/>
    <dgm:cxn modelId="{45913CDF-C49F-4BFC-B186-58B7D27C22C9}" type="presParOf" srcId="{F069AD30-6EF9-407D-B893-7459450C4F86}" destId="{77F04993-2E7C-464E-A1A2-AADC1510BAD5}" srcOrd="0" destOrd="0" presId="urn:microsoft.com/office/officeart/2005/8/layout/venn2"/>
    <dgm:cxn modelId="{553B2E0E-1D42-4610-B072-755E1E73A7DF}" type="presParOf" srcId="{F069AD30-6EF9-407D-B893-7459450C4F86}" destId="{254F96D4-92A3-433C-876C-A86637360592}"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F26C6-2AC7-44AF-AE98-A0167D52594A}">
      <dsp:nvSpPr>
        <dsp:cNvPr id="0" name=""/>
        <dsp:cNvSpPr/>
      </dsp:nvSpPr>
      <dsp:spPr>
        <a:xfrm>
          <a:off x="0" y="0"/>
          <a:ext cx="7690489" cy="2159172"/>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u="sng" strike="noStrike" kern="1200" dirty="0" smtClean="0">
              <a:solidFill>
                <a:schemeClr val="tx1"/>
              </a:solidFill>
              <a:effectLst/>
            </a:rPr>
            <a:t>ÖNEMLİ:</a:t>
          </a:r>
        </a:p>
        <a:p>
          <a:pPr lvl="0" algn="just" defTabSz="800100" rtl="0">
            <a:lnSpc>
              <a:spcPct val="90000"/>
            </a:lnSpc>
            <a:spcBef>
              <a:spcPct val="0"/>
            </a:spcBef>
            <a:spcAft>
              <a:spcPct val="35000"/>
            </a:spcAft>
          </a:pPr>
          <a:r>
            <a:rPr lang="tr-TR" sz="1800" b="1" kern="1200" dirty="0" smtClean="0">
              <a:solidFill>
                <a:schemeClr val="tx1"/>
              </a:solidFill>
            </a:rPr>
            <a:t> </a:t>
          </a:r>
          <a:r>
            <a:rPr lang="tr-TR" sz="2400" b="1" kern="1200" dirty="0" smtClean="0">
              <a:solidFill>
                <a:schemeClr val="tx1"/>
              </a:solidFill>
            </a:rPr>
            <a:t>Kamu Zararından her kamu görevlisi sorumlu değildir. Kamu zararından bir kamu görevlisini sorumlu tutabilmek için kamu görevlisinin zararın oluşum sürecine </a:t>
          </a:r>
          <a:r>
            <a:rPr lang="tr-TR" sz="2400" b="1" u="sng" kern="1200" dirty="0" smtClean="0">
              <a:solidFill>
                <a:schemeClr val="tx1"/>
              </a:solidFill>
            </a:rPr>
            <a:t>yetkili ve görevli </a:t>
          </a:r>
          <a:r>
            <a:rPr lang="tr-TR" sz="2400" b="1" kern="1200" dirty="0" smtClean="0">
              <a:solidFill>
                <a:schemeClr val="tx1"/>
              </a:solidFill>
            </a:rPr>
            <a:t>olarak katılması gerekmektedir.</a:t>
          </a:r>
          <a:endParaRPr lang="tr-TR" sz="2400" b="1" kern="1200" dirty="0">
            <a:solidFill>
              <a:schemeClr val="tx1"/>
            </a:solidFill>
          </a:endParaRPr>
        </a:p>
      </dsp:txBody>
      <dsp:txXfrm>
        <a:off x="0" y="0"/>
        <a:ext cx="7690489" cy="21591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7EFBF2-F03B-4049-978A-E4652D64C6BB}">
      <dsp:nvSpPr>
        <dsp:cNvPr id="0" name=""/>
        <dsp:cNvSpPr/>
      </dsp:nvSpPr>
      <dsp:spPr>
        <a:xfrm>
          <a:off x="72007" y="-229118"/>
          <a:ext cx="5040560" cy="5498797"/>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smtClean="0"/>
            <a:t>BELİRLENMESİ VE VEYA TESPİTİ</a:t>
          </a:r>
          <a:endParaRPr lang="tr-TR" sz="1200" kern="1200" dirty="0"/>
        </a:p>
      </dsp:txBody>
      <dsp:txXfrm>
        <a:off x="1647182" y="45821"/>
        <a:ext cx="1890210" cy="549879"/>
      </dsp:txXfrm>
    </dsp:sp>
    <dsp:sp modelId="{21B1D473-1803-43B3-9387-5DF1B6121C7A}">
      <dsp:nvSpPr>
        <dsp:cNvPr id="0" name=""/>
        <dsp:cNvSpPr/>
      </dsp:nvSpPr>
      <dsp:spPr>
        <a:xfrm>
          <a:off x="450049" y="756083"/>
          <a:ext cx="4284476" cy="4284476"/>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tr-TR" sz="1050" b="1" kern="1200" dirty="0" smtClean="0"/>
            <a:t>DEĞERLENDİRİLMESİ</a:t>
          </a:r>
          <a:endParaRPr lang="tr-TR" sz="1050" b="1" kern="1200" dirty="0"/>
        </a:p>
      </dsp:txBody>
      <dsp:txXfrm>
        <a:off x="1668447" y="1002441"/>
        <a:ext cx="1847680" cy="492714"/>
      </dsp:txXfrm>
    </dsp:sp>
    <dsp:sp modelId="{0A662913-B3DD-4E07-8F07-B5B65EFC39F0}">
      <dsp:nvSpPr>
        <dsp:cNvPr id="0" name=""/>
        <dsp:cNvSpPr/>
      </dsp:nvSpPr>
      <dsp:spPr>
        <a:xfrm>
          <a:off x="828091" y="1512167"/>
          <a:ext cx="3528392" cy="3528392"/>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TAKİBİ</a:t>
          </a:r>
          <a:endParaRPr lang="tr-TR" sz="2000" kern="1200" dirty="0"/>
        </a:p>
      </dsp:txBody>
      <dsp:txXfrm>
        <a:off x="1679316" y="1755627"/>
        <a:ext cx="1825942" cy="486918"/>
      </dsp:txXfrm>
    </dsp:sp>
    <dsp:sp modelId="{89F99882-F109-4564-B314-2832912E593A}">
      <dsp:nvSpPr>
        <dsp:cNvPr id="0" name=""/>
        <dsp:cNvSpPr/>
      </dsp:nvSpPr>
      <dsp:spPr>
        <a:xfrm>
          <a:off x="1206133" y="2268251"/>
          <a:ext cx="2772308" cy="2772308"/>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smtClean="0"/>
            <a:t>TAHSİLİ</a:t>
          </a:r>
          <a:endParaRPr lang="tr-TR" sz="1800" kern="1200" dirty="0"/>
        </a:p>
      </dsp:txBody>
      <dsp:txXfrm>
        <a:off x="1843764" y="2517759"/>
        <a:ext cx="1497046" cy="499015"/>
      </dsp:txXfrm>
    </dsp:sp>
    <dsp:sp modelId="{C897E10E-5AE2-4FE9-B620-B2D55D4F5CF8}">
      <dsp:nvSpPr>
        <dsp:cNvPr id="0" name=""/>
        <dsp:cNvSpPr/>
      </dsp:nvSpPr>
      <dsp:spPr>
        <a:xfrm>
          <a:off x="1584175" y="3024336"/>
          <a:ext cx="2016224" cy="2016224"/>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smtClean="0"/>
            <a:t>ZAMANAŞIMI</a:t>
          </a:r>
          <a:endParaRPr lang="tr-TR" sz="1200" kern="1200" dirty="0"/>
        </a:p>
      </dsp:txBody>
      <dsp:txXfrm>
        <a:off x="1937015" y="3276364"/>
        <a:ext cx="1310545" cy="504056"/>
      </dsp:txXfrm>
    </dsp:sp>
    <dsp:sp modelId="{77F04993-2E7C-464E-A1A2-AADC1510BAD5}">
      <dsp:nvSpPr>
        <dsp:cNvPr id="0" name=""/>
        <dsp:cNvSpPr/>
      </dsp:nvSpPr>
      <dsp:spPr>
        <a:xfrm>
          <a:off x="1800201" y="3744417"/>
          <a:ext cx="1622354" cy="1332144"/>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tr-TR" sz="1000" kern="1200" dirty="0" smtClean="0"/>
            <a:t>TAHSİL İMKANI</a:t>
          </a:r>
        </a:p>
        <a:p>
          <a:pPr lvl="0" algn="ctr" defTabSz="444500">
            <a:lnSpc>
              <a:spcPct val="90000"/>
            </a:lnSpc>
            <a:spcBef>
              <a:spcPct val="0"/>
            </a:spcBef>
            <a:spcAft>
              <a:spcPct val="35000"/>
            </a:spcAft>
          </a:pPr>
          <a:r>
            <a:rPr lang="tr-TR" sz="1000" kern="1200" dirty="0" smtClean="0"/>
            <a:t>KALMAYANLARIN </a:t>
          </a:r>
        </a:p>
        <a:p>
          <a:pPr lvl="0" algn="ctr" defTabSz="444500">
            <a:lnSpc>
              <a:spcPct val="90000"/>
            </a:lnSpc>
            <a:spcBef>
              <a:spcPct val="0"/>
            </a:spcBef>
            <a:spcAft>
              <a:spcPct val="35000"/>
            </a:spcAft>
          </a:pPr>
          <a:r>
            <a:rPr lang="tr-TR" sz="1000" kern="1200" dirty="0" smtClean="0"/>
            <a:t>SİLİNMESİ</a:t>
          </a:r>
          <a:endParaRPr lang="tr-TR" sz="1000" kern="1200" dirty="0"/>
        </a:p>
      </dsp:txBody>
      <dsp:txXfrm>
        <a:off x="2037790" y="4077453"/>
        <a:ext cx="1147177" cy="6660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613EF8-D065-4DC5-AC9B-D23D0C56F481}" type="datetimeFigureOut">
              <a:rPr lang="tr-TR" smtClean="0"/>
              <a:pPr/>
              <a:t>27.8.2015</a:t>
            </a:fld>
            <a:endParaRPr lang="tr-TR" dirty="0"/>
          </a:p>
        </p:txBody>
      </p:sp>
      <p:sp>
        <p:nvSpPr>
          <p:cNvPr id="4" name="3 Altbilgi Yer Tutucusu"/>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dirty="0"/>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2B309E6-715F-426A-91A9-7B860124EA91}" type="slidenum">
              <a:rPr lang="tr-TR" smtClean="0"/>
              <a:pPr/>
              <a:t>‹#›</a:t>
            </a:fld>
            <a:endParaRPr lang="tr-TR" dirty="0"/>
          </a:p>
        </p:txBody>
      </p:sp>
    </p:spTree>
    <p:extLst>
      <p:ext uri="{BB962C8B-B14F-4D97-AF65-F5344CB8AC3E}">
        <p14:creationId xmlns="" xmlns:p14="http://schemas.microsoft.com/office/powerpoint/2010/main" val="102350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01EC6C-7499-479C-B2A1-A3A86186E917}" type="datetimeFigureOut">
              <a:rPr lang="tr-TR" smtClean="0"/>
              <a:pPr/>
              <a:t>27.8.2015</a:t>
            </a:fld>
            <a:endParaRPr lang="tr-TR" dirty="0"/>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FA73F9-6E9C-4E8D-A12D-A75F1ED08FB9}" type="slidenum">
              <a:rPr lang="tr-TR" smtClean="0"/>
              <a:pPr/>
              <a:t>‹#›</a:t>
            </a:fld>
            <a:endParaRPr lang="tr-TR" dirty="0"/>
          </a:p>
        </p:txBody>
      </p:sp>
    </p:spTree>
    <p:extLst>
      <p:ext uri="{BB962C8B-B14F-4D97-AF65-F5344CB8AC3E}">
        <p14:creationId xmlns="" xmlns:p14="http://schemas.microsoft.com/office/powerpoint/2010/main" val="39253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a:t>
            </a:r>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1</a:t>
            </a:fld>
            <a:endParaRPr lang="tr-TR" dirty="0"/>
          </a:p>
        </p:txBody>
      </p:sp>
    </p:spTree>
    <p:extLst>
      <p:ext uri="{BB962C8B-B14F-4D97-AF65-F5344CB8AC3E}">
        <p14:creationId xmlns="" xmlns:p14="http://schemas.microsoft.com/office/powerpoint/2010/main" val="368281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8FA73F9-6E9C-4E8D-A12D-A75F1ED08FB9}" type="slidenum">
              <a:rPr lang="tr-TR" smtClean="0"/>
              <a:pPr/>
              <a:t>47</a:t>
            </a:fld>
            <a:endParaRPr lang="tr-TR" dirty="0"/>
          </a:p>
        </p:txBody>
      </p:sp>
    </p:spTree>
    <p:extLst>
      <p:ext uri="{BB962C8B-B14F-4D97-AF65-F5344CB8AC3E}">
        <p14:creationId xmlns="" xmlns:p14="http://schemas.microsoft.com/office/powerpoint/2010/main" val="95319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50</a:t>
            </a:fld>
            <a:endParaRPr lang="tr-TR" dirty="0"/>
          </a:p>
        </p:txBody>
      </p:sp>
    </p:spTree>
    <p:extLst>
      <p:ext uri="{BB962C8B-B14F-4D97-AF65-F5344CB8AC3E}">
        <p14:creationId xmlns="" xmlns:p14="http://schemas.microsoft.com/office/powerpoint/2010/main" val="250533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67</a:t>
            </a:fld>
            <a:endParaRPr lang="tr-TR" dirty="0"/>
          </a:p>
        </p:txBody>
      </p:sp>
    </p:spTree>
    <p:extLst>
      <p:ext uri="{BB962C8B-B14F-4D97-AF65-F5344CB8AC3E}">
        <p14:creationId xmlns="" xmlns:p14="http://schemas.microsoft.com/office/powerpoint/2010/main" val="326022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25 MADDE</a:t>
            </a:r>
            <a:r>
              <a:rPr lang="tr-TR" baseline="0" dirty="0" smtClean="0"/>
              <a:t> 6 BÖLÜM  9 SAYFADAN OLUŞUR,</a:t>
            </a:r>
          </a:p>
          <a:p>
            <a:r>
              <a:rPr lang="tr-TR" dirty="0" smtClean="0"/>
              <a:t>İMF VE DÜNYA BANKASI</a:t>
            </a:r>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3</a:t>
            </a:fld>
            <a:endParaRPr lang="tr-TR" dirty="0"/>
          </a:p>
        </p:txBody>
      </p:sp>
    </p:spTree>
    <p:extLst>
      <p:ext uri="{BB962C8B-B14F-4D97-AF65-F5344CB8AC3E}">
        <p14:creationId xmlns="" xmlns:p14="http://schemas.microsoft.com/office/powerpoint/2010/main" val="178538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a:t>
            </a:r>
            <a:r>
              <a:rPr lang="tr-TR" baseline="0" dirty="0" smtClean="0"/>
              <a:t> BÜTÇEYE ÖRNEK </a:t>
            </a:r>
          </a:p>
          <a:p>
            <a:r>
              <a:rPr lang="tr-TR" baseline="0" dirty="0" smtClean="0"/>
              <a:t>ÖZEL BÜTÇEYE ÖRNEK</a:t>
            </a:r>
          </a:p>
          <a:p>
            <a:r>
              <a:rPr lang="tr-TR" baseline="0" dirty="0" smtClean="0"/>
              <a:t>MAHALLİ İDARELERE ÖRNEK</a:t>
            </a:r>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5</a:t>
            </a:fld>
            <a:endParaRPr lang="tr-TR" dirty="0"/>
          </a:p>
        </p:txBody>
      </p:sp>
    </p:spTree>
    <p:extLst>
      <p:ext uri="{BB962C8B-B14F-4D97-AF65-F5344CB8AC3E}">
        <p14:creationId xmlns="" xmlns:p14="http://schemas.microsoft.com/office/powerpoint/2010/main" val="258958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11</a:t>
            </a:fld>
            <a:endParaRPr lang="tr-TR" dirty="0"/>
          </a:p>
        </p:txBody>
      </p:sp>
    </p:spTree>
    <p:extLst>
      <p:ext uri="{BB962C8B-B14F-4D97-AF65-F5344CB8AC3E}">
        <p14:creationId xmlns="" xmlns:p14="http://schemas.microsoft.com/office/powerpoint/2010/main" val="141684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25</a:t>
            </a:fld>
            <a:endParaRPr lang="tr-TR" dirty="0"/>
          </a:p>
        </p:txBody>
      </p:sp>
    </p:spTree>
    <p:extLst>
      <p:ext uri="{BB962C8B-B14F-4D97-AF65-F5344CB8AC3E}">
        <p14:creationId xmlns="" xmlns:p14="http://schemas.microsoft.com/office/powerpoint/2010/main" val="290433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aaaaa</a:t>
            </a:r>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26</a:t>
            </a:fld>
            <a:endParaRPr lang="tr-TR" dirty="0"/>
          </a:p>
        </p:txBody>
      </p:sp>
    </p:spTree>
    <p:extLst>
      <p:ext uri="{BB962C8B-B14F-4D97-AF65-F5344CB8AC3E}">
        <p14:creationId xmlns="" xmlns:p14="http://schemas.microsoft.com/office/powerpoint/2010/main" val="320750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8FA73F9-6E9C-4E8D-A12D-A75F1ED08FB9}" type="slidenum">
              <a:rPr lang="tr-TR" smtClean="0"/>
              <a:pPr/>
              <a:t>29</a:t>
            </a:fld>
            <a:endParaRPr lang="tr-TR" dirty="0"/>
          </a:p>
        </p:txBody>
      </p:sp>
    </p:spTree>
    <p:extLst>
      <p:ext uri="{BB962C8B-B14F-4D97-AF65-F5344CB8AC3E}">
        <p14:creationId xmlns="" xmlns:p14="http://schemas.microsoft.com/office/powerpoint/2010/main" val="29152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İlam</a:t>
            </a:r>
            <a:r>
              <a:rPr lang="tr-TR" baseline="0" smtClean="0"/>
              <a:t>: kelime </a:t>
            </a:r>
            <a:r>
              <a:rPr lang="tr-TR" baseline="0" dirty="0" smtClean="0"/>
              <a:t>anlamı bildirme</a:t>
            </a:r>
            <a:endParaRPr lang="tr-TR" dirty="0"/>
          </a:p>
        </p:txBody>
      </p:sp>
      <p:sp>
        <p:nvSpPr>
          <p:cNvPr id="4" name="3 Slayt Numarası Yer Tutucusu"/>
          <p:cNvSpPr>
            <a:spLocks noGrp="1"/>
          </p:cNvSpPr>
          <p:nvPr>
            <p:ph type="sldNum" sz="quarter" idx="10"/>
          </p:nvPr>
        </p:nvSpPr>
        <p:spPr/>
        <p:txBody>
          <a:bodyPr/>
          <a:lstStyle/>
          <a:p>
            <a:fld id="{08FA73F9-6E9C-4E8D-A12D-A75F1ED08FB9}" type="slidenum">
              <a:rPr lang="tr-TR" smtClean="0"/>
              <a:pPr/>
              <a:t>39</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8FA73F9-6E9C-4E8D-A12D-A75F1ED08FB9}" type="slidenum">
              <a:rPr lang="tr-TR" smtClean="0"/>
              <a:pPr/>
              <a:t>42</a:t>
            </a:fld>
            <a:endParaRPr lang="tr-TR" dirty="0"/>
          </a:p>
        </p:txBody>
      </p:sp>
    </p:spTree>
    <p:extLst>
      <p:ext uri="{BB962C8B-B14F-4D97-AF65-F5344CB8AC3E}">
        <p14:creationId xmlns="" xmlns:p14="http://schemas.microsoft.com/office/powerpoint/2010/main" val="366464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pPr/>
              <a:t>27.8.2015</a:t>
            </a:fld>
            <a:endParaRPr lang="tr-TR" dirty="0"/>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dirty="0"/>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27.8.2015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27.8.2015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pPr/>
              <a:t>27.8.2015</a:t>
            </a:fld>
            <a:endParaRPr lang="tr-TR" dirty="0"/>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pPr/>
              <a:t>‹#›</a:t>
            </a:fld>
            <a:endParaRPr lang="tr-TR" dirty="0"/>
          </a:p>
        </p:txBody>
      </p:sp>
      <p:sp>
        <p:nvSpPr>
          <p:cNvPr id="10" name="Altbilgi Yer Tutucusu 9"/>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pPr/>
              <a:t>27.8.2015</a:t>
            </a:fld>
            <a:endParaRPr lang="tr-TR" dirty="0"/>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dirty="0"/>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27.8.2015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dirty="0"/>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pPr/>
              <a:t>27.8.2015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dirty="0"/>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pPr/>
              <a:t>27.8.2015</a:t>
            </a:fld>
            <a:endParaRPr lang="tr-TR" dirty="0"/>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pPr/>
              <a:t>‹#›</a:t>
            </a:fld>
            <a:endParaRPr lang="tr-TR" dirty="0"/>
          </a:p>
        </p:txBody>
      </p:sp>
      <p:sp>
        <p:nvSpPr>
          <p:cNvPr id="8" name="Altbilgi Yer Tutucusu 7"/>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27.8.2015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pPr/>
              <a:t>27.8.2015</a:t>
            </a:fld>
            <a:endParaRPr lang="tr-TR" dirty="0"/>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pPr/>
              <a:t>‹#›</a:t>
            </a:fld>
            <a:endParaRPr lang="tr-TR" dirty="0"/>
          </a:p>
        </p:txBody>
      </p:sp>
      <p:sp>
        <p:nvSpPr>
          <p:cNvPr id="23" name="Altbilgi Yer Tutucusu 22"/>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dirty="0"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pPr/>
              <a:t>27.8.2015</a:t>
            </a:fld>
            <a:endParaRPr lang="tr-TR" dirty="0"/>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pPr/>
              <a:t>‹#›</a:t>
            </a:fld>
            <a:endParaRPr lang="tr-TR" dirty="0"/>
          </a:p>
        </p:txBody>
      </p:sp>
      <p:sp>
        <p:nvSpPr>
          <p:cNvPr id="21" name="Altbilgi Yer Tutucusu 20"/>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pPr/>
              <a:t>27.8.2015</a:t>
            </a:fld>
            <a:endParaRPr lang="tr-TR" dirty="0"/>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548680"/>
            <a:ext cx="8352928" cy="1512168"/>
          </a:xfrm>
        </p:spPr>
        <p:txBody>
          <a:bodyPr>
            <a:normAutofit/>
          </a:bodyPr>
          <a:lstStyle/>
          <a:p>
            <a:r>
              <a:rPr lang="tr-TR" sz="4000" dirty="0" smtClean="0">
                <a:latin typeface="Arial Black" pitchFamily="34" charset="0"/>
                <a:cs typeface="Aharoni" pitchFamily="2" charset="-79"/>
              </a:rPr>
              <a:t>    </a:t>
            </a:r>
            <a:r>
              <a:rPr lang="tr-TR" sz="4000" b="1" i="1" dirty="0" smtClean="0">
                <a:latin typeface="Arial Black" pitchFamily="34" charset="0"/>
                <a:cs typeface="Aharoni" pitchFamily="2" charset="-79"/>
              </a:rPr>
              <a:t>KAMU ZARARI MEVZUATI</a:t>
            </a:r>
            <a:endParaRPr lang="tr-TR" sz="4000" b="1" i="1" dirty="0">
              <a:latin typeface="Arial Black" pitchFamily="34" charset="0"/>
              <a:cs typeface="Aharoni" pitchFamily="2" charset="-79"/>
            </a:endParaRPr>
          </a:p>
        </p:txBody>
      </p:sp>
      <p:sp>
        <p:nvSpPr>
          <p:cNvPr id="3" name="Alt Başlık 2"/>
          <p:cNvSpPr>
            <a:spLocks noGrp="1"/>
          </p:cNvSpPr>
          <p:nvPr>
            <p:ph type="subTitle" idx="4294967295"/>
          </p:nvPr>
        </p:nvSpPr>
        <p:spPr>
          <a:xfrm>
            <a:off x="1115616" y="3789040"/>
            <a:ext cx="8028384" cy="2586360"/>
          </a:xfrm>
        </p:spPr>
        <p:txBody>
          <a:bodyPr>
            <a:normAutofit/>
          </a:bodyPr>
          <a:lstStyle/>
          <a:p>
            <a:r>
              <a:rPr lang="tr-TR" dirty="0" smtClean="0"/>
              <a:t>                       </a:t>
            </a:r>
            <a:r>
              <a:rPr lang="tr-TR" sz="1800" b="1" dirty="0" smtClean="0"/>
              <a:t>Necat ALTIOK – Mali Hizmetler Uzmanı</a:t>
            </a:r>
          </a:p>
          <a:p>
            <a:r>
              <a:rPr lang="tr-TR" sz="1800" dirty="0" smtClean="0"/>
              <a:t>                               </a:t>
            </a:r>
            <a:r>
              <a:rPr lang="tr-TR" sz="1800" b="1" dirty="0" smtClean="0"/>
              <a:t>Strateji Geliştirme Başkanlığı Bütçe Dairesi </a:t>
            </a:r>
          </a:p>
          <a:p>
            <a:r>
              <a:rPr lang="tr-TR" sz="1800" b="1" dirty="0" smtClean="0"/>
              <a:t>                              TLF :  0312 4131818</a:t>
            </a:r>
          </a:p>
          <a:p>
            <a:r>
              <a:rPr lang="tr-TR" sz="1800" b="1" dirty="0" smtClean="0"/>
              <a:t>                               İleti :  necataltiok@meb.gov.tr</a:t>
            </a:r>
          </a:p>
          <a:p>
            <a:r>
              <a:rPr lang="tr-TR" sz="1800" b="1" dirty="0" smtClean="0"/>
              <a:t>                                                           </a:t>
            </a:r>
          </a:p>
          <a:p>
            <a:endParaRPr lang="tr-TR" dirty="0"/>
          </a:p>
          <a:p>
            <a:endParaRPr lang="tr-TR" dirty="0"/>
          </a:p>
        </p:txBody>
      </p:sp>
    </p:spTree>
    <p:extLst>
      <p:ext uri="{BB962C8B-B14F-4D97-AF65-F5344CB8AC3E}">
        <p14:creationId xmlns="" xmlns:p14="http://schemas.microsoft.com/office/powerpoint/2010/main" val="32111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71600" y="1484784"/>
            <a:ext cx="727280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smtClean="0"/>
              <a:t>Mal veya Hizmet Alınmadan,  İş Yaptırılmadan    Önce Ödeme Yapılması</a:t>
            </a:r>
          </a:p>
          <a:p>
            <a:pPr algn="ctr"/>
            <a:endParaRPr lang="tr-TR" b="1" dirty="0" smtClean="0">
              <a:effectLst>
                <a:outerShdw blurRad="38100" dist="38100" dir="2700000" algn="tl">
                  <a:srgbClr val="000000">
                    <a:alpha val="43137"/>
                  </a:srgbClr>
                </a:outerShdw>
              </a:effectLst>
            </a:endParaRPr>
          </a:p>
          <a:p>
            <a:pPr algn="ctr"/>
            <a:r>
              <a:rPr lang="tr-TR" b="1" dirty="0" smtClean="0"/>
              <a:t>(İLGİLİ MEVZUATINDAKİ ÖNGÖRÜLEN HALLER  HARİÇ)</a:t>
            </a:r>
            <a:endParaRPr lang="tr-TR" b="1" dirty="0"/>
          </a:p>
        </p:txBody>
      </p:sp>
      <p:sp>
        <p:nvSpPr>
          <p:cNvPr id="5" name="4 Metin kutusu"/>
          <p:cNvSpPr txBox="1"/>
          <p:nvPr/>
        </p:nvSpPr>
        <p:spPr>
          <a:xfrm>
            <a:off x="971600" y="3933056"/>
            <a:ext cx="72008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dirty="0" smtClean="0"/>
              <a:t>Kamu harcamalarında asıl olan iş yaptırıldıktan, mal ve hizmet usulüne göre teslim alındıktan sonra ödeme yapılmasıdır. Bu kurala uyulmadan yapılan ödemeler kamu kaynaklarının karşılıksız kullanımı sonucunu doğurur. </a:t>
            </a:r>
            <a:endParaRPr lang="tr-TR" dirty="0"/>
          </a:p>
        </p:txBody>
      </p:sp>
      <p:sp>
        <p:nvSpPr>
          <p:cNvPr id="10" name="24-Nokta Yıldız 9"/>
          <p:cNvSpPr/>
          <p:nvPr/>
        </p:nvSpPr>
        <p:spPr>
          <a:xfrm>
            <a:off x="251520" y="1340768"/>
            <a:ext cx="864096" cy="432048"/>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39552" y="1340768"/>
            <a:ext cx="360040" cy="369332"/>
          </a:xfrm>
          <a:prstGeom prst="rect">
            <a:avLst/>
          </a:prstGeom>
          <a:noFill/>
        </p:spPr>
        <p:txBody>
          <a:bodyPr wrap="square" rtlCol="0">
            <a:spAutoFit/>
          </a:bodyPr>
          <a:lstStyle/>
          <a:p>
            <a:r>
              <a:rPr lang="tr-TR" dirty="0" smtClean="0"/>
              <a:t>2</a:t>
            </a:r>
            <a:endParaRPr lang="tr-TR" dirty="0"/>
          </a:p>
        </p:txBody>
      </p:sp>
      <p:sp>
        <p:nvSpPr>
          <p:cNvPr id="8"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extLst>
      <p:ext uri="{BB962C8B-B14F-4D97-AF65-F5344CB8AC3E}">
        <p14:creationId xmlns="" xmlns:p14="http://schemas.microsoft.com/office/powerpoint/2010/main" val="126164596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097614" y="404664"/>
            <a:ext cx="69487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              </a:t>
            </a:r>
            <a:r>
              <a:rPr lang="tr-TR" b="1" dirty="0" smtClean="0"/>
              <a:t>Hiç yapılmayan veya tamamlanmayan bina</a:t>
            </a:r>
            <a:endParaRPr lang="tr-TR" b="1" dirty="0"/>
          </a:p>
        </p:txBody>
      </p:sp>
      <p:sp>
        <p:nvSpPr>
          <p:cNvPr id="8" name="Metin kutusu 7"/>
          <p:cNvSpPr txBox="1"/>
          <p:nvPr/>
        </p:nvSpPr>
        <p:spPr>
          <a:xfrm>
            <a:off x="1115616" y="3645024"/>
            <a:ext cx="68407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t>             Teslimi  yapılmayan her türlü mal ve hizmet</a:t>
            </a:r>
            <a:endParaRPr lang="tr-TR" b="1" dirty="0"/>
          </a:p>
        </p:txBody>
      </p:sp>
      <p:pic>
        <p:nvPicPr>
          <p:cNvPr id="10" name="Resim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39348" y="4221088"/>
            <a:ext cx="3219149" cy="2100783"/>
          </a:xfrm>
          <a:prstGeom prst="rect">
            <a:avLst/>
          </a:prstGeom>
        </p:spPr>
      </p:pic>
      <p:pic>
        <p:nvPicPr>
          <p:cNvPr id="23553" name="Picture 1" descr="C:\Users\Necat ALTIOK\Desktop\DenizYlcnky_bursa27.jpg"/>
          <p:cNvPicPr>
            <a:picLocks noChangeAspect="1" noChangeArrowheads="1"/>
          </p:cNvPicPr>
          <p:nvPr/>
        </p:nvPicPr>
        <p:blipFill>
          <a:blip r:embed="rId4" cstate="print"/>
          <a:srcRect/>
          <a:stretch>
            <a:fillRect/>
          </a:stretch>
        </p:blipFill>
        <p:spPr bwMode="auto">
          <a:xfrm>
            <a:off x="4932040" y="980728"/>
            <a:ext cx="2952328" cy="2160240"/>
          </a:xfrm>
          <a:prstGeom prst="rect">
            <a:avLst/>
          </a:prstGeom>
          <a:noFill/>
        </p:spPr>
      </p:pic>
      <p:pic>
        <p:nvPicPr>
          <p:cNvPr id="23554" name="Picture 2" descr="C:\Users\Necat ALTIOK\Desktop\demirba_emlak_tan_sat_l_k_tarla_98779558615835446.jpg"/>
          <p:cNvPicPr>
            <a:picLocks noChangeAspect="1" noChangeArrowheads="1"/>
          </p:cNvPicPr>
          <p:nvPr/>
        </p:nvPicPr>
        <p:blipFill>
          <a:blip r:embed="rId5" cstate="print"/>
          <a:srcRect/>
          <a:stretch>
            <a:fillRect/>
          </a:stretch>
        </p:blipFill>
        <p:spPr bwMode="auto">
          <a:xfrm>
            <a:off x="1115616" y="994128"/>
            <a:ext cx="3154114" cy="2218848"/>
          </a:xfrm>
          <a:prstGeom prst="rect">
            <a:avLst/>
          </a:prstGeom>
          <a:noFill/>
        </p:spPr>
      </p:pic>
      <p:sp>
        <p:nvSpPr>
          <p:cNvPr id="2" name="Metin kutusu 1"/>
          <p:cNvSpPr txBox="1"/>
          <p:nvPr/>
        </p:nvSpPr>
        <p:spPr>
          <a:xfrm>
            <a:off x="1331640" y="6309320"/>
            <a:ext cx="2664296" cy="369332"/>
          </a:xfrm>
          <a:prstGeom prst="rect">
            <a:avLst/>
          </a:prstGeom>
          <a:noFill/>
        </p:spPr>
        <p:txBody>
          <a:bodyPr wrap="square" rtlCol="0">
            <a:spAutoFit/>
          </a:bodyPr>
          <a:lstStyle/>
          <a:p>
            <a:r>
              <a:rPr lang="tr-TR" dirty="0" smtClean="0"/>
              <a:t>TEMİZLİK İŞLERİ</a:t>
            </a:r>
            <a:endParaRPr lang="tr-TR" dirty="0"/>
          </a:p>
        </p:txBody>
      </p:sp>
      <p:sp>
        <p:nvSpPr>
          <p:cNvPr id="3" name="Metin kutusu 2"/>
          <p:cNvSpPr txBox="1"/>
          <p:nvPr/>
        </p:nvSpPr>
        <p:spPr>
          <a:xfrm>
            <a:off x="5004048" y="6453336"/>
            <a:ext cx="3312368" cy="369332"/>
          </a:xfrm>
          <a:prstGeom prst="rect">
            <a:avLst/>
          </a:prstGeom>
          <a:noFill/>
        </p:spPr>
        <p:txBody>
          <a:bodyPr wrap="square" rtlCol="0">
            <a:spAutoFit/>
          </a:bodyPr>
          <a:lstStyle/>
          <a:p>
            <a:r>
              <a:rPr lang="tr-TR" dirty="0" smtClean="0"/>
              <a:t>KIRTASİYE ALIMI </a:t>
            </a:r>
            <a:endParaRPr lang="tr-TR" dirty="0"/>
          </a:p>
        </p:txBody>
      </p:sp>
      <p:pic>
        <p:nvPicPr>
          <p:cNvPr id="39937" name="Picture 1" descr="C:\Users\Necat ALTIOK\Desktop\260518.jpg"/>
          <p:cNvPicPr>
            <a:picLocks noChangeAspect="1" noChangeArrowheads="1"/>
          </p:cNvPicPr>
          <p:nvPr/>
        </p:nvPicPr>
        <p:blipFill>
          <a:blip r:embed="rId6" cstate="print"/>
          <a:srcRect/>
          <a:stretch>
            <a:fillRect/>
          </a:stretch>
        </p:blipFill>
        <p:spPr bwMode="auto">
          <a:xfrm>
            <a:off x="1043607" y="4221088"/>
            <a:ext cx="3360373" cy="2016224"/>
          </a:xfrm>
          <a:prstGeom prst="rect">
            <a:avLst/>
          </a:prstGeom>
          <a:noFill/>
        </p:spPr>
      </p:pic>
    </p:spTree>
    <p:extLst>
      <p:ext uri="{BB962C8B-B14F-4D97-AF65-F5344CB8AC3E}">
        <p14:creationId xmlns="" xmlns:p14="http://schemas.microsoft.com/office/powerpoint/2010/main" val="1390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23553"/>
                                        </p:tgtEl>
                                        <p:attrNameLst>
                                          <p:attrName>style.visibility</p:attrName>
                                        </p:attrNameLst>
                                      </p:cBhvr>
                                      <p:to>
                                        <p:strVal val="visible"/>
                                      </p:to>
                                    </p:set>
                                    <p:anim calcmode="lin" valueType="num">
                                      <p:cBhvr>
                                        <p:cTn id="13" dur="500" decel="50000" fill="hold">
                                          <p:stCondLst>
                                            <p:cond delay="0"/>
                                          </p:stCondLst>
                                        </p:cTn>
                                        <p:tgtEl>
                                          <p:spTgt spid="2355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355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3553"/>
                                        </p:tgtEl>
                                        <p:attrNameLst>
                                          <p:attrName>ppt_w</p:attrName>
                                        </p:attrNameLst>
                                      </p:cBhvr>
                                      <p:tavLst>
                                        <p:tav tm="0">
                                          <p:val>
                                            <p:strVal val="#ppt_w*.05"/>
                                          </p:val>
                                        </p:tav>
                                        <p:tav tm="100000">
                                          <p:val>
                                            <p:strVal val="#ppt_w"/>
                                          </p:val>
                                        </p:tav>
                                      </p:tavLst>
                                    </p:anim>
                                    <p:anim calcmode="lin" valueType="num">
                                      <p:cBhvr>
                                        <p:cTn id="16" dur="1000" fill="hold"/>
                                        <p:tgtEl>
                                          <p:spTgt spid="2355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355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355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355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3553"/>
                                        </p:tgtEl>
                                      </p:cBhvr>
                                    </p:animEffect>
                                  </p:childTnLst>
                                </p:cTn>
                              </p:par>
                            </p:childTnLst>
                          </p:cTn>
                        </p:par>
                        <p:par>
                          <p:cTn id="21" fill="hold">
                            <p:stCondLst>
                              <p:cond delay="2000"/>
                            </p:stCondLst>
                            <p:childTnLst>
                              <p:par>
                                <p:cTn id="22" presetID="14" presetClass="exit" presetSubtype="10" fill="hold" nodeType="afterEffect">
                                  <p:stCondLst>
                                    <p:cond delay="0"/>
                                  </p:stCondLst>
                                  <p:childTnLst>
                                    <p:animEffect transition="out" filter="randombar(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rot="10800000" flipV="1">
            <a:off x="971600" y="1502786"/>
            <a:ext cx="74888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smtClean="0"/>
              <a:t>İlgili mevzuatı gereğince görevlendirilen komisyon ve kişilerce </a:t>
            </a:r>
            <a:r>
              <a:rPr lang="tr-TR" b="1" dirty="0"/>
              <a:t>i</a:t>
            </a:r>
            <a:r>
              <a:rPr lang="tr-TR" b="1" dirty="0" smtClean="0"/>
              <a:t>ş, mal veya hizmetin rayiç bedelinden daha yüksek fiyatla alınması veya yaptırılması,</a:t>
            </a:r>
            <a:endParaRPr lang="tr-TR" b="1" dirty="0"/>
          </a:p>
        </p:txBody>
      </p:sp>
      <p:sp>
        <p:nvSpPr>
          <p:cNvPr id="3" name="24-Nokta Yıldız 2"/>
          <p:cNvSpPr/>
          <p:nvPr/>
        </p:nvSpPr>
        <p:spPr>
          <a:xfrm>
            <a:off x="467544" y="764704"/>
            <a:ext cx="648072" cy="576064"/>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611560" y="836712"/>
            <a:ext cx="432048" cy="369332"/>
          </a:xfrm>
          <a:prstGeom prst="rect">
            <a:avLst/>
          </a:prstGeom>
          <a:noFill/>
        </p:spPr>
        <p:txBody>
          <a:bodyPr wrap="square" rtlCol="0">
            <a:spAutoFit/>
          </a:bodyPr>
          <a:lstStyle/>
          <a:p>
            <a:r>
              <a:rPr lang="tr-TR" dirty="0" smtClean="0"/>
              <a:t>3</a:t>
            </a:r>
            <a:endParaRPr lang="tr-TR" dirty="0"/>
          </a:p>
        </p:txBody>
      </p:sp>
      <p:sp>
        <p:nvSpPr>
          <p:cNvPr id="9"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pic>
        <p:nvPicPr>
          <p:cNvPr id="34817" name="Picture 1" descr="C:\Users\Necat ALTIOK\Desktop\cayirova-belediyesi-gida-kolisi-dagitacak.jpg"/>
          <p:cNvPicPr>
            <a:picLocks noChangeAspect="1" noChangeArrowheads="1"/>
          </p:cNvPicPr>
          <p:nvPr/>
        </p:nvPicPr>
        <p:blipFill>
          <a:blip r:embed="rId2" cstate="print"/>
          <a:srcRect/>
          <a:stretch>
            <a:fillRect/>
          </a:stretch>
        </p:blipFill>
        <p:spPr bwMode="auto">
          <a:xfrm>
            <a:off x="179512" y="3573016"/>
            <a:ext cx="3744416" cy="2880319"/>
          </a:xfrm>
          <a:prstGeom prst="rect">
            <a:avLst/>
          </a:prstGeom>
          <a:noFill/>
        </p:spPr>
      </p:pic>
      <p:pic>
        <p:nvPicPr>
          <p:cNvPr id="34818" name="Picture 2" descr="C:\Users\Necat ALTIOK\Desktop\imagesCAUWRNPQ.jpg"/>
          <p:cNvPicPr>
            <a:picLocks noChangeAspect="1" noChangeArrowheads="1"/>
          </p:cNvPicPr>
          <p:nvPr/>
        </p:nvPicPr>
        <p:blipFill>
          <a:blip r:embed="rId3" cstate="print"/>
          <a:srcRect/>
          <a:stretch>
            <a:fillRect/>
          </a:stretch>
        </p:blipFill>
        <p:spPr bwMode="auto">
          <a:xfrm>
            <a:off x="4235615" y="3645024"/>
            <a:ext cx="3792769"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rot="10800000" flipV="1">
            <a:off x="1043608" y="984504"/>
            <a:ext cx="698477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t>Rayiç Bedeli;</a:t>
            </a:r>
          </a:p>
          <a:p>
            <a:r>
              <a:rPr lang="tr-TR" b="1" dirty="0" smtClean="0"/>
              <a:t>bir iş, mal ve hizmetin temin edildiği yer ve temin edildiği zamandaki normal alım satım bedelidir. </a:t>
            </a:r>
            <a:endParaRPr lang="tr-TR" b="1" dirty="0"/>
          </a:p>
        </p:txBody>
      </p:sp>
      <p:sp>
        <p:nvSpPr>
          <p:cNvPr id="6" name="5 Metin kutusu"/>
          <p:cNvSpPr txBox="1"/>
          <p:nvPr/>
        </p:nvSpPr>
        <p:spPr>
          <a:xfrm>
            <a:off x="1043608" y="4581128"/>
            <a:ext cx="69847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None/>
            </a:pPr>
            <a:r>
              <a:rPr lang="tr-TR" b="1" dirty="0" smtClean="0"/>
              <a:t>Alım sonucu oluşan fiyat ile rayiç bedel arasında ne kadar bir fark olursa zarar gerçekleşmiş olur?</a:t>
            </a:r>
            <a:endParaRPr lang="tr-TR" b="1" dirty="0"/>
          </a:p>
        </p:txBody>
      </p:sp>
      <p:sp>
        <p:nvSpPr>
          <p:cNvPr id="4" name="3 Aşağı Ok"/>
          <p:cNvSpPr/>
          <p:nvPr/>
        </p:nvSpPr>
        <p:spPr>
          <a:xfrm>
            <a:off x="4067944" y="2132856"/>
            <a:ext cx="1008112" cy="2088232"/>
          </a:xfrm>
          <a:prstGeom prst="down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38951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2636912"/>
            <a:ext cx="705678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smtClean="0"/>
              <a:t>   </a:t>
            </a:r>
            <a:r>
              <a:rPr lang="tr-TR" b="1" dirty="0" smtClean="0"/>
              <a:t>Transfer niteliğindeki giderlerde, fazla veya yersiz ödemede   bulunulması, </a:t>
            </a:r>
            <a:endParaRPr lang="tr-TR" b="1" dirty="0"/>
          </a:p>
        </p:txBody>
      </p:sp>
      <p:sp>
        <p:nvSpPr>
          <p:cNvPr id="3" name="Metin kutusu 2"/>
          <p:cNvSpPr txBox="1"/>
          <p:nvPr/>
        </p:nvSpPr>
        <p:spPr>
          <a:xfrm>
            <a:off x="1259632" y="4437112"/>
            <a:ext cx="288032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Cari </a:t>
            </a:r>
            <a:r>
              <a:rPr lang="tr-TR" b="1" dirty="0">
                <a:effectLst>
                  <a:outerShdw blurRad="38100" dist="38100" dir="2700000" algn="tl">
                    <a:srgbClr val="000000">
                      <a:alpha val="43137"/>
                    </a:srgbClr>
                  </a:outerShdw>
                </a:effectLst>
              </a:rPr>
              <a:t>Transferler</a:t>
            </a:r>
          </a:p>
        </p:txBody>
      </p:sp>
      <p:sp>
        <p:nvSpPr>
          <p:cNvPr id="5" name="Metin kutusu 4"/>
          <p:cNvSpPr txBox="1"/>
          <p:nvPr/>
        </p:nvSpPr>
        <p:spPr>
          <a:xfrm>
            <a:off x="4851031" y="4437112"/>
            <a:ext cx="3033337"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t>  </a:t>
            </a:r>
            <a:r>
              <a:rPr lang="tr-TR" b="1" dirty="0" smtClean="0">
                <a:effectLst>
                  <a:outerShdw blurRad="38100" dist="38100" dir="2700000" algn="tl">
                    <a:srgbClr val="000000">
                      <a:alpha val="43137"/>
                    </a:srgbClr>
                  </a:outerShdw>
                </a:effectLst>
              </a:rPr>
              <a:t>Sermaye </a:t>
            </a:r>
            <a:r>
              <a:rPr lang="tr-TR" b="1" dirty="0">
                <a:effectLst>
                  <a:outerShdw blurRad="38100" dist="38100" dir="2700000" algn="tl">
                    <a:srgbClr val="000000">
                      <a:alpha val="43137"/>
                    </a:srgbClr>
                  </a:outerShdw>
                </a:effectLst>
              </a:rPr>
              <a:t>Transferleri</a:t>
            </a:r>
          </a:p>
        </p:txBody>
      </p:sp>
      <p:cxnSp>
        <p:nvCxnSpPr>
          <p:cNvPr id="7" name="6 Düz Ok Bağlayıcısı"/>
          <p:cNvCxnSpPr/>
          <p:nvPr/>
        </p:nvCxnSpPr>
        <p:spPr>
          <a:xfrm>
            <a:off x="2339752" y="3429000"/>
            <a:ext cx="504056" cy="864096"/>
          </a:xfrm>
          <a:prstGeom prst="straightConnector1">
            <a:avLst/>
          </a:prstGeom>
          <a:ln>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flipH="1">
            <a:off x="6228184" y="3429000"/>
            <a:ext cx="576064" cy="864096"/>
          </a:xfrm>
          <a:prstGeom prst="straightConnector1">
            <a:avLst/>
          </a:prstGeom>
          <a:ln>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6" name="24-Nokta Yıldız 5"/>
          <p:cNvSpPr/>
          <p:nvPr/>
        </p:nvSpPr>
        <p:spPr>
          <a:xfrm>
            <a:off x="755576" y="2060848"/>
            <a:ext cx="648072" cy="576064"/>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899592" y="2132856"/>
            <a:ext cx="288032" cy="369332"/>
          </a:xfrm>
          <a:prstGeom prst="rect">
            <a:avLst/>
          </a:prstGeom>
          <a:noFill/>
        </p:spPr>
        <p:txBody>
          <a:bodyPr wrap="square" rtlCol="0">
            <a:spAutoFit/>
          </a:bodyPr>
          <a:lstStyle/>
          <a:p>
            <a:r>
              <a:rPr lang="tr-TR" dirty="0" smtClean="0"/>
              <a:t>4</a:t>
            </a:r>
            <a:endParaRPr lang="tr-TR" dirty="0"/>
          </a:p>
        </p:txBody>
      </p:sp>
      <p:sp>
        <p:nvSpPr>
          <p:cNvPr id="10" name="Şeritli Sağ Ok 9"/>
          <p:cNvSpPr/>
          <p:nvPr/>
        </p:nvSpPr>
        <p:spPr>
          <a:xfrm rot="5400000">
            <a:off x="4283968" y="6290937"/>
            <a:ext cx="576064" cy="5580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928662" y="285728"/>
            <a:ext cx="684076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                         </a:t>
            </a:r>
            <a:r>
              <a:rPr lang="tr-TR" sz="2400" b="1" dirty="0" smtClean="0">
                <a:effectLst>
                  <a:outerShdw blurRad="38100" dist="38100" dir="2700000" algn="tl">
                    <a:srgbClr val="000000">
                      <a:alpha val="43137"/>
                    </a:srgbClr>
                  </a:outerShdw>
                </a:effectLst>
              </a:rPr>
              <a:t>Görev</a:t>
            </a:r>
            <a:r>
              <a:rPr lang="tr-TR" sz="2400" b="1" dirty="0" smtClean="0"/>
              <a:t> </a:t>
            </a:r>
            <a:r>
              <a:rPr lang="tr-TR" sz="2400" b="1" dirty="0" smtClean="0">
                <a:effectLst>
                  <a:outerShdw blurRad="38100" dist="38100" dir="2700000" algn="tl">
                    <a:srgbClr val="000000">
                      <a:alpha val="43137"/>
                    </a:srgbClr>
                  </a:outerShdw>
                </a:effectLst>
              </a:rPr>
              <a:t>Zararları</a:t>
            </a:r>
            <a:endParaRPr lang="tr-TR" sz="2400" b="1" dirty="0">
              <a:effectLst>
                <a:outerShdw blurRad="38100" dist="38100" dir="2700000" algn="tl">
                  <a:srgbClr val="000000">
                    <a:alpha val="43137"/>
                  </a:srgbClr>
                </a:outerShdw>
              </a:effectLst>
            </a:endParaRPr>
          </a:p>
        </p:txBody>
      </p:sp>
      <p:sp>
        <p:nvSpPr>
          <p:cNvPr id="4" name="3 Metin kutusu"/>
          <p:cNvSpPr txBox="1"/>
          <p:nvPr/>
        </p:nvSpPr>
        <p:spPr>
          <a:xfrm flipV="1">
            <a:off x="899589" y="2530741"/>
            <a:ext cx="676875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Hazine</a:t>
            </a:r>
            <a:r>
              <a:rPr lang="tr-TR" sz="2400"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Yardımları</a:t>
            </a:r>
            <a:endParaRPr lang="tr-TR" sz="2400" b="1" dirty="0">
              <a:effectLst>
                <a:outerShdw blurRad="38100" dist="38100" dir="2700000" algn="tl">
                  <a:srgbClr val="000000">
                    <a:alpha val="43137"/>
                  </a:srgbClr>
                </a:outerShdw>
              </a:effectLst>
            </a:endParaRPr>
          </a:p>
        </p:txBody>
      </p:sp>
      <p:sp>
        <p:nvSpPr>
          <p:cNvPr id="6" name="5 Metin kutusu"/>
          <p:cNvSpPr txBox="1"/>
          <p:nvPr/>
        </p:nvSpPr>
        <p:spPr>
          <a:xfrm rot="10800000" flipV="1">
            <a:off x="899591" y="5147797"/>
            <a:ext cx="676875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Hane Halkına Yapılan Transferler</a:t>
            </a:r>
            <a:endParaRPr lang="tr-TR" sz="2400" b="1" dirty="0">
              <a:effectLst>
                <a:outerShdw blurRad="38100" dist="38100" dir="2700000" algn="tl">
                  <a:srgbClr val="000000">
                    <a:alpha val="43137"/>
                  </a:srgbClr>
                </a:outerShdw>
              </a:effectLst>
            </a:endParaRPr>
          </a:p>
        </p:txBody>
      </p:sp>
      <p:pic>
        <p:nvPicPr>
          <p:cNvPr id="21505" name="Picture 1" descr="C:\Users\Necat ALTIOK\Desktop\images.jpg"/>
          <p:cNvPicPr>
            <a:picLocks noChangeAspect="1" noChangeArrowheads="1"/>
          </p:cNvPicPr>
          <p:nvPr/>
        </p:nvPicPr>
        <p:blipFill>
          <a:blip r:embed="rId2" cstate="print"/>
          <a:srcRect/>
          <a:stretch>
            <a:fillRect/>
          </a:stretch>
        </p:blipFill>
        <p:spPr bwMode="auto">
          <a:xfrm>
            <a:off x="1943708" y="3068961"/>
            <a:ext cx="4752528" cy="2008466"/>
          </a:xfrm>
          <a:prstGeom prst="rect">
            <a:avLst/>
          </a:prstGeom>
          <a:noFill/>
        </p:spPr>
      </p:pic>
      <p:pic>
        <p:nvPicPr>
          <p:cNvPr id="21507" name="Picture 3" descr="C:\Users\Necat ALTIOK\Desktop\indir.jpg"/>
          <p:cNvPicPr>
            <a:picLocks noChangeAspect="1" noChangeArrowheads="1"/>
          </p:cNvPicPr>
          <p:nvPr/>
        </p:nvPicPr>
        <p:blipFill>
          <a:blip r:embed="rId3" cstate="print"/>
          <a:srcRect/>
          <a:stretch>
            <a:fillRect/>
          </a:stretch>
        </p:blipFill>
        <p:spPr bwMode="auto">
          <a:xfrm>
            <a:off x="1907704" y="836712"/>
            <a:ext cx="4788532" cy="1509364"/>
          </a:xfrm>
          <a:prstGeom prst="rect">
            <a:avLst/>
          </a:prstGeom>
          <a:noFill/>
        </p:spPr>
      </p:pic>
      <p:sp>
        <p:nvSpPr>
          <p:cNvPr id="2" name="AutoShape 2" descr="data:image/jpeg;base64,/9j/4AAQSkZJRgABAQAAAQABAAD/2wCEAAkGBhQSEBQQEBQVFBQUFRcWFBQWFBcUFRUVFBUVFBUWFBUXGyYfGBkkGRQUHy8gIycpLCwsFR4xNTAqNSYrLCkBCQoKDgwOGg8PGikcHyQpLCosLCkpLCkuLCwsLCwpLCwsKSwpLCkpKSwpKSwpLCwpLCksLCksLCwpLCksLCwsKf/AABEIAKMBNgMBIgACEQEDEQH/xAAcAAAABwEBAAAAAAAAAAAAAAAAAQIDBAUGBwj/xABDEAACAQIDBAcFBQUHBAMAAAABAgADEQQSIQUxQVEGEyJhcYGRBxQyQqEjUrHB0WJygpLwFUOissLh8TM0Y4MkU3P/xAAaAQACAwEBAAAAAAAAAAAAAAAAAwECBAUG/8QALhEAAgIBAwMBBgYDAAAAAAAAAAECAxESITEEQVEiBRMUYYGRFTKSobHhQnHB/9oADAMBAAIRAxEAPwDrEEEEADDRQaIggA5mh5o1eHmgA5mgzRvNAXtqf67yYAKeqACToALkk2AA1JJ4CYKt7asEtVkyV2RSQKqKjK1uKqWDW7/OZD2le0b3kthMIx93GlSoDbryOA/8Q/xeFr88M7fS+zVKOq3vwhcp+Dv2G9r2zn31Xp/v0XH1UMPrLTD9PcA/w4yh/FUCf57TzZDj5eyqnw2vsRrZ6qw+PpvrTdH/AHXVv8pkg35TyaFA4W8BaTsJt7EUv+liK6dy1qgHoGtM8vZL/wAZfsTrPUl4YnnDC+0faNPdi6rf/pkq/V1J+stcN7ZtoL8RoVP3qNv8jLEy9l3Lhpk60d8ihOM4b271RbrMJSbnlqupv3ZlYCdQ6L7bOMwlLFGkaXWgsELZjlzEA3sNDa403ETJd0ttKzNYJUky4EUIkRQmYsQ9oPbU8pV7Np5maoeJ08BJO3nuVQb2/C8cpU8igDhHR4Ey5Fs5BhriG5RK4rmI6Mb+zIZIBim5RYxLcoBjP2Yfvv7MgkL3lvuw/eH+7D99/Zg99/ZkB9QjiH+7ENiH4i0X78fuwhVzkAi0rLglckmiOyI1U3x9I0RrJWwSFE2WV1M9oSdi2ssgUT2hGQ4bFT5SI21D8Uz1d6LgCoRpNBtfc3hOZbS+Jp0KI6kc7qJYkaimmFXcR6y7rCmaa5t3CclI1850PaQPulO3JZayO63K1y2ZM+wHKFMytE8TBDR8yuv5HRwYoGIgnHO6OQRIMVAAQQQQAItbfOMe0r2ke8FsHhG+wGlWqP74jeqn/wCr/N4b+u7V2amIovQq5slQZWysUJFwSMy6jd5i4mHxXsTwbf8ATq4in/ElQejJf6zZ0k6a5arcvwVll8HFbwSy6a7KTA4x8LTqmtkC5mKBLOwzFbAm9gV15mUa40cQZ6KHVVSWUxWGSol1uN9o0uKXwixWHMRylGXDIBRFuN45G82sclo8YAOCFBLgT9i7LbE4ilhk+Kq6pfkD8TeShj5T1JhMMtNFpoLIihUHJVAVR6ATjnsO2Fnr1sa40pL1VPT56gu5HggA/wDZOziea9p3a7dC4X8jYLYWIoRAixOWXK/GYe9YMeCWHjmaLaoBpHq++/dGmykxi4FvkFOsvERwV05fSAU05iKFNO6QG4XvKcvpB72vL6SHtva1DCUHxFY2RBrbViToFUcSTORbW9tNZqp91o01pDcKgLOe8kEAa8BIyidztXvi8vpB78vI+k5p0N9rSVCae0QlMkkpUUHJbSysupv+1NvsvpZgcS5p0K9N3F9NRe28rmAzDwhsG5Z+/ryPpF4c3YtA2TuisItl8dZR8oshwGIXfFjjE0xLEDWLS+l5Gp4ezAwYxrt4SsrdIKFKoEqVQp0vvIW+7MQLLfvtHJYQhvMiXtLCM17TA7S6MVixIUa981u1+lVCnp1oJYXXL2r+kjbP2p13wluYuBqNxtx4jfbfH1WuOyEW0qW7TMK/RmsN6H1E22JwbHDU1A1AFxJ+Vv6tLHD07qLxllzeMiq6VukY0bLf7pgm16vuglffvwW+GXkTBBBOedMMRcQIuAAggggAI3iK6ojO5sqgsxPBVF2PoDFO4UXJsBMJ7R9u1TgcSlFCE6uz1CQOy7BWUcSbHUAWAOpvpLRjqaQM4XtnHmviKtdtTVqM+v7TEgelh5SCVjtTefGJnqFBaUhA3aAxZiTETqSJyBDDDkbiYSwwJaEdsALGJbnNP0H6LvtKs9FaqUmWnnXMjMGsQpHZOnxDnMsJufY7iWTatMKCQyurWFwAVJF+WoELZ2QrbUtwR2/oV0aGAwdPD3DOLtVYXs1RjdiLgG24DwEvxELFieclJybk+WOFCKESIoSoDVdb+kYTBX4w8YrFhbl+cQtF4xcC3yPe4d8V7iOcaFJ+f1iuqfn9ZG4fQwftpw6rgEXMczV1yjnlV7+l5xB3y6Lqdx4zs3tmxgXDUqLauzFlP3Qosx88wE4rbff0le5I6ENr62ufWLo5l11379x9RLno/gXqEKFOU2BuLjy5Tb4boki98z2dQq+TVV0rt3yP+z/2g58mExVyx7NOsTfN91anfwzcdLzrqLYWnBsZ0MUMSpy8u4zrHQDH1KuCUVjmqU2NNidSctspJ4mxGsmu2Nm6IsonV+YvzuMMbog8u+NbSxQpUalQ7kRm/lBP5R5nMB066bdQ5oUbGpa7E7lB3eJtr58ZyvG7XqPVJZySbljfjxv5RzH441WqVG1ZyWJ4n+tBKsLa/G9/O/8AxKOeolRUSRUx7jdw08B6yz2N0tr4eoHvcG19bjTgQfylQdRqLG/leDqbiw4b+dtdRKljvPR/byYuiKtPTgy7yrWvaXtCrYTiPs52u1HFpTv2K3Ybx+UkcwR9TO0r8M1xlqjuZZR0y2HnxAO6CRoJbCKamOQwIAIsCZjYACCCCAAhMwAJOgG+HKzaVfMwpDcLFvHeB+fpAButXNQ33KNw/M9/dM50+qf/AAKqaDrctIXPF2HDedAxsOU09KnpMj7R6idSKJCliC5zkBFUMpBYnebobKAbkDTgWw5QS4OH1tlVVvdCbMV7Nm1Fr7teIjD4VwLlGA55T4zbU8FcHLZ2Zrg5cxsTYkg6BgQdwvr8QiqeXmu+50O6xF7+OnHf5DsV9RNrBllLSYMoeR9DDq4d1tmRhcXF1IuDuIvvGh9J1LZ2xcPVpkmqeuCVKi0uruoCG5NZmNgSOIIABGpOkpek+zqiIaNSm1NyLpTLKSyjXMMjEEb+fGQ+octiVIwamaDo/wBEnxSdYHVVDlSLEsCADu04EcZQ1KLA2I3anu0vrOgey/BOalZyGCEJbXQsddRuJysDf/eRde1D0vAxLcnbM9mdEEGoXqHkTlX0Gv1m62DspcLrh1Wme5dD+8BvH175Kw+FllRoTlSnKX5nkbgs9kbTFZTuDoclVAc2RwAbX4gggjuPO8sBMyyNRrDEJYL8OIU6BqYGlQftJbzU24TSI1wCNQdQe47opoBwRQiBFCQBGxWIKsLC+n5mEMeeUkO6g9q14QrJzEv2KPkZ9/PKGMceUf65OYhisnMSPoG/k5R7UsE2Lx1CllIC0Ccw3kvUYWJ5DJfz75zvZXRqo+KFBwVsdfAcfCdvxe0M75nAUqCLqNQoNyqnxH0mQwu2HrVWrUsORQUkCqRY99gdbX3+HCcyzqXmWng61XSxkoqXP8k/BbHTDqAqk+FvzIjibUpl8j5kbgGGh8GGkVtLCu6XRsrWuDy8uMgbG2PWYlsSysPlyjdbibzCrNS3N2jTwSNptppNJ7NatRqVcvbL1oyaW16tM3+mYHau1c1Tqg+UlrBRYs2tgBede2BgDRw1Kk1syoM1ha7cSe+beii8uRk6+XpUSZbWZn2l48Utm1r/ADgIO8sf0BPlNKagALMbAcZz/wBouKOJpJTpC4ViTfiSLDwG/wBZ03nGTjrGcHHjVsNd/wDR1jTG5uDbx9f1kjaWCZAbjfp52sZUdYy2sb2P0PP+uMzpjpJos6qbzz/XW0a63taGxFzIzY/Ts8eH3b77d39cIughZx429B/zJyVLjo0xGPw9tL1UB8yAT9Z6Bp/CJw7oZgc2NRt2U5/y0+k7GMdcC+/cbc/6185op4E3LclmCUmOSuTeiykcj2SPPcYI52RW2/2MLm08aWaO0EEEznSBDAgCxYEAG6jhVLHcASfIXlDgyWJZt7G58TLLpBVy0CPvFV9Tc/QGV2D3CSiUWNITj3SjaLNjcSattKpXIbuMgYJTQrvXsqb2OoY+XYaZnJvaJsU0sdnUZ+tVnQbsuarUc0z2tftCzAnSxta41bXyVnwZui+Q62XXKAT1aocx7Suw5L8RJOkmKQQQ1gdLFT6AkE3PHU336mV+I0KZDkIFycoW3ZJsBfK3jxzC1t0mbNqMDmVSbbtQQbbtGtfnf8ZvpWNzJbuPYLEN9ugCt1lMU2zX0HWJV3rzyWtxueUvcXWqVlVKanrKp6tnZrvXNNcuUtoAi9nQC2tzrrKTBEpYsSe9iSLDThuG7lxl/wBE9nVsVilZbrTpFWD/AHEDZrXAsXYjQd3cSb2RWMsXBvsWmz+gIo01Vu03xG4XsllswU8tSON7mX+zdjBAFCgAAAACwAGgAA4CaqpSBjRw4nKbb5OikVq4e0eRJJNOFkkEjdoz0axJy1MO5zNh6hUHiaTjrKBOm/IwX/1mSWlRgqoTahW//Wwo011ajUbXxykyUs5KyNSIYiRFCUAar4MObk7haJGzBzicTVcMMo0t9bxK4ipx0l98FHjI+NmjnE1MGqjUxD4s7rxlqtyLxcrMFlEzm0qI6103A5rcNG3TOdIsOyYVVU2SnlVgNNBYA+F/xl3t3EH3gryVSPMt+kFOktSkyPrmBB8xOFPexxO5TPTFSKxMbcIrNlDAANYm5I3XA0ksbRWiMp1TXtKSTf8AaFo1sumRTC8V0Pipt+UhbbxLVVyBVDki1QDtjn3Ny1kVxi1zhmt7v5CMNhadSulQAE9YpBI1AzA3sfOdYp41GHZPluM5rsKgFHWHwW/pfzMvWqMFvunQ6X0Lc5HWzU5ensNbY6TiqMtO4Qa8i3f/ALTPJjrtbmbDlfeJV7RrdVXZD8DdpT92/wCV7jzgxbdm67x2h4gzsRw47HGecju1tmCsOqtYrqBzU7yOe60ze0OhDfFTIB4qeE2SMtWkHsSV17JsynmCIqszKgawbdYnfrztOPapVzZ3KVC2tdzmTdGnUkMCCN3hfhzjuF2c6nUbuPLXjN1Ww9WqwAFNQPmGv0MpOmGOSjRakhzOwsTx85Cm84CVMYrI10PxZOM6tSGVUN7a9oMoGvrOjYrE2CjiSSPL/kTn3ss2RZGxLD4jlXnZfi8rn/DNktfO71Plp9he8/M3rp5TrVrCOPY8vJfU2uIJGptpBGFDUARQWKCw5lNIQEOHaKAgBR9KWtTp99X/AENImGaTulSfYqeVQX81YSrwzyUSi2ptKLphszrggsPtQ2HztYqjsVq4YkEccRTRL/8Ak8JcUnh4rDipTKNxsQeKspDow71dVbykp4YNZOF1jkurixRmpsCqsxYEhlsbi4sLNbj3TT9DOibYtqn2gWkmUOwALdpSQFG4txJOlrWveO+0vZXVYuniUyn3lT1q2AIqUsimqvIFWW/AFDvvaX3skP2GIJtmNVeVymQlCdBxL/WbPetQbRndackmWOH9nVAKy1XqVCbhGzFCqlbWIBsTck8t2kc6LYRcFia2ABYq6LiKLMACV0pVELCwYq2Q6Dc0va+1aKVEpPVRalQ2p0ywDuf2V3ncfSM4iswfrPdy+QMoZShqBWKk5FNrq2VSQGv2RpeIdk5LEnnIzRGLyi0LRBaRMJtKnVTPScMOPAqeTqdUbuYA6GOs0VgYOMYgxGeEzwJCcylxNO20cFVG89fSI7jTNQehVvWW7NITYYtiMMwv2KrEjuNCquvmV9ZKeGVkso0YhiEIcoAT4gLod+8CQy5OsdxVH5vL85GPK9pSbCK3FMLyLUqHUcV1HeP6/GKq5l1HaHLj5SsxeOygNy3cyvzKe+2vlM8pDlEgbYw2aslRToVIP+n8WjhohEvu0hobm/AbvCV3SnG5MLVYHXLYfxdn85yZvVNtHVhFqCizJjpA61HdD2WYnKd3Ly3S/wBnI1QGowscgsOTVDYa8wuvnMRsbDtVr06dtCwLfujU/hadKNLJT5F3JPpYegI9I+qPcOosx6UOYBA1m+RdF77aXlowuLndIuzqN1Dbl3KO4aD1tLE09O7lNkDmzMF0jo3qLfiD+I/WQsO2mU7xuvy4jymh6T4PVG7yPUX/ACmZr1Cl2Avb8OenmP8AidOp+kwTW4uhjWogOvyMM44GnezegN/KaHaWLVaJf5bXvYtl77DUjwmM29jXppnpJ1gqDQ2uqgi1zbxEvOjT506isA3VNlFxexIIB7u4yLK1Yty9NsqnlEOttEGmwpVLsw+O1gv7omRwmzGxmKXDISQDerU32UHtefDxm62xsajUJz1eqvvan8TeX9GP7A2XSw6M2GQqGsC7kl3IvY8gNTM9fTtSyzVd1SnHCLCugo0RSojKAAqgcOHrFJTCLTpf12Rf8bQxSvlvw1N+fOU+H24tc1rXV6RakQdbEtlDLzFh9JtRz2aH37Tsi5/IcYJCwlDMNSVUAAAb9N1z+XfBADpFoq0MCKtMxpEgQ7RVoIAQdtYXPQqKN9sw8VOb8vrMthKmgm3JmLxeF6msyfKTmT91t3pqPKBKJqPH1eQqbx5WhkkY27sGjjKYp1gQVOanUQ5alNrWurd/EbjYTHbH6M7QwOKBw+WtTKsrMaoyMBYoGp1GVkbs6EM3xHtG5m7DxQeWjJoq1kwOwelAfHnEY+otI0UemVdQmRuyoXICxUgM+/XU3nRcDtWnWQVKLh0JtmF7XG8ai43/AFlNtbo9h8Vfr6SFypAqhQKq3FgVfiRwvcabpB6LsMJS9yrNaqtRzTuDevTdvs2pgE520IKqSVI1sIyUlPciMdJocZs5K1Pq6xZxxIPVkkbicgFtOzpbQnnHaNBEAWmoVVFlAvYDkATMvtfpiEemtI0zTYgVqxL3pdo5lChfjCo5IO626+hrF6fV8rDqVQ/KXLXUseznXTQANxuTfwhGqcuCHOMeTfZoRaZ/Y3SulUpFq7dSyAFzVtSQ59QaRY3Ki4GoB3acZeKwIBBBBAIINwQdQQRvFpSUWtmXTT4DYx3Z1O9S/wB0E+Z0/WMNLLZlGy5uLa+XD9fOVBkqHBBIIImMxBByW0Ivfvuf0kNc19T5AfjfdLDGuAveSBI9KLnuERq7fdt/EJSbTwDOwdA7ZWAKKFANyAzF2OUABr94BtLfaO0VpixF2O4bvPwlDTrNfPmIPcxH4GYrbYQeHubaqZzWVsO4XCM6M1IrUUOygqTc5eYYDKe6ZTphjRlSmdNcxBFj2eYPefpNT/blRdWIcd+jeTrr63nOfaF0m69gtrClmAY/GS1swJGhAI0mWUapr0bPwbavexl61leS06GBHxBK/KhPqQJrcZTDVaaHcAWI57gB4b/SYT2V3vUqHdog7yO01vDs+s1i4kvtLIDotHXuJe4j4Q0R0mfqJ65tmqw9DS5/2HgI7USOUl0hVhpz75pSwYmzM9J6OZF/ev8AQygfBAm5IB8dD4y+6VVitK4FyCthe19dbHwvKWjjadTs3s1tabAK/lz8pupfpM1i3KwYVuqemos1KoR2e1lU2Zb91mHrEbOothqgrP21qmz5SSQRYhvHuj2F2j1VWql7MiqSTxHa+LnpYeUs8D0oo16NVTTy1bHKQPiYag34azUnLQ9thDS1fMgPtNUxDk0wQT2SLlgCAQRzuDumo2dgjUQZRe4DcuHG+7fMRg9s1ahp1adyShBuAATTYo1wbbxkb+ITV4PpAAAKh6uoApKhhezNkBB7zpYx98YOEZQSW2+//BVTkpOMsj23MI6U2VTZ8t1Cm5uDoD423TJ4nBdXZzRVK9SoAXFrkWuzE37PfadEanQqjN1hzb2JYA+YP5TnXTbbFJ9o4XD0CrJTtnObQs7DTMdNAg9ZmVmIacfUdo9Wcmpw7KqhQS1h8uvmfGCO4coo3ga8r3PHxgkEnQbRVoDEdcL2vr36fjMppFwiYC0bZ4ABmlVtvA9al1+NdV7xxX9O/wAZYO8jVXgBmsNWuJKRonaWG7XWJv8AmHPvHfGMPiARAsTAYd4hWipAB3hluB3Xv5jcfHvhSJtmoVw9VgHayE2T4rDU27rXvxte0lEHPOkdf/5lY0zemKi3WxyBlK1GVR8rGpYnKBfLv1Mbxleof7xUuQQhX4jqpNtRYK1+2COViSS1hRdFVcpfXM5APaDE1CO8tc38bc406sMoKk5msGDWUk30sb/TjOzCuOjBzpzlqJaUEUamoxuSMzZ27NybA7jY79ABppvmo6O9K1pUFoVkYFA9sgBWxYlUsLWte1yeF5kghDOGbKtlsvhcjW5OgIvbTztNN0b6PGtUFRhamp0Ot6pIF8x0st+W+xGu8KuUNO4yrVnY3GBArZSL5SAxvocp3DxMvVMh4amFFh5nmZJBnMZsHYIQipAFXtI/aLf7unqZHxe0Vo0zUfcBu4nkAOJMLbNdVxFMEalfTVpk9q1auIxFlUmjS36b6hH4AH6zNbY0ngdVVmSzwyXTxbVftKgsza2+6OC+UOq8TQw58PEGIxVB+E4sozb3R2ouC2TIeKqkiy79wmSqez3EV3+17CXuxXtO37o3DxPoZabXwuJzDq0bTW6kb51Do9hm92p9Z8ZUZr7721nR6OiOMy5Of1t9sXiGMHPNg7Iq0mKpRZKSLlproTa9yTrqTvJ75O6O9Hq/vdTFVewrXUKQSxAIt3AaTdDYy3JzNqecfFLIN9x3zdKpN5OWrbEt8ES+UaD6SO2NzaZWHipH5Sx95g96kaV5FfEvwZDpRgWZFIVyM25b33G27+tZT1dh1qiABGHK66jxB0M6N7xB7x3S69PDJfU5WHFHFKvR7F+9/wDbuUIyVXsQHA1Frm/drfQS52lsCpQUGhhnLaG9hwPaFgdJ1P3jug6/uj43427GZzbORNsivmulNwp+0UlTo5FmQjvBPmBKWjsWoa1VcV1t8QuQnJkUFWV6djroGQAeM7t13dEuVOhUHxEYuojw0V1TOL7CqBqhoF3UIpylyWOYHcb689JidoOGxbBbsOtt2QSxAbUgDW+hnpWpsmgxztQV2G4hQT9SIyhWh/2+AYfuLh6f1z3irb0/yrY2U1ykssz2AwlcqCqMwIuPsRf/ABMIJoP7bxZ+HAP/ABYiiPwJgiH1WO37Mf8ADPyvuib0g2r1FLrNbBlzG17Kb6nuvbXvkbA9I6dQC5BvLDH4XOpHPQ+Ew+O6E5CWw7NSPIar/KdPSXA3KFSOy1u7ePQwnLDhcd36TnabQxmGP2idYo+ZN/mp/Iy62X06RzlJs3FTo3odZJJpOvubDfy4+kYq1Jz72o9Ky3VYai2UEdZUKmxOpVFuOHZY28OUu+g+ysQcIlWtXqOagzJTezBKZ+G7EZ7n4visARpFKzM3BLg2z6Jw6ePUOS3ey7ltiWlHi7gll0PHkZdYmi6/Ep8Rr/vKysAYwwjGH24Nz6GWlHGq24zOYvBX4StbDVE1puV7t49DAk3ocRav/W/6cZg02vil+43iGH5x9OkGKPyUx5uYBkrekHRmph3dkTPhy46oBrFC1yKbga6EsFbI+gW+W5lVgapuFVy9QEkaEqubTtW1LW4AEG802IStiNKx7PBFuoBO83BzE+flLHZmyVpiyKF8Ba999zvPnNUL9McPcTKtN5IeyOjrNlavZSLaIRnuObLooJuSF36cptsHTCgAAADlIeFw9pZ0KcRObm8sZGKitiXTkgRlFj6iUJFrHBEgRaiAGT6V369LXByCxtfXO+km9GqeSmwqABmYsdd94npDgy1VTcCyWtlv8zd/fM7tSnUpIWVr9oC2UCwMzYlCblzkvXb76Sp0tY79jdGmh4D6Qe7JyEzWF2BmUE1W1HBiJKpdHQu6rU/nMfu+w9V1Lmb+39l77snIRwURKMbMI/vn/mjq0GH96fO0lZ8FJQh2ln6DmLr5WIBkaptLTUyPiNjBiSajesi1Oi1Jvidj/EZmlC1vY0Vwp21t/YkttpOYjZ26nMRleguH5t/Of1jNboFhyNGYeDmJdF3lGyEfZ7eG5fp/smf28nMQ/wC3l5iUz9DqC6F2/njlLohhz8xP8Zi/dXeUa30/Q4ynL9JbLtpTuYR0bTHMSto9DaANwT/MYrF7EpBfi+suqbVy0Zp1dJnEW/0lp/aI5j1gOP75lWprSUlFeox3bzaWOyxVqJ2qfVEcb3J8pbRJdzHOqKy0tvnsXQx3fD9+74zTwVS2rfSOLgG5r6ScTM+Yma6X9KK9EoKFenSvvz638OyYJpX2OG+JUPiIUulJdhMqqpPLbX+jRskYqUAZMics1lCpxGzgeEodqdEaVUdpAe+2o8DwmxZI09GAHHekHs2Zzmp1GBAsA3aFtbC514yz2d0krYZEp4imyhFVcy9pLKoUHTUbuInR6uEBlfidkK3CQkk8jJWzlFQb2XBW7O6U0qouGB85OqYalV3gePGZ/aPQqmxzKCjfeQ5T9N/nKw4XGYc9hhVUcG7Leo0PpLCzT1ujR+RvI/rKfaOEFDKa+VA7rTUk6M7/AAqO86+kTgunOU5awamf2hp5NuMqulmIOOx2GRSerpKpFr2zu+eo2nJEQevOBJcjZo5R1dl90t8PQvJaYSQQU1LZ3dJlLB90slwkdWhACJSw0l06cdWlHhTgAhEjirFBIsLAAlEXBaHaAFZtOgSQRut+ZlJisBmJDC4M0uM/L85XV00luxXLT2IWzdmruu2g3XNpLxGzUt83kx/WLwwtH2a8roRp+IsznJkdr4ABSVarfuYzH4l6/Dr/AOYzrLUQYg4NeQlfcryaoe0rYI5AtfE/+f8AmMsdnGsSMwq+ZM6Z7kvIekUuEXkIe6Xkt+KWvky1WkcgH2l+4mUeL60fCa3qZ0s0ByjTYYch6SrpT7kQ9o2QOQYrC1WNyKx8SYKFKovy1vUzrhwi8h6Qvc15CQunXk0/jV+MHPdns5IB63zJm12ZspSoLfWThhF5D0j9NbRirSMV3XW28tgTBIOEdFFYA8NXl9KMLm2H1QjFaib3WSM0K8q45DXgjKanIesOSQ8ENCK6iwggggWAYgiCCACWEaZYIIAR6qyJiKQ5QQQApsfgabCzKCO8RnYew6FIl6dNVZjYkX3DWwudBflBBADR0UFpIVYIIAOARQEEEAFARYEEEAFCKgggAIIIIARMdIFXdBBGIX3HKS6R1Vgggy4CsPLBBAgBEK0OCQSKAhZYIJACSIMsEEC4MsJoIJJVjQMMQoJcSxUSWgggVHkMOCCQW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hQSEBQQEBQVFBQUFRcWFBQWFBcUFRUVFBUVFBUWFBUXGyYfGBkkGRQUHy8gIycpLCwsFR4xNTAqNSYrLCkBCQoKDgwOGg8PGikcHyQpLCosLCkpLCkuLCwsLCwpLCwsKSwpLCkpKSwpKSwpLCwpLCksLCksLCwpLCksLCwsKf/AABEIAKMBNgMBIgACEQEDEQH/xAAcAAAABwEBAAAAAAAAAAAAAAAAAQIDBAUGBwj/xABDEAACAQIDBAcFBQUHBAMAAAABAgADEQQSIQUxQVEGEyJhcYGRBxQyQqEjUrHB0WJygpLwFUOissLh8TM0Y4MkU3P/xAAaAQACAwEBAAAAAAAAAAAAAAAAAwECBAUG/8QALhEAAgIBAwMBBgYDAAAAAAAAAAECAxESITEEQVEiBRMUYYGRFTKSobHhQnHB/9oADAMBAAIRAxEAPwDrEEEEADDRQaIggA5mh5o1eHmgA5mgzRvNAXtqf67yYAKeqACToALkk2AA1JJ4CYKt7asEtVkyV2RSQKqKjK1uKqWDW7/OZD2le0b3kthMIx93GlSoDbryOA/8Q/xeFr88M7fS+zVKOq3vwhcp+Dv2G9r2zn31Xp/v0XH1UMPrLTD9PcA/w4yh/FUCf57TzZDj5eyqnw2vsRrZ6qw+PpvrTdH/AHXVv8pkg35TyaFA4W8BaTsJt7EUv+liK6dy1qgHoGtM8vZL/wAZfsTrPUl4YnnDC+0faNPdi6rf/pkq/V1J+stcN7ZtoL8RoVP3qNv8jLEy9l3Lhpk60d8ihOM4b271RbrMJSbnlqupv3ZlYCdQ6L7bOMwlLFGkaXWgsELZjlzEA3sNDa403ETJd0ttKzNYJUky4EUIkRQmYsQ9oPbU8pV7Np5maoeJ08BJO3nuVQb2/C8cpU8igDhHR4Ey5Fs5BhriG5RK4rmI6Mb+zIZIBim5RYxLcoBjP2Yfvv7MgkL3lvuw/eH+7D99/Zg99/ZkB9QjiH+7ENiH4i0X78fuwhVzkAi0rLglckmiOyI1U3x9I0RrJWwSFE2WV1M9oSdi2ssgUT2hGQ4bFT5SI21D8Uz1d6LgCoRpNBtfc3hOZbS+Jp0KI6kc7qJYkaimmFXcR6y7rCmaa5t3CclI1850PaQPulO3JZayO63K1y2ZM+wHKFMytE8TBDR8yuv5HRwYoGIgnHO6OQRIMVAAQQQQAItbfOMe0r2ke8FsHhG+wGlWqP74jeqn/wCr/N4b+u7V2amIovQq5slQZWysUJFwSMy6jd5i4mHxXsTwbf8ATq4in/ElQejJf6zZ0k6a5arcvwVll8HFbwSy6a7KTA4x8LTqmtkC5mKBLOwzFbAm9gV15mUa40cQZ6KHVVSWUxWGSol1uN9o0uKXwixWHMRylGXDIBRFuN45G82sclo8YAOCFBLgT9i7LbE4ilhk+Kq6pfkD8TeShj5T1JhMMtNFpoLIihUHJVAVR6ATjnsO2Fnr1sa40pL1VPT56gu5HggA/wDZOziea9p3a7dC4X8jYLYWIoRAixOWXK/GYe9YMeCWHjmaLaoBpHq++/dGmykxi4FvkFOsvERwV05fSAU05iKFNO6QG4XvKcvpB72vL6SHtva1DCUHxFY2RBrbViToFUcSTORbW9tNZqp91o01pDcKgLOe8kEAa8BIyidztXvi8vpB78vI+k5p0N9rSVCae0QlMkkpUUHJbSysupv+1NvsvpZgcS5p0K9N3F9NRe28rmAzDwhsG5Z+/ryPpF4c3YtA2TuisItl8dZR8oshwGIXfFjjE0xLEDWLS+l5Gp4ezAwYxrt4SsrdIKFKoEqVQp0vvIW+7MQLLfvtHJYQhvMiXtLCM17TA7S6MVixIUa981u1+lVCnp1oJYXXL2r+kjbP2p13wluYuBqNxtx4jfbfH1WuOyEW0qW7TMK/RmsN6H1E22JwbHDU1A1AFxJ+Vv6tLHD07qLxllzeMiq6VukY0bLf7pgm16vuglffvwW+GXkTBBBOedMMRcQIuAAggggAI3iK6ojO5sqgsxPBVF2PoDFO4UXJsBMJ7R9u1TgcSlFCE6uz1CQOy7BWUcSbHUAWAOpvpLRjqaQM4XtnHmviKtdtTVqM+v7TEgelh5SCVjtTefGJnqFBaUhA3aAxZiTETqSJyBDDDkbiYSwwJaEdsALGJbnNP0H6LvtKs9FaqUmWnnXMjMGsQpHZOnxDnMsJufY7iWTatMKCQyurWFwAVJF+WoELZ2QrbUtwR2/oV0aGAwdPD3DOLtVYXs1RjdiLgG24DwEvxELFieclJybk+WOFCKESIoSoDVdb+kYTBX4w8YrFhbl+cQtF4xcC3yPe4d8V7iOcaFJ+f1iuqfn9ZG4fQwftpw6rgEXMczV1yjnlV7+l5xB3y6Lqdx4zs3tmxgXDUqLauzFlP3Qosx88wE4rbff0le5I6ENr62ufWLo5l11379x9RLno/gXqEKFOU2BuLjy5Tb4boki98z2dQq+TVV0rt3yP+z/2g58mExVyx7NOsTfN91anfwzcdLzrqLYWnBsZ0MUMSpy8u4zrHQDH1KuCUVjmqU2NNidSctspJ4mxGsmu2Nm6IsonV+YvzuMMbog8u+NbSxQpUalQ7kRm/lBP5R5nMB066bdQ5oUbGpa7E7lB3eJtr58ZyvG7XqPVJZySbljfjxv5RzH441WqVG1ZyWJ4n+tBKsLa/G9/O/8AxKOeolRUSRUx7jdw08B6yz2N0tr4eoHvcG19bjTgQfylQdRqLG/leDqbiw4b+dtdRKljvPR/byYuiKtPTgy7yrWvaXtCrYTiPs52u1HFpTv2K3Ybx+UkcwR9TO0r8M1xlqjuZZR0y2HnxAO6CRoJbCKamOQwIAIsCZjYACCCCAAhMwAJOgG+HKzaVfMwpDcLFvHeB+fpAButXNQ33KNw/M9/dM50+qf/AAKqaDrctIXPF2HDedAxsOU09KnpMj7R6idSKJCliC5zkBFUMpBYnebobKAbkDTgWw5QS4OH1tlVVvdCbMV7Nm1Fr7teIjD4VwLlGA55T4zbU8FcHLZ2Zrg5cxsTYkg6BgQdwvr8QiqeXmu+50O6xF7+OnHf5DsV9RNrBllLSYMoeR9DDq4d1tmRhcXF1IuDuIvvGh9J1LZ2xcPVpkmqeuCVKi0uruoCG5NZmNgSOIIABGpOkpek+zqiIaNSm1NyLpTLKSyjXMMjEEb+fGQ+octiVIwamaDo/wBEnxSdYHVVDlSLEsCADu04EcZQ1KLA2I3anu0vrOgey/BOalZyGCEJbXQsddRuJysDf/eRde1D0vAxLcnbM9mdEEGoXqHkTlX0Gv1m62DspcLrh1Wme5dD+8BvH175Kw+FllRoTlSnKX5nkbgs9kbTFZTuDoclVAc2RwAbX4gggjuPO8sBMyyNRrDEJYL8OIU6BqYGlQftJbzU24TSI1wCNQdQe47opoBwRQiBFCQBGxWIKsLC+n5mEMeeUkO6g9q14QrJzEv2KPkZ9/PKGMceUf65OYhisnMSPoG/k5R7UsE2Lx1CllIC0Ccw3kvUYWJ5DJfz75zvZXRqo+KFBwVsdfAcfCdvxe0M75nAUqCLqNQoNyqnxH0mQwu2HrVWrUsORQUkCqRY99gdbX3+HCcyzqXmWng61XSxkoqXP8k/BbHTDqAqk+FvzIjibUpl8j5kbgGGh8GGkVtLCu6XRsrWuDy8uMgbG2PWYlsSysPlyjdbibzCrNS3N2jTwSNptppNJ7NatRqVcvbL1oyaW16tM3+mYHau1c1Tqg+UlrBRYs2tgBede2BgDRw1Kk1syoM1ha7cSe+beii8uRk6+XpUSZbWZn2l48Utm1r/ADgIO8sf0BPlNKagALMbAcZz/wBouKOJpJTpC4ViTfiSLDwG/wBZ03nGTjrGcHHjVsNd/wDR1jTG5uDbx9f1kjaWCZAbjfp52sZUdYy2sb2P0PP+uMzpjpJos6qbzz/XW0a63taGxFzIzY/Ts8eH3b77d39cIughZx429B/zJyVLjo0xGPw9tL1UB8yAT9Z6Bp/CJw7oZgc2NRt2U5/y0+k7GMdcC+/cbc/6185op4E3LclmCUmOSuTeiykcj2SPPcYI52RW2/2MLm08aWaO0EEEznSBDAgCxYEAG6jhVLHcASfIXlDgyWJZt7G58TLLpBVy0CPvFV9Tc/QGV2D3CSiUWNITj3SjaLNjcSattKpXIbuMgYJTQrvXsqb2OoY+XYaZnJvaJsU0sdnUZ+tVnQbsuarUc0z2tftCzAnSxta41bXyVnwZui+Q62XXKAT1aocx7Suw5L8RJOkmKQQQ1gdLFT6AkE3PHU336mV+I0KZDkIFycoW3ZJsBfK3jxzC1t0mbNqMDmVSbbtQQbbtGtfnf8ZvpWNzJbuPYLEN9ugCt1lMU2zX0HWJV3rzyWtxueUvcXWqVlVKanrKp6tnZrvXNNcuUtoAi9nQC2tzrrKTBEpYsSe9iSLDThuG7lxl/wBE9nVsVilZbrTpFWD/AHEDZrXAsXYjQd3cSb2RWMsXBvsWmz+gIo01Vu03xG4XsllswU8tSON7mX+zdjBAFCgAAAACwAGgAA4CaqpSBjRw4nKbb5OikVq4e0eRJJNOFkkEjdoz0axJy1MO5zNh6hUHiaTjrKBOm/IwX/1mSWlRgqoTahW//Wwo011ajUbXxykyUs5KyNSIYiRFCUAar4MObk7haJGzBzicTVcMMo0t9bxK4ipx0l98FHjI+NmjnE1MGqjUxD4s7rxlqtyLxcrMFlEzm0qI6103A5rcNG3TOdIsOyYVVU2SnlVgNNBYA+F/xl3t3EH3gryVSPMt+kFOktSkyPrmBB8xOFPexxO5TPTFSKxMbcIrNlDAANYm5I3XA0ksbRWiMp1TXtKSTf8AaFo1sumRTC8V0Pipt+UhbbxLVVyBVDki1QDtjn3Ny1kVxi1zhmt7v5CMNhadSulQAE9YpBI1AzA3sfOdYp41GHZPluM5rsKgFHWHwW/pfzMvWqMFvunQ6X0Lc5HWzU5ensNbY6TiqMtO4Qa8i3f/ALTPJjrtbmbDlfeJV7RrdVXZD8DdpT92/wCV7jzgxbdm67x2h4gzsRw47HGecju1tmCsOqtYrqBzU7yOe60ze0OhDfFTIB4qeE2SMtWkHsSV17JsynmCIqszKgawbdYnfrztOPapVzZ3KVC2tdzmTdGnUkMCCN3hfhzjuF2c6nUbuPLXjN1Ww9WqwAFNQPmGv0MpOmGOSjRakhzOwsTx85Cm84CVMYrI10PxZOM6tSGVUN7a9oMoGvrOjYrE2CjiSSPL/kTn3ss2RZGxLD4jlXnZfi8rn/DNktfO71Plp9he8/M3rp5TrVrCOPY8vJfU2uIJGptpBGFDUARQWKCw5lNIQEOHaKAgBR9KWtTp99X/AENImGaTulSfYqeVQX81YSrwzyUSi2ptKLphszrggsPtQ2HztYqjsVq4YkEccRTRL/8Ak8JcUnh4rDipTKNxsQeKspDow71dVbykp4YNZOF1jkurixRmpsCqsxYEhlsbi4sLNbj3TT9DOibYtqn2gWkmUOwALdpSQFG4txJOlrWveO+0vZXVYuniUyn3lT1q2AIqUsimqvIFWW/AFDvvaX3skP2GIJtmNVeVymQlCdBxL/WbPetQbRndackmWOH9nVAKy1XqVCbhGzFCqlbWIBsTck8t2kc6LYRcFia2ABYq6LiKLMACV0pVELCwYq2Q6Dc0va+1aKVEpPVRalQ2p0ywDuf2V3ncfSM4iswfrPdy+QMoZShqBWKk5FNrq2VSQGv2RpeIdk5LEnnIzRGLyi0LRBaRMJtKnVTPScMOPAqeTqdUbuYA6GOs0VgYOMYgxGeEzwJCcylxNO20cFVG89fSI7jTNQehVvWW7NITYYtiMMwv2KrEjuNCquvmV9ZKeGVkso0YhiEIcoAT4gLod+8CQy5OsdxVH5vL85GPK9pSbCK3FMLyLUqHUcV1HeP6/GKq5l1HaHLj5SsxeOygNy3cyvzKe+2vlM8pDlEgbYw2aslRToVIP+n8WjhohEvu0hobm/AbvCV3SnG5MLVYHXLYfxdn85yZvVNtHVhFqCizJjpA61HdD2WYnKd3Ly3S/wBnI1QGowscgsOTVDYa8wuvnMRsbDtVr06dtCwLfujU/hadKNLJT5F3JPpYegI9I+qPcOosx6UOYBA1m+RdF77aXlowuLndIuzqN1Dbl3KO4aD1tLE09O7lNkDmzMF0jo3qLfiD+I/WQsO2mU7xuvy4jymh6T4PVG7yPUX/ACmZr1Cl2Avb8OenmP8AidOp+kwTW4uhjWogOvyMM44GnezegN/KaHaWLVaJf5bXvYtl77DUjwmM29jXppnpJ1gqDQ2uqgi1zbxEvOjT506isA3VNlFxexIIB7u4yLK1Yty9NsqnlEOttEGmwpVLsw+O1gv7omRwmzGxmKXDISQDerU32UHtefDxm62xsajUJz1eqvvan8TeX9GP7A2XSw6M2GQqGsC7kl3IvY8gNTM9fTtSyzVd1SnHCLCugo0RSojKAAqgcOHrFJTCLTpf12Rf8bQxSvlvw1N+fOU+H24tc1rXV6RakQdbEtlDLzFh9JtRz2aH37Tsi5/IcYJCwlDMNSVUAAAb9N1z+XfBADpFoq0MCKtMxpEgQ7RVoIAQdtYXPQqKN9sw8VOb8vrMthKmgm3JmLxeF6msyfKTmT91t3pqPKBKJqPH1eQqbx5WhkkY27sGjjKYp1gQVOanUQ5alNrWurd/EbjYTHbH6M7QwOKBw+WtTKsrMaoyMBYoGp1GVkbs6EM3xHtG5m7DxQeWjJoq1kwOwelAfHnEY+otI0UemVdQmRuyoXICxUgM+/XU3nRcDtWnWQVKLh0JtmF7XG8ai43/AFlNtbo9h8Vfr6SFypAqhQKq3FgVfiRwvcabpB6LsMJS9yrNaqtRzTuDevTdvs2pgE520IKqSVI1sIyUlPciMdJocZs5K1Pq6xZxxIPVkkbicgFtOzpbQnnHaNBEAWmoVVFlAvYDkATMvtfpiEemtI0zTYgVqxL3pdo5lChfjCo5IO626+hrF6fV8rDqVQ/KXLXUseznXTQANxuTfwhGqcuCHOMeTfZoRaZ/Y3SulUpFq7dSyAFzVtSQ59QaRY3Ki4GoB3acZeKwIBBBBAIINwQdQQRvFpSUWtmXTT4DYx3Z1O9S/wB0E+Z0/WMNLLZlGy5uLa+XD9fOVBkqHBBIIImMxBByW0Ivfvuf0kNc19T5AfjfdLDGuAveSBI9KLnuERq7fdt/EJSbTwDOwdA7ZWAKKFANyAzF2OUABr94BtLfaO0VpixF2O4bvPwlDTrNfPmIPcxH4GYrbYQeHubaqZzWVsO4XCM6M1IrUUOygqTc5eYYDKe6ZTphjRlSmdNcxBFj2eYPefpNT/blRdWIcd+jeTrr63nOfaF0m69gtrClmAY/GS1swJGhAI0mWUapr0bPwbavexl61leS06GBHxBK/KhPqQJrcZTDVaaHcAWI57gB4b/SYT2V3vUqHdog7yO01vDs+s1i4kvtLIDotHXuJe4j4Q0R0mfqJ65tmqw9DS5/2HgI7USOUl0hVhpz75pSwYmzM9J6OZF/ev8AQygfBAm5IB8dD4y+6VVitK4FyCthe19dbHwvKWjjadTs3s1tabAK/lz8pupfpM1i3KwYVuqemos1KoR2e1lU2Zb91mHrEbOothqgrP21qmz5SSQRYhvHuj2F2j1VWql7MiqSTxHa+LnpYeUs8D0oo16NVTTy1bHKQPiYag34azUnLQ9thDS1fMgPtNUxDk0wQT2SLlgCAQRzuDumo2dgjUQZRe4DcuHG+7fMRg9s1ahp1adyShBuAATTYo1wbbxkb+ITV4PpAAAKh6uoApKhhezNkBB7zpYx98YOEZQSW2+//BVTkpOMsj23MI6U2VTZ8t1Cm5uDoD423TJ4nBdXZzRVK9SoAXFrkWuzE37PfadEanQqjN1hzb2JYA+YP5TnXTbbFJ9o4XD0CrJTtnObQs7DTMdNAg9ZmVmIacfUdo9Wcmpw7KqhQS1h8uvmfGCO4coo3ga8r3PHxgkEnQbRVoDEdcL2vr36fjMppFwiYC0bZ4ABmlVtvA9al1+NdV7xxX9O/wAZYO8jVXgBmsNWuJKRonaWG7XWJv8AmHPvHfGMPiARAsTAYd4hWipAB3hluB3Xv5jcfHvhSJtmoVw9VgHayE2T4rDU27rXvxte0lEHPOkdf/5lY0zemKi3WxyBlK1GVR8rGpYnKBfLv1Mbxleof7xUuQQhX4jqpNtRYK1+2COViSS1hRdFVcpfXM5APaDE1CO8tc38bc406sMoKk5msGDWUk30sb/TjOzCuOjBzpzlqJaUEUamoxuSMzZ27NybA7jY79ABppvmo6O9K1pUFoVkYFA9sgBWxYlUsLWte1yeF5kghDOGbKtlsvhcjW5OgIvbTztNN0b6PGtUFRhamp0Ot6pIF8x0st+W+xGu8KuUNO4yrVnY3GBArZSL5SAxvocp3DxMvVMh4amFFh5nmZJBnMZsHYIQipAFXtI/aLf7unqZHxe0Vo0zUfcBu4nkAOJMLbNdVxFMEalfTVpk9q1auIxFlUmjS36b6hH4AH6zNbY0ngdVVmSzwyXTxbVftKgsza2+6OC+UOq8TQw58PEGIxVB+E4sozb3R2ouC2TIeKqkiy79wmSqez3EV3+17CXuxXtO37o3DxPoZabXwuJzDq0bTW6kb51Do9hm92p9Z8ZUZr7721nR6OiOMy5Of1t9sXiGMHPNg7Iq0mKpRZKSLlproTa9yTrqTvJ75O6O9Hq/vdTFVewrXUKQSxAIt3AaTdDYy3JzNqecfFLIN9x3zdKpN5OWrbEt8ES+UaD6SO2NzaZWHipH5Sx95g96kaV5FfEvwZDpRgWZFIVyM25b33G27+tZT1dh1qiABGHK66jxB0M6N7xB7x3S69PDJfU5WHFHFKvR7F+9/wDbuUIyVXsQHA1Frm/drfQS52lsCpQUGhhnLaG9hwPaFgdJ1P3jug6/uj43427GZzbORNsivmulNwp+0UlTo5FmQjvBPmBKWjsWoa1VcV1t8QuQnJkUFWV6djroGQAeM7t13dEuVOhUHxEYuojw0V1TOL7CqBqhoF3UIpylyWOYHcb689JidoOGxbBbsOtt2QSxAbUgDW+hnpWpsmgxztQV2G4hQT9SIyhWh/2+AYfuLh6f1z3irb0/yrY2U1ykssz2AwlcqCqMwIuPsRf/ABMIJoP7bxZ+HAP/ABYiiPwJgiH1WO37Mf8ADPyvuib0g2r1FLrNbBlzG17Kb6nuvbXvkbA9I6dQC5BvLDH4XOpHPQ+Ew+O6E5CWw7NSPIar/KdPSXA3KFSOy1u7ePQwnLDhcd36TnabQxmGP2idYo+ZN/mp/Iy62X06RzlJs3FTo3odZJJpOvubDfy4+kYq1Jz72o9Ky3VYai2UEdZUKmxOpVFuOHZY28OUu+g+ysQcIlWtXqOagzJTezBKZ+G7EZ7n4visARpFKzM3BLg2z6Jw6ePUOS3ey7ltiWlHi7gll0PHkZdYmi6/Ep8Rr/vKysAYwwjGH24Nz6GWlHGq24zOYvBX4StbDVE1puV7t49DAk3ocRav/W/6cZg02vil+43iGH5x9OkGKPyUx5uYBkrekHRmph3dkTPhy46oBrFC1yKbga6EsFbI+gW+W5lVgapuFVy9QEkaEqubTtW1LW4AEG802IStiNKx7PBFuoBO83BzE+flLHZmyVpiyKF8Ba999zvPnNUL9McPcTKtN5IeyOjrNlavZSLaIRnuObLooJuSF36cptsHTCgAAADlIeFw9pZ0KcRObm8sZGKitiXTkgRlFj6iUJFrHBEgRaiAGT6V369LXByCxtfXO+km9GqeSmwqABmYsdd94npDgy1VTcCyWtlv8zd/fM7tSnUpIWVr9oC2UCwMzYlCblzkvXb76Sp0tY79jdGmh4D6Qe7JyEzWF2BmUE1W1HBiJKpdHQu6rU/nMfu+w9V1Lmb+39l77snIRwURKMbMI/vn/mjq0GH96fO0lZ8FJQh2ln6DmLr5WIBkaptLTUyPiNjBiSajesi1Oi1Jvidj/EZmlC1vY0Vwp21t/YkttpOYjZ26nMRleguH5t/Of1jNboFhyNGYeDmJdF3lGyEfZ7eG5fp/smf28nMQ/wC3l5iUz9DqC6F2/njlLohhz8xP8Zi/dXeUa30/Q4ynL9JbLtpTuYR0bTHMSto9DaANwT/MYrF7EpBfi+suqbVy0Zp1dJnEW/0lp/aI5j1gOP75lWprSUlFeox3bzaWOyxVqJ2qfVEcb3J8pbRJdzHOqKy0tvnsXQx3fD9+74zTwVS2rfSOLgG5r6ScTM+Yma6X9KK9EoKFenSvvz638OyYJpX2OG+JUPiIUulJdhMqqpPLbX+jRskYqUAZMics1lCpxGzgeEodqdEaVUdpAe+2o8DwmxZI09GAHHekHs2Zzmp1GBAsA3aFtbC514yz2d0krYZEp4imyhFVcy9pLKoUHTUbuInR6uEBlfidkK3CQkk8jJWzlFQb2XBW7O6U0qouGB85OqYalV3gePGZ/aPQqmxzKCjfeQ5T9N/nKw4XGYc9hhVUcG7Leo0PpLCzT1ujR+RvI/rKfaOEFDKa+VA7rTUk6M7/AAqO86+kTgunOU5awamf2hp5NuMqulmIOOx2GRSerpKpFr2zu+eo2nJEQevOBJcjZo5R1dl90t8PQvJaYSQQU1LZ3dJlLB90slwkdWhACJSw0l06cdWlHhTgAhEjirFBIsLAAlEXBaHaAFZtOgSQRut+ZlJisBmJDC4M0uM/L85XV00luxXLT2IWzdmruu2g3XNpLxGzUt83kx/WLwwtH2a8roRp+IsznJkdr4ABSVarfuYzH4l6/Dr/AOYzrLUQYg4NeQlfcryaoe0rYI5AtfE/+f8AmMsdnGsSMwq+ZM6Z7kvIekUuEXkIe6Xkt+KWvky1WkcgH2l+4mUeL60fCa3qZ0s0ByjTYYch6SrpT7kQ9o2QOQYrC1WNyKx8SYKFKovy1vUzrhwi8h6Qvc15CQunXk0/jV+MHPdns5IB63zJm12ZspSoLfWThhF5D0j9NbRirSMV3XW28tgTBIOEdFFYA8NXl9KMLm2H1QjFaib3WSM0K8q45DXgjKanIesOSQ8ENCK6iwggggWAYgiCCACWEaZYIIAR6qyJiKQ5QQQApsfgabCzKCO8RnYew6FIl6dNVZjYkX3DWwudBflBBADR0UFpIVYIIAOARQEEEAFARYEEEAFCKgggAIIIIARMdIFXdBBGIX3HKS6R1Vgggy4CsPLBBAgBEK0OCQSKAhZYIJACSIMsEEC4MsJoIJJVjQMMQoJcSxUSWgggVHkMOCCQW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ata:image/jpeg;base64,/9j/4AAQSkZJRgABAQAAAQABAAD/2wCEAAkGBhQSEBQQEBQVFBQUFRcWFBQWFBcUFRUVFBUVFBUWFBUXGyYfGBkkGRQUHy8gIycpLCwsFR4xNTAqNSYrLCkBCQoKDgwOGg8PGikcHyQpLCosLCkpLCkuLCwsLCwpLCwsKSwpLCkpKSwpKSwpLCwpLCksLCksLCwpLCksLCwsKf/AABEIAKMBNgMBIgACEQEDEQH/xAAcAAAABwEBAAAAAAAAAAAAAAAAAQIDBAUGBwj/xABDEAACAQIDBAcFBQUHBAMAAAABAgADEQQSIQUxQVEGEyJhcYGRBxQyQqEjUrHB0WJygpLwFUOissLh8TM0Y4MkU3P/xAAaAQACAwEBAAAAAAAAAAAAAAAAAwECBAUG/8QALhEAAgIBAwMBBgYDAAAAAAAAAAECAxESITEEQVEiBRMUYYGRFTKSobHhQnHB/9oADAMBAAIRAxEAPwDrEEEEADDRQaIggA5mh5o1eHmgA5mgzRvNAXtqf67yYAKeqACToALkk2AA1JJ4CYKt7asEtVkyV2RSQKqKjK1uKqWDW7/OZD2le0b3kthMIx93GlSoDbryOA/8Q/xeFr88M7fS+zVKOq3vwhcp+Dv2G9r2zn31Xp/v0XH1UMPrLTD9PcA/w4yh/FUCf57TzZDj5eyqnw2vsRrZ6qw+PpvrTdH/AHXVv8pkg35TyaFA4W8BaTsJt7EUv+liK6dy1qgHoGtM8vZL/wAZfsTrPUl4YnnDC+0faNPdi6rf/pkq/V1J+stcN7ZtoL8RoVP3qNv8jLEy9l3Lhpk60d8ihOM4b271RbrMJSbnlqupv3ZlYCdQ6L7bOMwlLFGkaXWgsELZjlzEA3sNDa403ETJd0ttKzNYJUky4EUIkRQmYsQ9oPbU8pV7Np5maoeJ08BJO3nuVQb2/C8cpU8igDhHR4Ey5Fs5BhriG5RK4rmI6Mb+zIZIBim5RYxLcoBjP2Yfvv7MgkL3lvuw/eH+7D99/Zg99/ZkB9QjiH+7ENiH4i0X78fuwhVzkAi0rLglckmiOyI1U3x9I0RrJWwSFE2WV1M9oSdi2ssgUT2hGQ4bFT5SI21D8Uz1d6LgCoRpNBtfc3hOZbS+Jp0KI6kc7qJYkaimmFXcR6y7rCmaa5t3CclI1850PaQPulO3JZayO63K1y2ZM+wHKFMytE8TBDR8yuv5HRwYoGIgnHO6OQRIMVAAQQQQAItbfOMe0r2ke8FsHhG+wGlWqP74jeqn/wCr/N4b+u7V2amIovQq5slQZWysUJFwSMy6jd5i4mHxXsTwbf8ATq4in/ElQejJf6zZ0k6a5arcvwVll8HFbwSy6a7KTA4x8LTqmtkC5mKBLOwzFbAm9gV15mUa40cQZ6KHVVSWUxWGSol1uN9o0uKXwixWHMRylGXDIBRFuN45G82sclo8YAOCFBLgT9i7LbE4ilhk+Kq6pfkD8TeShj5T1JhMMtNFpoLIihUHJVAVR6ATjnsO2Fnr1sa40pL1VPT56gu5HggA/wDZOziea9p3a7dC4X8jYLYWIoRAixOWXK/GYe9YMeCWHjmaLaoBpHq++/dGmykxi4FvkFOsvERwV05fSAU05iKFNO6QG4XvKcvpB72vL6SHtva1DCUHxFY2RBrbViToFUcSTORbW9tNZqp91o01pDcKgLOe8kEAa8BIyidztXvi8vpB78vI+k5p0N9rSVCae0QlMkkpUUHJbSysupv+1NvsvpZgcS5p0K9N3F9NRe28rmAzDwhsG5Z+/ryPpF4c3YtA2TuisItl8dZR8oshwGIXfFjjE0xLEDWLS+l5Gp4ezAwYxrt4SsrdIKFKoEqVQp0vvIW+7MQLLfvtHJYQhvMiXtLCM17TA7S6MVixIUa981u1+lVCnp1oJYXXL2r+kjbP2p13wluYuBqNxtx4jfbfH1WuOyEW0qW7TMK/RmsN6H1E22JwbHDU1A1AFxJ+Vv6tLHD07qLxllzeMiq6VukY0bLf7pgm16vuglffvwW+GXkTBBBOedMMRcQIuAAggggAI3iK6ojO5sqgsxPBVF2PoDFO4UXJsBMJ7R9u1TgcSlFCE6uz1CQOy7BWUcSbHUAWAOpvpLRjqaQM4XtnHmviKtdtTVqM+v7TEgelh5SCVjtTefGJnqFBaUhA3aAxZiTETqSJyBDDDkbiYSwwJaEdsALGJbnNP0H6LvtKs9FaqUmWnnXMjMGsQpHZOnxDnMsJufY7iWTatMKCQyurWFwAVJF+WoELZ2QrbUtwR2/oV0aGAwdPD3DOLtVYXs1RjdiLgG24DwEvxELFieclJybk+WOFCKESIoSoDVdb+kYTBX4w8YrFhbl+cQtF4xcC3yPe4d8V7iOcaFJ+f1iuqfn9ZG4fQwftpw6rgEXMczV1yjnlV7+l5xB3y6Lqdx4zs3tmxgXDUqLauzFlP3Qosx88wE4rbff0le5I6ENr62ufWLo5l11379x9RLno/gXqEKFOU2BuLjy5Tb4boki98z2dQq+TVV0rt3yP+z/2g58mExVyx7NOsTfN91anfwzcdLzrqLYWnBsZ0MUMSpy8u4zrHQDH1KuCUVjmqU2NNidSctspJ4mxGsmu2Nm6IsonV+YvzuMMbog8u+NbSxQpUalQ7kRm/lBP5R5nMB066bdQ5oUbGpa7E7lB3eJtr58ZyvG7XqPVJZySbljfjxv5RzH441WqVG1ZyWJ4n+tBKsLa/G9/O/8AxKOeolRUSRUx7jdw08B6yz2N0tr4eoHvcG19bjTgQfylQdRqLG/leDqbiw4b+dtdRKljvPR/byYuiKtPTgy7yrWvaXtCrYTiPs52u1HFpTv2K3Ybx+UkcwR9TO0r8M1xlqjuZZR0y2HnxAO6CRoJbCKamOQwIAIsCZjYACCCCAAhMwAJOgG+HKzaVfMwpDcLFvHeB+fpAButXNQ33KNw/M9/dM50+qf/AAKqaDrctIXPF2HDedAxsOU09KnpMj7R6idSKJCliC5zkBFUMpBYnebobKAbkDTgWw5QS4OH1tlVVvdCbMV7Nm1Fr7teIjD4VwLlGA55T4zbU8FcHLZ2Zrg5cxsTYkg6BgQdwvr8QiqeXmu+50O6xF7+OnHf5DsV9RNrBllLSYMoeR9DDq4d1tmRhcXF1IuDuIvvGh9J1LZ2xcPVpkmqeuCVKi0uruoCG5NZmNgSOIIABGpOkpek+zqiIaNSm1NyLpTLKSyjXMMjEEb+fGQ+octiVIwamaDo/wBEnxSdYHVVDlSLEsCADu04EcZQ1KLA2I3anu0vrOgey/BOalZyGCEJbXQsddRuJysDf/eRde1D0vAxLcnbM9mdEEGoXqHkTlX0Gv1m62DspcLrh1Wme5dD+8BvH175Kw+FllRoTlSnKX5nkbgs9kbTFZTuDoclVAc2RwAbX4gggjuPO8sBMyyNRrDEJYL8OIU6BqYGlQftJbzU24TSI1wCNQdQe47opoBwRQiBFCQBGxWIKsLC+n5mEMeeUkO6g9q14QrJzEv2KPkZ9/PKGMceUf65OYhisnMSPoG/k5R7UsE2Lx1CllIC0Ccw3kvUYWJ5DJfz75zvZXRqo+KFBwVsdfAcfCdvxe0M75nAUqCLqNQoNyqnxH0mQwu2HrVWrUsORQUkCqRY99gdbX3+HCcyzqXmWng61XSxkoqXP8k/BbHTDqAqk+FvzIjibUpl8j5kbgGGh8GGkVtLCu6XRsrWuDy8uMgbG2PWYlsSysPlyjdbibzCrNS3N2jTwSNptppNJ7NatRqVcvbL1oyaW16tM3+mYHau1c1Tqg+UlrBRYs2tgBede2BgDRw1Kk1syoM1ha7cSe+beii8uRk6+XpUSZbWZn2l48Utm1r/ADgIO8sf0BPlNKagALMbAcZz/wBouKOJpJTpC4ViTfiSLDwG/wBZ03nGTjrGcHHjVsNd/wDR1jTG5uDbx9f1kjaWCZAbjfp52sZUdYy2sb2P0PP+uMzpjpJos6qbzz/XW0a63taGxFzIzY/Ts8eH3b77d39cIughZx429B/zJyVLjo0xGPw9tL1UB8yAT9Z6Bp/CJw7oZgc2NRt2U5/y0+k7GMdcC+/cbc/6185op4E3LclmCUmOSuTeiykcj2SPPcYI52RW2/2MLm08aWaO0EEEznSBDAgCxYEAG6jhVLHcASfIXlDgyWJZt7G58TLLpBVy0CPvFV9Tc/QGV2D3CSiUWNITj3SjaLNjcSattKpXIbuMgYJTQrvXsqb2OoY+XYaZnJvaJsU0sdnUZ+tVnQbsuarUc0z2tftCzAnSxta41bXyVnwZui+Q62XXKAT1aocx7Suw5L8RJOkmKQQQ1gdLFT6AkE3PHU336mV+I0KZDkIFycoW3ZJsBfK3jxzC1t0mbNqMDmVSbbtQQbbtGtfnf8ZvpWNzJbuPYLEN9ugCt1lMU2zX0HWJV3rzyWtxueUvcXWqVlVKanrKp6tnZrvXNNcuUtoAi9nQC2tzrrKTBEpYsSe9iSLDThuG7lxl/wBE9nVsVilZbrTpFWD/AHEDZrXAsXYjQd3cSb2RWMsXBvsWmz+gIo01Vu03xG4XsllswU8tSON7mX+zdjBAFCgAAAACwAGgAA4CaqpSBjRw4nKbb5OikVq4e0eRJJNOFkkEjdoz0axJy1MO5zNh6hUHiaTjrKBOm/IwX/1mSWlRgqoTahW//Wwo011ajUbXxykyUs5KyNSIYiRFCUAar4MObk7haJGzBzicTVcMMo0t9bxK4ipx0l98FHjI+NmjnE1MGqjUxD4s7rxlqtyLxcrMFlEzm0qI6103A5rcNG3TOdIsOyYVVU2SnlVgNNBYA+F/xl3t3EH3gryVSPMt+kFOktSkyPrmBB8xOFPexxO5TPTFSKxMbcIrNlDAANYm5I3XA0ksbRWiMp1TXtKSTf8AaFo1sumRTC8V0Pipt+UhbbxLVVyBVDki1QDtjn3Ny1kVxi1zhmt7v5CMNhadSulQAE9YpBI1AzA3sfOdYp41GHZPluM5rsKgFHWHwW/pfzMvWqMFvunQ6X0Lc5HWzU5ensNbY6TiqMtO4Qa8i3f/ALTPJjrtbmbDlfeJV7RrdVXZD8DdpT92/wCV7jzgxbdm67x2h4gzsRw47HGecju1tmCsOqtYrqBzU7yOe60ze0OhDfFTIB4qeE2SMtWkHsSV17JsynmCIqszKgawbdYnfrztOPapVzZ3KVC2tdzmTdGnUkMCCN3hfhzjuF2c6nUbuPLXjN1Ww9WqwAFNQPmGv0MpOmGOSjRakhzOwsTx85Cm84CVMYrI10PxZOM6tSGVUN7a9oMoGvrOjYrE2CjiSSPL/kTn3ss2RZGxLD4jlXnZfi8rn/DNktfO71Plp9he8/M3rp5TrVrCOPY8vJfU2uIJGptpBGFDUARQWKCw5lNIQEOHaKAgBR9KWtTp99X/AENImGaTulSfYqeVQX81YSrwzyUSi2ptKLphszrggsPtQ2HztYqjsVq4YkEccRTRL/8Ak8JcUnh4rDipTKNxsQeKspDow71dVbykp4YNZOF1jkurixRmpsCqsxYEhlsbi4sLNbj3TT9DOibYtqn2gWkmUOwALdpSQFG4txJOlrWveO+0vZXVYuniUyn3lT1q2AIqUsimqvIFWW/AFDvvaX3skP2GIJtmNVeVymQlCdBxL/WbPetQbRndackmWOH9nVAKy1XqVCbhGzFCqlbWIBsTck8t2kc6LYRcFia2ABYq6LiKLMACV0pVELCwYq2Q6Dc0va+1aKVEpPVRalQ2p0ywDuf2V3ncfSM4iswfrPdy+QMoZShqBWKk5FNrq2VSQGv2RpeIdk5LEnnIzRGLyi0LRBaRMJtKnVTPScMOPAqeTqdUbuYA6GOs0VgYOMYgxGeEzwJCcylxNO20cFVG89fSI7jTNQehVvWW7NITYYtiMMwv2KrEjuNCquvmV9ZKeGVkso0YhiEIcoAT4gLod+8CQy5OsdxVH5vL85GPK9pSbCK3FMLyLUqHUcV1HeP6/GKq5l1HaHLj5SsxeOygNy3cyvzKe+2vlM8pDlEgbYw2aslRToVIP+n8WjhohEvu0hobm/AbvCV3SnG5MLVYHXLYfxdn85yZvVNtHVhFqCizJjpA61HdD2WYnKd3Ly3S/wBnI1QGowscgsOTVDYa8wuvnMRsbDtVr06dtCwLfujU/hadKNLJT5F3JPpYegI9I+qPcOosx6UOYBA1m+RdF77aXlowuLndIuzqN1Dbl3KO4aD1tLE09O7lNkDmzMF0jo3qLfiD+I/WQsO2mU7xuvy4jymh6T4PVG7yPUX/ACmZr1Cl2Avb8OenmP8AidOp+kwTW4uhjWogOvyMM44GnezegN/KaHaWLVaJf5bXvYtl77DUjwmM29jXppnpJ1gqDQ2uqgi1zbxEvOjT506isA3VNlFxexIIB7u4yLK1Yty9NsqnlEOttEGmwpVLsw+O1gv7omRwmzGxmKXDISQDerU32UHtefDxm62xsajUJz1eqvvan8TeX9GP7A2XSw6M2GQqGsC7kl3IvY8gNTM9fTtSyzVd1SnHCLCugo0RSojKAAqgcOHrFJTCLTpf12Rf8bQxSvlvw1N+fOU+H24tc1rXV6RakQdbEtlDLzFh9JtRz2aH37Tsi5/IcYJCwlDMNSVUAAAb9N1z+XfBADpFoq0MCKtMxpEgQ7RVoIAQdtYXPQqKN9sw8VOb8vrMthKmgm3JmLxeF6msyfKTmT91t3pqPKBKJqPH1eQqbx5WhkkY27sGjjKYp1gQVOanUQ5alNrWurd/EbjYTHbH6M7QwOKBw+WtTKsrMaoyMBYoGp1GVkbs6EM3xHtG5m7DxQeWjJoq1kwOwelAfHnEY+otI0UemVdQmRuyoXICxUgM+/XU3nRcDtWnWQVKLh0JtmF7XG8ai43/AFlNtbo9h8Vfr6SFypAqhQKq3FgVfiRwvcabpB6LsMJS9yrNaqtRzTuDevTdvs2pgE520IKqSVI1sIyUlPciMdJocZs5K1Pq6xZxxIPVkkbicgFtOzpbQnnHaNBEAWmoVVFlAvYDkATMvtfpiEemtI0zTYgVqxL3pdo5lChfjCo5IO626+hrF6fV8rDqVQ/KXLXUseznXTQANxuTfwhGqcuCHOMeTfZoRaZ/Y3SulUpFq7dSyAFzVtSQ59QaRY3Ki4GoB3acZeKwIBBBBAIINwQdQQRvFpSUWtmXTT4DYx3Z1O9S/wB0E+Z0/WMNLLZlGy5uLa+XD9fOVBkqHBBIIImMxBByW0Ivfvuf0kNc19T5AfjfdLDGuAveSBI9KLnuERq7fdt/EJSbTwDOwdA7ZWAKKFANyAzF2OUABr94BtLfaO0VpixF2O4bvPwlDTrNfPmIPcxH4GYrbYQeHubaqZzWVsO4XCM6M1IrUUOygqTc5eYYDKe6ZTphjRlSmdNcxBFj2eYPefpNT/blRdWIcd+jeTrr63nOfaF0m69gtrClmAY/GS1swJGhAI0mWUapr0bPwbavexl61leS06GBHxBK/KhPqQJrcZTDVaaHcAWI57gB4b/SYT2V3vUqHdog7yO01vDs+s1i4kvtLIDotHXuJe4j4Q0R0mfqJ65tmqw9DS5/2HgI7USOUl0hVhpz75pSwYmzM9J6OZF/ev8AQygfBAm5IB8dD4y+6VVitK4FyCthe19dbHwvKWjjadTs3s1tabAK/lz8pupfpM1i3KwYVuqemos1KoR2e1lU2Zb91mHrEbOothqgrP21qmz5SSQRYhvHuj2F2j1VWql7MiqSTxHa+LnpYeUs8D0oo16NVTTy1bHKQPiYag34azUnLQ9thDS1fMgPtNUxDk0wQT2SLlgCAQRzuDumo2dgjUQZRe4DcuHG+7fMRg9s1ahp1adyShBuAATTYo1wbbxkb+ITV4PpAAAKh6uoApKhhezNkBB7zpYx98YOEZQSW2+//BVTkpOMsj23MI6U2VTZ8t1Cm5uDoD423TJ4nBdXZzRVK9SoAXFrkWuzE37PfadEanQqjN1hzb2JYA+YP5TnXTbbFJ9o4XD0CrJTtnObQs7DTMdNAg9ZmVmIacfUdo9Wcmpw7KqhQS1h8uvmfGCO4coo3ga8r3PHxgkEnQbRVoDEdcL2vr36fjMppFwiYC0bZ4ABmlVtvA9al1+NdV7xxX9O/wAZYO8jVXgBmsNWuJKRonaWG7XWJv8AmHPvHfGMPiARAsTAYd4hWipAB3hluB3Xv5jcfHvhSJtmoVw9VgHayE2T4rDU27rXvxte0lEHPOkdf/5lY0zemKi3WxyBlK1GVR8rGpYnKBfLv1Mbxleof7xUuQQhX4jqpNtRYK1+2COViSS1hRdFVcpfXM5APaDE1CO8tc38bc406sMoKk5msGDWUk30sb/TjOzCuOjBzpzlqJaUEUamoxuSMzZ27NybA7jY79ABppvmo6O9K1pUFoVkYFA9sgBWxYlUsLWte1yeF5kghDOGbKtlsvhcjW5OgIvbTztNN0b6PGtUFRhamp0Ot6pIF8x0st+W+xGu8KuUNO4yrVnY3GBArZSL5SAxvocp3DxMvVMh4amFFh5nmZJBnMZsHYIQipAFXtI/aLf7unqZHxe0Vo0zUfcBu4nkAOJMLbNdVxFMEalfTVpk9q1auIxFlUmjS36b6hH4AH6zNbY0ngdVVmSzwyXTxbVftKgsza2+6OC+UOq8TQw58PEGIxVB+E4sozb3R2ouC2TIeKqkiy79wmSqez3EV3+17CXuxXtO37o3DxPoZabXwuJzDq0bTW6kb51Do9hm92p9Z8ZUZr7721nR6OiOMy5Of1t9sXiGMHPNg7Iq0mKpRZKSLlproTa9yTrqTvJ75O6O9Hq/vdTFVewrXUKQSxAIt3AaTdDYy3JzNqecfFLIN9x3zdKpN5OWrbEt8ES+UaD6SO2NzaZWHipH5Sx95g96kaV5FfEvwZDpRgWZFIVyM25b33G27+tZT1dh1qiABGHK66jxB0M6N7xB7x3S69PDJfU5WHFHFKvR7F+9/wDbuUIyVXsQHA1Frm/drfQS52lsCpQUGhhnLaG9hwPaFgdJ1P3jug6/uj43427GZzbORNsivmulNwp+0UlTo5FmQjvBPmBKWjsWoa1VcV1t8QuQnJkUFWV6djroGQAeM7t13dEuVOhUHxEYuojw0V1TOL7CqBqhoF3UIpylyWOYHcb689JidoOGxbBbsOtt2QSxAbUgDW+hnpWpsmgxztQV2G4hQT9SIyhWh/2+AYfuLh6f1z3irb0/yrY2U1ykssz2AwlcqCqMwIuPsRf/ABMIJoP7bxZ+HAP/ABYiiPwJgiH1WO37Mf8ADPyvuib0g2r1FLrNbBlzG17Kb6nuvbXvkbA9I6dQC5BvLDH4XOpHPQ+Ew+O6E5CWw7NSPIar/KdPSXA3KFSOy1u7ePQwnLDhcd36TnabQxmGP2idYo+ZN/mp/Iy62X06RzlJs3FTo3odZJJpOvubDfy4+kYq1Jz72o9Ky3VYai2UEdZUKmxOpVFuOHZY28OUu+g+ysQcIlWtXqOagzJTezBKZ+G7EZ7n4visARpFKzM3BLg2z6Jw6ePUOS3ey7ltiWlHi7gll0PHkZdYmi6/Ep8Rr/vKysAYwwjGH24Nz6GWlHGq24zOYvBX4StbDVE1puV7t49DAk3ocRav/W/6cZg02vil+43iGH5x9OkGKPyUx5uYBkrekHRmph3dkTPhy46oBrFC1yKbga6EsFbI+gW+W5lVgapuFVy9QEkaEqubTtW1LW4AEG802IStiNKx7PBFuoBO83BzE+flLHZmyVpiyKF8Ba999zvPnNUL9McPcTKtN5IeyOjrNlavZSLaIRnuObLooJuSF36cptsHTCgAAADlIeFw9pZ0KcRObm8sZGKitiXTkgRlFj6iUJFrHBEgRaiAGT6V369LXByCxtfXO+km9GqeSmwqABmYsdd94npDgy1VTcCyWtlv8zd/fM7tSnUpIWVr9oC2UCwMzYlCblzkvXb76Sp0tY79jdGmh4D6Qe7JyEzWF2BmUE1W1HBiJKpdHQu6rU/nMfu+w9V1Lmb+39l77snIRwURKMbMI/vn/mjq0GH96fO0lZ8FJQh2ln6DmLr5WIBkaptLTUyPiNjBiSajesi1Oi1Jvidj/EZmlC1vY0Vwp21t/YkttpOYjZ26nMRleguH5t/Of1jNboFhyNGYeDmJdF3lGyEfZ7eG5fp/smf28nMQ/wC3l5iUz9DqC6F2/njlLohhz8xP8Zi/dXeUa30/Q4ynL9JbLtpTuYR0bTHMSto9DaANwT/MYrF7EpBfi+suqbVy0Zp1dJnEW/0lp/aI5j1gOP75lWprSUlFeox3bzaWOyxVqJ2qfVEcb3J8pbRJdzHOqKy0tvnsXQx3fD9+74zTwVS2rfSOLgG5r6ScTM+Yma6X9KK9EoKFenSvvz638OyYJpX2OG+JUPiIUulJdhMqqpPLbX+jRskYqUAZMics1lCpxGzgeEodqdEaVUdpAe+2o8DwmxZI09GAHHekHs2Zzmp1GBAsA3aFtbC514yz2d0krYZEp4imyhFVcy9pLKoUHTUbuInR6uEBlfidkK3CQkk8jJWzlFQb2XBW7O6U0qouGB85OqYalV3gePGZ/aPQqmxzKCjfeQ5T9N/nKw4XGYc9hhVUcG7Leo0PpLCzT1ujR+RvI/rKfaOEFDKa+VA7rTUk6M7/AAqO86+kTgunOU5awamf2hp5NuMqulmIOOx2GRSerpKpFr2zu+eo2nJEQevOBJcjZo5R1dl90t8PQvJaYSQQU1LZ3dJlLB90slwkdWhACJSw0l06cdWlHhTgAhEjirFBIsLAAlEXBaHaAFZtOgSQRut+ZlJisBmJDC4M0uM/L85XV00luxXLT2IWzdmruu2g3XNpLxGzUt83kx/WLwwtH2a8roRp+IsznJkdr4ABSVarfuYzH4l6/Dr/AOYzrLUQYg4NeQlfcryaoe0rYI5AtfE/+f8AmMsdnGsSMwq+ZM6Z7kvIekUuEXkIe6Xkt+KWvky1WkcgH2l+4mUeL60fCa3qZ0s0ByjTYYch6SrpT7kQ9o2QOQYrC1WNyKx8SYKFKovy1vUzrhwi8h6Qvc15CQunXk0/jV+MHPdns5IB63zJm12ZspSoLfWThhF5D0j9NbRirSMV3XW28tgTBIOEdFFYA8NXl9KMLm2H1QjFaib3WSM0K8q45DXgjKanIesOSQ8ENCK6iwggggWAYgiCCACWEaZYIIAR6qyJiKQ5QQQApsfgabCzKCO8RnYew6FIl6dNVZjYkX3DWwudBflBBADR0UFpIVYIIAOARQEEEAFARYEEEAFCKgggAIIIIARMdIFXdBBGIX3HKS6R1Vgggy4CsPLBBAgBEK0OCQSKAhZYIJACSIMsEEC4MsJoIJJVjQMMQoJcSxUSWgggVHkMOCCQWP/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720" y="5679833"/>
            <a:ext cx="4320480" cy="1122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1507"/>
                                        </p:tgtEl>
                                        <p:attrNameLst>
                                          <p:attrName>style.visibility</p:attrName>
                                        </p:attrNameLst>
                                      </p:cBhvr>
                                      <p:to>
                                        <p:strVal val="visible"/>
                                      </p:to>
                                    </p:set>
                                    <p:anim calcmode="lin" valueType="num">
                                      <p:cBhvr>
                                        <p:cTn id="12" dur="1000" fill="hold"/>
                                        <p:tgtEl>
                                          <p:spTgt spid="21507"/>
                                        </p:tgtEl>
                                        <p:attrNameLst>
                                          <p:attrName>ppt_w</p:attrName>
                                        </p:attrNameLst>
                                      </p:cBhvr>
                                      <p:tavLst>
                                        <p:tav tm="0">
                                          <p:val>
                                            <p:fltVal val="0"/>
                                          </p:val>
                                        </p:tav>
                                        <p:tav tm="100000">
                                          <p:val>
                                            <p:strVal val="#ppt_w"/>
                                          </p:val>
                                        </p:tav>
                                      </p:tavLst>
                                    </p:anim>
                                    <p:anim calcmode="lin" valueType="num">
                                      <p:cBhvr>
                                        <p:cTn id="13" dur="1000" fill="hold"/>
                                        <p:tgtEl>
                                          <p:spTgt spid="21507"/>
                                        </p:tgtEl>
                                        <p:attrNameLst>
                                          <p:attrName>ppt_h</p:attrName>
                                        </p:attrNameLst>
                                      </p:cBhvr>
                                      <p:tavLst>
                                        <p:tav tm="0">
                                          <p:val>
                                            <p:fltVal val="0"/>
                                          </p:val>
                                        </p:tav>
                                        <p:tav tm="100000">
                                          <p:val>
                                            <p:strVal val="#ppt_h"/>
                                          </p:val>
                                        </p:tav>
                                      </p:tavLst>
                                    </p:anim>
                                    <p:anim calcmode="lin" valueType="num">
                                      <p:cBhvr>
                                        <p:cTn id="14" dur="1000" fill="hold"/>
                                        <p:tgtEl>
                                          <p:spTgt spid="21507"/>
                                        </p:tgtEl>
                                        <p:attrNameLst>
                                          <p:attrName>style.rotation</p:attrName>
                                        </p:attrNameLst>
                                      </p:cBhvr>
                                      <p:tavLst>
                                        <p:tav tm="0">
                                          <p:val>
                                            <p:fltVal val="90"/>
                                          </p:val>
                                        </p:tav>
                                        <p:tav tm="100000">
                                          <p:val>
                                            <p:fltVal val="0"/>
                                          </p:val>
                                        </p:tav>
                                      </p:tavLst>
                                    </p:anim>
                                    <p:animEffect transition="in" filter="fade">
                                      <p:cBhvr>
                                        <p:cTn id="15" dur="1000"/>
                                        <p:tgtEl>
                                          <p:spTgt spid="2150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21505"/>
                                        </p:tgtEl>
                                        <p:attrNameLst>
                                          <p:attrName>style.visibility</p:attrName>
                                        </p:attrNameLst>
                                      </p:cBhvr>
                                      <p:to>
                                        <p:strVal val="visible"/>
                                      </p:to>
                                    </p:set>
                                    <p:animEffect transition="in" filter="wheel(1)">
                                      <p:cBhvr>
                                        <p:cTn id="24" dur="2000"/>
                                        <p:tgtEl>
                                          <p:spTgt spid="21505"/>
                                        </p:tgtEl>
                                      </p:cBhvr>
                                    </p:animEffect>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259632" y="2348881"/>
            <a:ext cx="662473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dirty="0" smtClean="0"/>
              <a:t>İdare gelirlerinin tarh, tahakkuk veya tahsil işlemlerinin mevzuata uygun bir şekilde yapılmaması.</a:t>
            </a:r>
            <a:endParaRPr lang="tr-TR" sz="2400" dirty="0"/>
          </a:p>
        </p:txBody>
      </p:sp>
      <p:sp>
        <p:nvSpPr>
          <p:cNvPr id="9" name="Metin kutusu 8"/>
          <p:cNvSpPr txBox="1"/>
          <p:nvPr/>
        </p:nvSpPr>
        <p:spPr>
          <a:xfrm>
            <a:off x="1556048" y="4589512"/>
            <a:ext cx="5976664" cy="1368152"/>
          </a:xfrm>
          <a:prstGeom prst="rect">
            <a:avLst/>
          </a:prstGeom>
          <a:noFill/>
        </p:spPr>
        <p:txBody>
          <a:bodyPr wrap="square" rtlCol="0">
            <a:spAutoFit/>
          </a:bodyPr>
          <a:lstStyle/>
          <a:p>
            <a:endParaRPr lang="tr-TR" dirty="0"/>
          </a:p>
        </p:txBody>
      </p:sp>
      <p:sp>
        <p:nvSpPr>
          <p:cNvPr id="11" name="1 Metin kutusu"/>
          <p:cNvSpPr txBox="1"/>
          <p:nvPr/>
        </p:nvSpPr>
        <p:spPr>
          <a:xfrm>
            <a:off x="1259632" y="4468762"/>
            <a:ext cx="655272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None/>
            </a:pPr>
            <a:r>
              <a:rPr lang="tr-TR" dirty="0" smtClean="0"/>
              <a:t> </a:t>
            </a:r>
            <a:r>
              <a:rPr lang="tr-TR" sz="2000" dirty="0" smtClean="0"/>
              <a:t>Buradaki idare gelirlerinden kamu geliri kavramı anlaşılmalıdır.</a:t>
            </a:r>
          </a:p>
        </p:txBody>
      </p:sp>
      <p:sp>
        <p:nvSpPr>
          <p:cNvPr id="4" name="24-Nokta Yıldız 3"/>
          <p:cNvSpPr/>
          <p:nvPr/>
        </p:nvSpPr>
        <p:spPr>
          <a:xfrm>
            <a:off x="755576" y="2060848"/>
            <a:ext cx="720080" cy="432048"/>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971600" y="2060848"/>
            <a:ext cx="216024" cy="369332"/>
          </a:xfrm>
          <a:prstGeom prst="rect">
            <a:avLst/>
          </a:prstGeom>
          <a:noFill/>
        </p:spPr>
        <p:txBody>
          <a:bodyPr wrap="square" rtlCol="0">
            <a:spAutoFit/>
          </a:bodyPr>
          <a:lstStyle/>
          <a:p>
            <a:r>
              <a:rPr lang="tr-TR" dirty="0" smtClean="0"/>
              <a:t>5</a:t>
            </a:r>
            <a:endParaRPr lang="tr-TR" dirty="0"/>
          </a:p>
        </p:txBody>
      </p:sp>
      <p:sp>
        <p:nvSpPr>
          <p:cNvPr id="7" name="Şeritli Sağ Ok 6"/>
          <p:cNvSpPr/>
          <p:nvPr/>
        </p:nvSpPr>
        <p:spPr>
          <a:xfrm rot="5400000">
            <a:off x="4247964" y="6281936"/>
            <a:ext cx="648072"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0"/>
            <a:ext cx="309634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              Vergi gelirleri</a:t>
            </a:r>
            <a:endParaRPr lang="tr-TR" sz="1600" dirty="0"/>
          </a:p>
        </p:txBody>
      </p:sp>
      <p:sp>
        <p:nvSpPr>
          <p:cNvPr id="3" name="Metin kutusu 2"/>
          <p:cNvSpPr txBox="1"/>
          <p:nvPr/>
        </p:nvSpPr>
        <p:spPr>
          <a:xfrm>
            <a:off x="395536" y="3357564"/>
            <a:ext cx="403244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   Hizmet </a:t>
            </a:r>
            <a:r>
              <a:rPr lang="tr-TR" sz="1600" dirty="0"/>
              <a:t>Karşılığı Elde Edilen Gelirler</a:t>
            </a:r>
          </a:p>
        </p:txBody>
      </p:sp>
      <p:sp>
        <p:nvSpPr>
          <p:cNvPr id="4" name="Metin kutusu 3"/>
          <p:cNvSpPr txBox="1"/>
          <p:nvPr/>
        </p:nvSpPr>
        <p:spPr>
          <a:xfrm flipH="1">
            <a:off x="4788024" y="0"/>
            <a:ext cx="3600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dirty="0"/>
              <a:t>Taşınır Ve Taşınmazlardan Elde Edilen </a:t>
            </a:r>
            <a:r>
              <a:rPr lang="tr-TR" sz="1400" dirty="0" smtClean="0"/>
              <a:t>    Her </a:t>
            </a:r>
            <a:r>
              <a:rPr lang="tr-TR" sz="1400" dirty="0"/>
              <a:t>Türlü Gelirler</a:t>
            </a:r>
          </a:p>
        </p:txBody>
      </p:sp>
      <p:pic>
        <p:nvPicPr>
          <p:cNvPr id="6146" name="Picture 2" descr="https://encrypted-tbn3.gstatic.com/images?q=tbn:ANd9GcRT-TyzEu2yOzzb8oOyhdsszk7xd-ni1GW8C4NL-8Xh90ZwXxz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908720"/>
            <a:ext cx="3024336" cy="2016249"/>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s://encrypted-tbn2.gstatic.com/images?q=tbn:ANd9GcS8uOOXYOeJO_rfovGSHhdZc5ekuB0LuGbbvDinJJmE__EDN55F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1052736"/>
            <a:ext cx="3456384" cy="1786508"/>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s://encrypted-tbn1.gstatic.com/images?q=tbn:ANd9GcQa8YbXijhwGGxrJ1RCjlpLbFr5lf5Oxxalr9Z_oIdjbbKed-Z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4077072"/>
            <a:ext cx="3528392" cy="237626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Metin kutusu 8"/>
          <p:cNvSpPr txBox="1"/>
          <p:nvPr/>
        </p:nvSpPr>
        <p:spPr>
          <a:xfrm>
            <a:off x="4571999" y="3357563"/>
            <a:ext cx="381641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dirty="0" smtClean="0"/>
              <a:t>    Sosyal </a:t>
            </a:r>
            <a:r>
              <a:rPr lang="tr-TR" sz="1600" dirty="0"/>
              <a:t>Güvenlik Primi Kesintileri</a:t>
            </a:r>
          </a:p>
        </p:txBody>
      </p:sp>
      <p:pic>
        <p:nvPicPr>
          <p:cNvPr id="6152" name="Picture 8" descr="Ima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60033" y="4149080"/>
            <a:ext cx="3384376" cy="23762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29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8" presetClass="entr" presetSubtype="16" fill="hold" nodeType="after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diamond(in)">
                                      <p:cBhvr>
                                        <p:cTn id="27" dur="2000"/>
                                        <p:tgtEl>
                                          <p:spTgt spid="6146"/>
                                        </p:tgtEl>
                                      </p:cBhvr>
                                    </p:animEffect>
                                  </p:childTnLst>
                                </p:cTn>
                              </p:par>
                            </p:childTnLst>
                          </p:cTn>
                        </p:par>
                        <p:par>
                          <p:cTn id="28" fill="hold">
                            <p:stCondLst>
                              <p:cond delay="4250"/>
                            </p:stCondLst>
                            <p:childTnLst>
                              <p:par>
                                <p:cTn id="29" presetID="42" presetClass="entr" presetSubtype="0" fill="hold" nodeType="after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fade">
                                      <p:cBhvr>
                                        <p:cTn id="31" dur="1000"/>
                                        <p:tgtEl>
                                          <p:spTgt spid="6148"/>
                                        </p:tgtEl>
                                      </p:cBhvr>
                                    </p:animEffect>
                                    <p:anim calcmode="lin" valueType="num">
                                      <p:cBhvr>
                                        <p:cTn id="32" dur="1000" fill="hold"/>
                                        <p:tgtEl>
                                          <p:spTgt spid="6148"/>
                                        </p:tgtEl>
                                        <p:attrNameLst>
                                          <p:attrName>ppt_x</p:attrName>
                                        </p:attrNameLst>
                                      </p:cBhvr>
                                      <p:tavLst>
                                        <p:tav tm="0">
                                          <p:val>
                                            <p:strVal val="#ppt_x"/>
                                          </p:val>
                                        </p:tav>
                                        <p:tav tm="100000">
                                          <p:val>
                                            <p:strVal val="#ppt_x"/>
                                          </p:val>
                                        </p:tav>
                                      </p:tavLst>
                                    </p:anim>
                                    <p:anim calcmode="lin" valueType="num">
                                      <p:cBhvr>
                                        <p:cTn id="33" dur="1000" fill="hold"/>
                                        <p:tgtEl>
                                          <p:spTgt spid="6148"/>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15" presetClass="entr" presetSubtype="0" fill="hold" nodeType="afterEffect">
                                  <p:stCondLst>
                                    <p:cond delay="0"/>
                                  </p:stCondLst>
                                  <p:childTnLst>
                                    <p:set>
                                      <p:cBhvr>
                                        <p:cTn id="36" dur="1" fill="hold">
                                          <p:stCondLst>
                                            <p:cond delay="0"/>
                                          </p:stCondLst>
                                        </p:cTn>
                                        <p:tgtEl>
                                          <p:spTgt spid="6150"/>
                                        </p:tgtEl>
                                        <p:attrNameLst>
                                          <p:attrName>style.visibility</p:attrName>
                                        </p:attrNameLst>
                                      </p:cBhvr>
                                      <p:to>
                                        <p:strVal val="visible"/>
                                      </p:to>
                                    </p:set>
                                    <p:anim calcmode="lin" valueType="num">
                                      <p:cBhvr>
                                        <p:cTn id="37" dur="1000" fill="hold"/>
                                        <p:tgtEl>
                                          <p:spTgt spid="6150"/>
                                        </p:tgtEl>
                                        <p:attrNameLst>
                                          <p:attrName>ppt_w</p:attrName>
                                        </p:attrNameLst>
                                      </p:cBhvr>
                                      <p:tavLst>
                                        <p:tav tm="0">
                                          <p:val>
                                            <p:fltVal val="0"/>
                                          </p:val>
                                        </p:tav>
                                        <p:tav tm="100000">
                                          <p:val>
                                            <p:strVal val="#ppt_w"/>
                                          </p:val>
                                        </p:tav>
                                      </p:tavLst>
                                    </p:anim>
                                    <p:anim calcmode="lin" valueType="num">
                                      <p:cBhvr>
                                        <p:cTn id="38" dur="1000" fill="hold"/>
                                        <p:tgtEl>
                                          <p:spTgt spid="6150"/>
                                        </p:tgtEl>
                                        <p:attrNameLst>
                                          <p:attrName>ppt_h</p:attrName>
                                        </p:attrNameLst>
                                      </p:cBhvr>
                                      <p:tavLst>
                                        <p:tav tm="0">
                                          <p:val>
                                            <p:fltVal val="0"/>
                                          </p:val>
                                        </p:tav>
                                        <p:tav tm="100000">
                                          <p:val>
                                            <p:strVal val="#ppt_h"/>
                                          </p:val>
                                        </p:tav>
                                      </p:tavLst>
                                    </p:anim>
                                    <p:anim calcmode="lin" valueType="num">
                                      <p:cBhvr>
                                        <p:cTn id="39" dur="1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150"/>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6250"/>
                            </p:stCondLst>
                            <p:childTnLst>
                              <p:par>
                                <p:cTn id="42" presetID="25" presetClass="entr" presetSubtype="0" fill="hold" nodeType="afterEffect">
                                  <p:stCondLst>
                                    <p:cond delay="0"/>
                                  </p:stCondLst>
                                  <p:childTnLst>
                                    <p:set>
                                      <p:cBhvr>
                                        <p:cTn id="43" dur="1" fill="hold">
                                          <p:stCondLst>
                                            <p:cond delay="0"/>
                                          </p:stCondLst>
                                        </p:cTn>
                                        <p:tgtEl>
                                          <p:spTgt spid="6152"/>
                                        </p:tgtEl>
                                        <p:attrNameLst>
                                          <p:attrName>style.visibility</p:attrName>
                                        </p:attrNameLst>
                                      </p:cBhvr>
                                      <p:to>
                                        <p:strVal val="visible"/>
                                      </p:to>
                                    </p:set>
                                    <p:anim calcmode="lin" valueType="num">
                                      <p:cBhvr>
                                        <p:cTn id="44" dur="500" decel="50000" fill="hold">
                                          <p:stCondLst>
                                            <p:cond delay="0"/>
                                          </p:stCondLst>
                                        </p:cTn>
                                        <p:tgtEl>
                                          <p:spTgt spid="6152"/>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152"/>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152"/>
                                        </p:tgtEl>
                                        <p:attrNameLst>
                                          <p:attrName>ppt_w</p:attrName>
                                        </p:attrNameLst>
                                      </p:cBhvr>
                                      <p:tavLst>
                                        <p:tav tm="0">
                                          <p:val>
                                            <p:strVal val="#ppt_w*.05"/>
                                          </p:val>
                                        </p:tav>
                                        <p:tav tm="100000">
                                          <p:val>
                                            <p:strVal val="#ppt_w"/>
                                          </p:val>
                                        </p:tav>
                                      </p:tavLst>
                                    </p:anim>
                                    <p:anim calcmode="lin" valueType="num">
                                      <p:cBhvr>
                                        <p:cTn id="47" dur="1000" fill="hold"/>
                                        <p:tgtEl>
                                          <p:spTgt spid="6152"/>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152"/>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152"/>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152"/>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332656"/>
            <a:ext cx="6408712" cy="864096"/>
          </a:xfrm>
          <a:prstGeom prst="rect">
            <a:avLst/>
          </a:prstGeom>
          <a:noFill/>
        </p:spPr>
        <p:txBody>
          <a:bodyPr wrap="square" rtlCol="0">
            <a:spAutoFit/>
          </a:bodyPr>
          <a:lstStyle/>
          <a:p>
            <a:endParaRPr lang="tr-TR" dirty="0"/>
          </a:p>
        </p:txBody>
      </p:sp>
      <p:sp>
        <p:nvSpPr>
          <p:cNvPr id="4" name="Metin kutusu 3"/>
          <p:cNvSpPr txBox="1"/>
          <p:nvPr/>
        </p:nvSpPr>
        <p:spPr>
          <a:xfrm>
            <a:off x="683568" y="1700808"/>
            <a:ext cx="741682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t>       Yasal Mevzuatında </a:t>
            </a:r>
            <a:r>
              <a:rPr lang="tr-TR" sz="2000" dirty="0"/>
              <a:t>öngörülmediği halde ödeme yapılması durumlarında meydana gelmiş olur.</a:t>
            </a:r>
          </a:p>
        </p:txBody>
      </p:sp>
      <p:sp>
        <p:nvSpPr>
          <p:cNvPr id="5" name="Metin kutusu 4"/>
          <p:cNvSpPr txBox="1"/>
          <p:nvPr/>
        </p:nvSpPr>
        <p:spPr>
          <a:xfrm>
            <a:off x="683568" y="2996952"/>
            <a:ext cx="741682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None/>
            </a:pPr>
            <a:r>
              <a:rPr lang="tr-TR" dirty="0"/>
              <a:t>Kamu harcama hukukunun en temel ilkesi, bir ödemenin mevzuatla öngörülmesi haline yapılabilmesidir. Mevzuatla düzenlenmemiş veya mevzuatla öngörülmemiş bir harcama asla gerçekleştirilemez. Dolayısıyla bir ödeme yapılırken bu ödemenin öncelikli olarak yasal dayanağının bulunması gerekir. Aksi halde kamu görevlilerinin mali sorumluluğu ortaya </a:t>
            </a:r>
            <a:r>
              <a:rPr lang="tr-TR" dirty="0" smtClean="0"/>
              <a:t>çıkabilir</a:t>
            </a:r>
            <a:r>
              <a:rPr lang="tr-TR" dirty="0"/>
              <a:t>.</a:t>
            </a:r>
          </a:p>
        </p:txBody>
      </p:sp>
      <p:sp>
        <p:nvSpPr>
          <p:cNvPr id="6" name="12-Noktalı Yıldız 5"/>
          <p:cNvSpPr/>
          <p:nvPr/>
        </p:nvSpPr>
        <p:spPr>
          <a:xfrm>
            <a:off x="251520" y="980728"/>
            <a:ext cx="720080" cy="64807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6</a:t>
            </a:r>
            <a:endParaRPr lang="tr-TR" dirty="0"/>
          </a:p>
        </p:txBody>
      </p:sp>
      <p:sp>
        <p:nvSpPr>
          <p:cNvPr id="8" name="Şeritli Sağ Ok 7"/>
          <p:cNvSpPr/>
          <p:nvPr/>
        </p:nvSpPr>
        <p:spPr>
          <a:xfrm rot="5400000">
            <a:off x="4247964" y="6317940"/>
            <a:ext cx="64807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6"/>
          <p:cNvSpPr/>
          <p:nvPr/>
        </p:nvSpPr>
        <p:spPr>
          <a:xfrm>
            <a:off x="1619672" y="476672"/>
            <a:ext cx="56886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extLst>
      <p:ext uri="{BB962C8B-B14F-4D97-AF65-F5344CB8AC3E}">
        <p14:creationId xmlns="" xmlns:p14="http://schemas.microsoft.com/office/powerpoint/2010/main" val="825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7" presetClass="emph" presetSubtype="0" fill="remove" grpId="0" nodeType="afterEffect">
                                  <p:stCondLst>
                                    <p:cond delay="250"/>
                                  </p:stCondLst>
                                  <p:childTnLst>
                                    <p:animClr clrSpc="rgb" dir="cw">
                                      <p:cBhvr override="childStyle">
                                        <p:cTn id="12" dur="250" autoRev="1" fill="remove"/>
                                        <p:tgtEl>
                                          <p:spTgt spid="5"/>
                                        </p:tgtEl>
                                        <p:attrNameLst>
                                          <p:attrName>style.color</p:attrName>
                                        </p:attrNameLst>
                                      </p:cBhvr>
                                      <p:to>
                                        <a:schemeClr val="bg1"/>
                                      </p:to>
                                    </p:animClr>
                                    <p:animClr clrSpc="rgb" dir="cw">
                                      <p:cBhvr>
                                        <p:cTn id="13" dur="250" autoRev="1" fill="remove"/>
                                        <p:tgtEl>
                                          <p:spTgt spid="5"/>
                                        </p:tgtEl>
                                        <p:attrNameLst>
                                          <p:attrName>fillcolor</p:attrName>
                                        </p:attrNameLst>
                                      </p:cBhvr>
                                      <p:to>
                                        <a:schemeClr val="bg1"/>
                                      </p:to>
                                    </p:animClr>
                                    <p:set>
                                      <p:cBhvr>
                                        <p:cTn id="14" dur="250" autoRev="1" fill="remove"/>
                                        <p:tgtEl>
                                          <p:spTgt spid="5"/>
                                        </p:tgtEl>
                                        <p:attrNameLst>
                                          <p:attrName>fill.type</p:attrName>
                                        </p:attrNameLst>
                                      </p:cBhvr>
                                      <p:to>
                                        <p:strVal val="solid"/>
                                      </p:to>
                                    </p:set>
                                    <p:set>
                                      <p:cBhvr>
                                        <p:cTn id="15"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navekrani.net/images/haberler/aile_yardimi_odenegi_dosyasi_1_h2416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32656"/>
            <a:ext cx="3456384" cy="22140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Metin kutusu 2"/>
          <p:cNvSpPr txBox="1"/>
          <p:nvPr/>
        </p:nvSpPr>
        <p:spPr>
          <a:xfrm>
            <a:off x="683568" y="2546700"/>
            <a:ext cx="2664296" cy="646331"/>
          </a:xfrm>
          <a:prstGeom prst="rect">
            <a:avLst/>
          </a:prstGeom>
          <a:noFill/>
        </p:spPr>
        <p:txBody>
          <a:bodyPr wrap="square" rtlCol="0">
            <a:spAutoFit/>
          </a:bodyPr>
          <a:lstStyle/>
          <a:p>
            <a:r>
              <a:rPr lang="tr-TR" dirty="0" smtClean="0"/>
              <a:t>Evli olmayan memura  ödenen aile yardımı</a:t>
            </a:r>
            <a:endParaRPr lang="tr-TR" dirty="0"/>
          </a:p>
        </p:txBody>
      </p:sp>
      <p:pic>
        <p:nvPicPr>
          <p:cNvPr id="8194" name="Picture 2" descr="https://encrypted-tbn2.gstatic.com/images?q=tbn:ANd9GcT1yX6iItP7ic0XFtZwhNsOkIAL3FbgDpJOayg7oSfR1UV-h2yAb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040" y="260648"/>
            <a:ext cx="3600400"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s://encrypted-tbn2.gstatic.com/images?q=tbn:ANd9GcTeB9wekRsIRbZuiybkmqK-cv2hdn2cWdACxFBSANtTyU6XnqL47Q"/>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3789040"/>
            <a:ext cx="3456384"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8208" name="Picture 16" descr="https://encrypted-tbn2.gstatic.com/images?q=tbn:ANd9GcSk8rmakBHebJrUK255Rq9gnHyEccEzQJo9W_BV_YqXR2EVMHjy9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016" y="3392971"/>
            <a:ext cx="3960440" cy="30728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23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8"/>
                                        </p:tgtEl>
                                        <p:attrNameLst>
                                          <p:attrName>style.visibility</p:attrName>
                                        </p:attrNameLst>
                                      </p:cBhvr>
                                      <p:to>
                                        <p:strVal val="visible"/>
                                      </p:to>
                                    </p:set>
                                    <p:anim calcmode="lin" valueType="num">
                                      <p:cBhvr additive="base">
                                        <p:cTn id="25" dur="500" fill="hold"/>
                                        <p:tgtEl>
                                          <p:spTgt spid="8208"/>
                                        </p:tgtEl>
                                        <p:attrNameLst>
                                          <p:attrName>ppt_x</p:attrName>
                                        </p:attrNameLst>
                                      </p:cBhvr>
                                      <p:tavLst>
                                        <p:tav tm="0">
                                          <p:val>
                                            <p:strVal val="#ppt_x"/>
                                          </p:val>
                                        </p:tav>
                                        <p:tav tm="100000">
                                          <p:val>
                                            <p:strVal val="#ppt_x"/>
                                          </p:val>
                                        </p:tav>
                                      </p:tavLst>
                                    </p:anim>
                                    <p:anim calcmode="lin" valueType="num">
                                      <p:cBhvr additive="base">
                                        <p:cTn id="26"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55576" y="692696"/>
            <a:ext cx="72008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                          </a:t>
            </a:r>
            <a:r>
              <a:rPr lang="tr-TR" sz="3200" b="1" dirty="0" smtClean="0"/>
              <a:t>SUNUM PLANI</a:t>
            </a:r>
            <a:endParaRPr lang="tr-TR" sz="3200" b="1" dirty="0"/>
          </a:p>
        </p:txBody>
      </p:sp>
      <p:sp>
        <p:nvSpPr>
          <p:cNvPr id="3" name="2 Metin kutusu"/>
          <p:cNvSpPr txBox="1"/>
          <p:nvPr/>
        </p:nvSpPr>
        <p:spPr>
          <a:xfrm>
            <a:off x="611560" y="1556792"/>
            <a:ext cx="7344816" cy="4801314"/>
          </a:xfrm>
          <a:prstGeom prst="rect">
            <a:avLst/>
          </a:prstGeom>
          <a:noFill/>
        </p:spPr>
        <p:txBody>
          <a:bodyPr wrap="square" rtlCol="0">
            <a:spAutoFit/>
          </a:bodyPr>
          <a:lstStyle/>
          <a:p>
            <a:r>
              <a:rPr lang="tr-TR" sz="2400" dirty="0" smtClean="0"/>
              <a:t>Kamu Zararı Mevzuatının Tanımı ve Çerçevesi</a:t>
            </a:r>
          </a:p>
          <a:p>
            <a:r>
              <a:rPr lang="tr-TR" sz="2400" dirty="0" smtClean="0"/>
              <a:t>Belirlenmesi</a:t>
            </a:r>
          </a:p>
          <a:p>
            <a:r>
              <a:rPr lang="tr-TR" sz="2400" dirty="0" smtClean="0"/>
              <a:t>Tespiti ve Bildirilmesi</a:t>
            </a:r>
          </a:p>
          <a:p>
            <a:r>
              <a:rPr lang="tr-TR" sz="2400" dirty="0" smtClean="0"/>
              <a:t>Muhasebe Kayıtlarına Alınması</a:t>
            </a:r>
          </a:p>
          <a:p>
            <a:r>
              <a:rPr lang="tr-TR" sz="2400" dirty="0" smtClean="0"/>
              <a:t>Tebliği ve Takibi</a:t>
            </a:r>
          </a:p>
          <a:p>
            <a:r>
              <a:rPr lang="tr-TR" sz="2400" dirty="0" smtClean="0"/>
              <a:t>Tahsili</a:t>
            </a:r>
          </a:p>
          <a:p>
            <a:r>
              <a:rPr lang="tr-TR" sz="2400" dirty="0" smtClean="0"/>
              <a:t>Taksitlendirilmesi</a:t>
            </a:r>
          </a:p>
          <a:p>
            <a:r>
              <a:rPr lang="tr-TR" sz="2400" dirty="0" smtClean="0"/>
              <a:t>Faiz konusu</a:t>
            </a:r>
          </a:p>
          <a:p>
            <a:r>
              <a:rPr lang="tr-TR" sz="2400" dirty="0" smtClean="0"/>
              <a:t>Zaman Aşımı ve Silinmesi</a:t>
            </a:r>
          </a:p>
          <a:p>
            <a:endParaRPr lang="tr-TR" dirty="0" smtClean="0"/>
          </a:p>
          <a:p>
            <a:endParaRPr lang="tr-TR" dirty="0" smtClean="0"/>
          </a:p>
          <a:p>
            <a:endParaRPr lang="tr-TR" dirty="0" smtClean="0"/>
          </a:p>
          <a:p>
            <a:endParaRPr lang="tr-TR" dirty="0" smtClean="0"/>
          </a:p>
          <a:p>
            <a:r>
              <a:rPr lang="tr-TR" dirty="0" smtClean="0"/>
              <a:t> </a:t>
            </a:r>
            <a:endParaRPr lang="tr-TR" dirty="0"/>
          </a:p>
        </p:txBody>
      </p:sp>
      <p:pic>
        <p:nvPicPr>
          <p:cNvPr id="48129" name="Picture 1" descr="C:\Users\Necat ALTIOK\Desktop\gun_ortasinda_doviz_piyasasi_dolar_18971_tl_euro_25092_tl_h17658.jpg"/>
          <p:cNvPicPr>
            <a:picLocks noChangeAspect="1" noChangeArrowheads="1"/>
          </p:cNvPicPr>
          <p:nvPr/>
        </p:nvPicPr>
        <p:blipFill>
          <a:blip r:embed="rId2" cstate="print"/>
          <a:srcRect/>
          <a:stretch>
            <a:fillRect/>
          </a:stretch>
        </p:blipFill>
        <p:spPr bwMode="auto">
          <a:xfrm>
            <a:off x="4355976" y="5085184"/>
            <a:ext cx="3724778" cy="165618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332656"/>
            <a:ext cx="6408712" cy="864096"/>
          </a:xfrm>
          <a:prstGeom prst="rect">
            <a:avLst/>
          </a:prstGeom>
          <a:noFill/>
        </p:spPr>
        <p:txBody>
          <a:bodyPr wrap="square" rtlCol="0">
            <a:spAutoFit/>
          </a:bodyPr>
          <a:lstStyle/>
          <a:p>
            <a:endParaRPr lang="tr-TR" dirty="0"/>
          </a:p>
        </p:txBody>
      </p:sp>
      <p:sp>
        <p:nvSpPr>
          <p:cNvPr id="4" name="Metin kutusu 3"/>
          <p:cNvSpPr txBox="1"/>
          <p:nvPr/>
        </p:nvSpPr>
        <p:spPr>
          <a:xfrm>
            <a:off x="755576" y="2852936"/>
            <a:ext cx="73448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Kamu idaresi yükümlülüklerinin mevzuatına uygun bir şekilde yerine getirilmemesi nedeniyle kamu idaresine</a:t>
            </a:r>
            <a:endParaRPr lang="tr-TR" dirty="0"/>
          </a:p>
        </p:txBody>
      </p:sp>
      <p:sp>
        <p:nvSpPr>
          <p:cNvPr id="5" name="Metin kutusu 4"/>
          <p:cNvSpPr txBox="1"/>
          <p:nvPr/>
        </p:nvSpPr>
        <p:spPr>
          <a:xfrm>
            <a:off x="683568" y="4077072"/>
            <a:ext cx="74168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buNone/>
            </a:pPr>
            <a:r>
              <a:rPr lang="tr-TR" b="1" dirty="0" smtClean="0"/>
              <a:t>Faiz…</a:t>
            </a:r>
          </a:p>
          <a:p>
            <a:pPr algn="just">
              <a:buNone/>
            </a:pPr>
            <a:r>
              <a:rPr lang="tr-TR" b="1" dirty="0" smtClean="0"/>
              <a:t>Tazminat…</a:t>
            </a:r>
          </a:p>
          <a:p>
            <a:pPr algn="just">
              <a:buNone/>
            </a:pPr>
            <a:r>
              <a:rPr lang="tr-TR" b="1" dirty="0" smtClean="0"/>
              <a:t>Gecikme zammı…</a:t>
            </a:r>
          </a:p>
          <a:p>
            <a:pPr algn="just">
              <a:buNone/>
            </a:pPr>
            <a:r>
              <a:rPr lang="tr-TR" b="1" dirty="0" smtClean="0"/>
              <a:t>Para cezası gibi ek mali külfet getirilmesi.</a:t>
            </a:r>
            <a:endParaRPr lang="tr-TR" b="1" dirty="0"/>
          </a:p>
        </p:txBody>
      </p:sp>
      <p:sp>
        <p:nvSpPr>
          <p:cNvPr id="6" name="12-Noktalı Yıldız 5"/>
          <p:cNvSpPr/>
          <p:nvPr/>
        </p:nvSpPr>
        <p:spPr>
          <a:xfrm>
            <a:off x="467544" y="2060848"/>
            <a:ext cx="720080" cy="64807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83568" y="2204864"/>
            <a:ext cx="432048" cy="369332"/>
          </a:xfrm>
          <a:prstGeom prst="rect">
            <a:avLst/>
          </a:prstGeom>
          <a:noFill/>
        </p:spPr>
        <p:txBody>
          <a:bodyPr wrap="square" rtlCol="0">
            <a:spAutoFit/>
          </a:bodyPr>
          <a:lstStyle/>
          <a:p>
            <a:r>
              <a:rPr lang="tr-TR" dirty="0" smtClean="0"/>
              <a:t>7</a:t>
            </a:r>
            <a:endParaRPr lang="tr-TR" dirty="0"/>
          </a:p>
        </p:txBody>
      </p:sp>
      <p:sp>
        <p:nvSpPr>
          <p:cNvPr id="8" name="Şeritli Sağ Ok 7"/>
          <p:cNvSpPr/>
          <p:nvPr/>
        </p:nvSpPr>
        <p:spPr>
          <a:xfrm rot="5400000">
            <a:off x="4247964" y="6317940"/>
            <a:ext cx="64807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extLst>
      <p:ext uri="{BB962C8B-B14F-4D97-AF65-F5344CB8AC3E}">
        <p14:creationId xmlns="" xmlns:p14="http://schemas.microsoft.com/office/powerpoint/2010/main" val="28366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1100"/>
                            </p:stCondLst>
                            <p:childTnLst>
                              <p:par>
                                <p:cTn id="9" presetID="45" presetClass="path" presetSubtype="0" accel="50000" decel="50000" fill="hold" grpId="0" nodeType="afterEffect">
                                  <p:stCondLst>
                                    <p:cond delay="0"/>
                                  </p:stCondLst>
                                  <p:childTnLst>
                                    <p:animMotion origin="layout" path="M -0.12205 0.00116 L -0.10503 0.00116 C -0.09705 0.00116 -0.08802 -0.01273 -0.08003 -0.01481 C -0.07413 -0.01481 -0.06302 -0.00185 -0.05798 -0.00185 C -0.05104 -0.00185 -0.0441 -0.00578 -0.03107 -0.00578 L -0.02205 -0.16088 L -0.01198 0.02616 L -1.94444E-6 0.00116 L 0.0099 -0.00578 L 0.03403 0.00024 C 0.04497 -0.00277 0.054 -0.01574 0.06493 -0.02083 C 0.06893 -0.02175 0.07795 -0.02291 0.08403 -0.02083 C 0.08993 -0.01875 0.09497 -0.00486 0.09688 -0.00393 C 0.1 0.00024 0.10695 -0.00393 0.11094 -0.00185 L 0.11702 0.00116 L 0.12795 0.00116 " pathEditMode="relative" rAng="0" ptsTypes="AAAAAAAAAAAAAAAA">
                                      <p:cBhvr>
                                        <p:cTn id="10" dur="2000" fill="hold"/>
                                        <p:tgtEl>
                                          <p:spTgt spid="5"/>
                                        </p:tgtEl>
                                        <p:attrNameLst>
                                          <p:attrName>ppt_x</p:attrName>
                                          <p:attrName>ppt_y</p:attrName>
                                        </p:attrNameLst>
                                      </p:cBhvr>
                                      <p:rCtr x="12500"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encrypted-tbn3.gstatic.com/images?q=tbn:ANd9GcTUyvnvuY8KZslcrgVB6BADEzWL10WwBOCriPBccIIG62C3tnr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32656"/>
            <a:ext cx="3528392" cy="2736304"/>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https://encrypted-tbn1.gstatic.com/images?q=tbn:ANd9GcSDFXtu-5XYQcEvh6Nwf6ps1km4vVzTAWR-gDZTmhHyTnD_QmnJ"/>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332656"/>
            <a:ext cx="3277344"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Picture 16" descr="https://encrypted-tbn0.gstatic.com/images?q=tbn:ANd9GcQT_ZcxMCrmYvVyqJEuVMUP2v3fNEwb7jdafI05tKOfhoT9m4o8l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9552" y="3642742"/>
            <a:ext cx="3744416" cy="2594595"/>
          </a:xfrm>
          <a:prstGeom prst="rect">
            <a:avLst/>
          </a:prstGeom>
          <a:noFill/>
          <a:extLst>
            <a:ext uri="{909E8E84-426E-40DD-AFC4-6F175D3DCCD1}">
              <a14:hiddenFill xmlns="" xmlns:a14="http://schemas.microsoft.com/office/drawing/2010/main">
                <a:solidFill>
                  <a:srgbClr val="FFFFFF"/>
                </a:solidFill>
              </a14:hiddenFill>
            </a:ext>
          </a:extLst>
        </p:spPr>
      </p:pic>
      <p:pic>
        <p:nvPicPr>
          <p:cNvPr id="6164" name="Picture 20" descr="https://encrypted-tbn1.gstatic.com/images?q=tbn:ANd9GcTb7W-JnDatzc-a0GHryxWbzZXAuDxQEKBQrArTIffQrRYaUedF8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016" y="3645024"/>
            <a:ext cx="3456384" cy="25923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1438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ircle(in)">
                                      <p:cBhvr>
                                        <p:cTn id="7" dur="2000"/>
                                        <p:tgtEl>
                                          <p:spTgt spid="615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158"/>
                                        </p:tgtEl>
                                        <p:attrNameLst>
                                          <p:attrName>style.visibility</p:attrName>
                                        </p:attrNameLst>
                                      </p:cBhvr>
                                      <p:to>
                                        <p:strVal val="visible"/>
                                      </p:to>
                                    </p:set>
                                    <p:animEffect transition="in" filter="circle(in)">
                                      <p:cBhvr>
                                        <p:cTn id="11" dur="2000"/>
                                        <p:tgtEl>
                                          <p:spTgt spid="6158"/>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160"/>
                                        </p:tgtEl>
                                        <p:attrNameLst>
                                          <p:attrName>style.visibility</p:attrName>
                                        </p:attrNameLst>
                                      </p:cBhvr>
                                      <p:to>
                                        <p:strVal val="visible"/>
                                      </p:to>
                                    </p:set>
                                    <p:animEffect transition="in" filter="circle(in)">
                                      <p:cBhvr>
                                        <p:cTn id="15" dur="2000"/>
                                        <p:tgtEl>
                                          <p:spTgt spid="6160"/>
                                        </p:tgtEl>
                                      </p:cBhvr>
                                    </p:animEffect>
                                  </p:childTnLst>
                                </p:cTn>
                              </p:par>
                            </p:childTnLst>
                          </p:cTn>
                        </p:par>
                        <p:par>
                          <p:cTn id="16" fill="hold">
                            <p:stCondLst>
                              <p:cond delay="6000"/>
                            </p:stCondLst>
                            <p:childTnLst>
                              <p:par>
                                <p:cTn id="17" presetID="6" presetClass="entr" presetSubtype="16" fill="hold" nodeType="afterEffect">
                                  <p:stCondLst>
                                    <p:cond delay="750"/>
                                  </p:stCondLst>
                                  <p:childTnLst>
                                    <p:set>
                                      <p:cBhvr>
                                        <p:cTn id="18" dur="1" fill="hold">
                                          <p:stCondLst>
                                            <p:cond delay="0"/>
                                          </p:stCondLst>
                                        </p:cTn>
                                        <p:tgtEl>
                                          <p:spTgt spid="6164"/>
                                        </p:tgtEl>
                                        <p:attrNameLst>
                                          <p:attrName>style.visibility</p:attrName>
                                        </p:attrNameLst>
                                      </p:cBhvr>
                                      <p:to>
                                        <p:strVal val="visible"/>
                                      </p:to>
                                    </p:set>
                                    <p:animEffect transition="in" filter="circle(in)">
                                      <p:cBhvr>
                                        <p:cTn id="19" dur="20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75656" y="332656"/>
            <a:ext cx="626469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                     </a:t>
            </a:r>
            <a:r>
              <a:rPr lang="tr-TR" sz="2800" dirty="0" smtClean="0"/>
              <a:t>RÜCU MÜESESESİ</a:t>
            </a:r>
            <a:endParaRPr lang="tr-TR" sz="2800" dirty="0"/>
          </a:p>
        </p:txBody>
      </p:sp>
      <p:sp>
        <p:nvSpPr>
          <p:cNvPr id="3" name="Metin kutusu 2"/>
          <p:cNvSpPr txBox="1"/>
          <p:nvPr/>
        </p:nvSpPr>
        <p:spPr>
          <a:xfrm>
            <a:off x="467544" y="1988840"/>
            <a:ext cx="8208912"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3200" dirty="0" smtClean="0"/>
              <a:t>Mali anlamda rücu: Memurun yetki kullanırken veya görev yaparken, bir zarara sebep olması ve bu zararın devlet tarafından giderilmesinin ardından, memura bu zararın ödettirilmesidir</a:t>
            </a:r>
            <a:r>
              <a:rPr lang="tr-TR" dirty="0" smtClean="0"/>
              <a:t>.</a:t>
            </a:r>
            <a:endParaRPr lang="tr-TR" dirty="0"/>
          </a:p>
        </p:txBody>
      </p:sp>
    </p:spTree>
    <p:extLst>
      <p:ext uri="{BB962C8B-B14F-4D97-AF65-F5344CB8AC3E}">
        <p14:creationId xmlns="" xmlns:p14="http://schemas.microsoft.com/office/powerpoint/2010/main" val="4143447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75656" y="332656"/>
            <a:ext cx="62646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                                RÜCU MÜESESESİ</a:t>
            </a:r>
            <a:endParaRPr lang="tr-TR" dirty="0"/>
          </a:p>
        </p:txBody>
      </p:sp>
      <p:sp>
        <p:nvSpPr>
          <p:cNvPr id="4" name="Metin kutusu 3"/>
          <p:cNvSpPr txBox="1"/>
          <p:nvPr/>
        </p:nvSpPr>
        <p:spPr>
          <a:xfrm>
            <a:off x="971600" y="4581128"/>
            <a:ext cx="67687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RÜCU ETMEK: Bir kimsenin alacaklısına ödediği şeyi diğer birinden istemeye hakkı olması durumu olarak tanımlanmaktadır.</a:t>
            </a:r>
          </a:p>
        </p:txBody>
      </p:sp>
      <p:sp>
        <p:nvSpPr>
          <p:cNvPr id="5" name="Aşağı Şerit 4"/>
          <p:cNvSpPr/>
          <p:nvPr/>
        </p:nvSpPr>
        <p:spPr>
          <a:xfrm>
            <a:off x="215516" y="1252351"/>
            <a:ext cx="8712968" cy="2088803"/>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just"/>
            <a:r>
              <a:rPr lang="tr-TR" dirty="0"/>
              <a:t>RÜCU: </a:t>
            </a:r>
            <a:r>
              <a:rPr lang="tr-TR" dirty="0">
                <a:solidFill>
                  <a:schemeClr val="tx1"/>
                </a:solidFill>
              </a:rPr>
              <a:t>Kelime anlamı olarak geri </a:t>
            </a:r>
            <a:r>
              <a:rPr lang="tr-TR" dirty="0" smtClean="0">
                <a:solidFill>
                  <a:schemeClr val="tx1"/>
                </a:solidFill>
              </a:rPr>
              <a:t>dönme, sözünü geri </a:t>
            </a:r>
            <a:r>
              <a:rPr lang="tr-TR" dirty="0">
                <a:solidFill>
                  <a:schemeClr val="tx1"/>
                </a:solidFill>
              </a:rPr>
              <a:t>alma, cayma anlamına gelmektedir.</a:t>
            </a:r>
          </a:p>
          <a:p>
            <a:pPr algn="just"/>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62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1" nodeType="afterEffect">
                                  <p:stCondLst>
                                    <p:cond delay="1000"/>
                                  </p:stCondLst>
                                  <p:childTnLst>
                                    <p:animClr clrSpc="hsl" dir="cw">
                                      <p:cBhvr override="childStyle">
                                        <p:cTn id="9" dur="500" fill="hold"/>
                                        <p:tgtEl>
                                          <p:spTgt spid="5"/>
                                        </p:tgtEl>
                                        <p:attrNameLst>
                                          <p:attrName>style.color</p:attrName>
                                        </p:attrNameLst>
                                      </p:cBhvr>
                                      <p:by>
                                        <p:hsl h="0" s="-12549" l="-25098"/>
                                      </p:by>
                                    </p:animClr>
                                    <p:animClr clrSpc="hsl" dir="cw">
                                      <p:cBhvr>
                                        <p:cTn id="10" dur="500" fill="hold"/>
                                        <p:tgtEl>
                                          <p:spTgt spid="5"/>
                                        </p:tgtEl>
                                        <p:attrNameLst>
                                          <p:attrName>fillcolor</p:attrName>
                                        </p:attrNameLst>
                                      </p:cBhvr>
                                      <p:by>
                                        <p:hsl h="0" s="-12549" l="-25098"/>
                                      </p:by>
                                    </p:animClr>
                                    <p:animClr clrSpc="hsl" dir="cw">
                                      <p:cBhvr>
                                        <p:cTn id="11" dur="500" fill="hold"/>
                                        <p:tgtEl>
                                          <p:spTgt spid="5"/>
                                        </p:tgtEl>
                                        <p:attrNameLst>
                                          <p:attrName>stroke.color</p:attrName>
                                        </p:attrNameLst>
                                      </p:cBhvr>
                                      <p:by>
                                        <p:hsl h="0" s="-12549" l="-25098"/>
                                      </p:by>
                                    </p:animClr>
                                    <p:set>
                                      <p:cBhvr>
                                        <p:cTn id="1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75656" y="332656"/>
            <a:ext cx="62646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                         </a:t>
            </a:r>
            <a:r>
              <a:rPr lang="tr-TR" sz="2400" dirty="0" smtClean="0"/>
              <a:t>RÜCU MÜESESESİ</a:t>
            </a:r>
            <a:endParaRPr lang="tr-TR" sz="2400" dirty="0"/>
          </a:p>
        </p:txBody>
      </p:sp>
      <p:sp>
        <p:nvSpPr>
          <p:cNvPr id="3" name="Metin kutusu 2"/>
          <p:cNvSpPr txBox="1"/>
          <p:nvPr/>
        </p:nvSpPr>
        <p:spPr>
          <a:xfrm>
            <a:off x="539552" y="1268760"/>
            <a:ext cx="7488832"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solidFill>
                  <a:srgbClr val="FF0000"/>
                </a:solidFill>
                <a:effectLst>
                  <a:outerShdw blurRad="38100" dist="38100" dir="2700000" algn="tl">
                    <a:srgbClr val="000000">
                      <a:alpha val="43137"/>
                    </a:srgbClr>
                  </a:outerShdw>
                </a:effectLst>
              </a:rPr>
              <a:t>RÜCUDA USÜL: </a:t>
            </a:r>
          </a:p>
          <a:p>
            <a:endParaRPr lang="tr-TR" dirty="0"/>
          </a:p>
          <a:p>
            <a:pPr algn="just"/>
            <a:r>
              <a:rPr lang="tr-TR" dirty="0" smtClean="0"/>
              <a:t>                 Anayasanın 129’uncu maddesi ile 657 sayılı Kanunun 12’nci maddesi çerçevesinde, Kamu görevlileri yetki kullanırken bir zarara neden olursa, doğrudan kendileri hakkında açılamayan tazminat davalarını idare aleyhine açmaları gerekir.</a:t>
            </a:r>
          </a:p>
          <a:p>
            <a:pPr algn="just"/>
            <a:r>
              <a:rPr lang="tr-TR" dirty="0"/>
              <a:t> </a:t>
            </a:r>
            <a:r>
              <a:rPr lang="tr-TR" dirty="0" smtClean="0"/>
              <a:t>                D.M.K </a:t>
            </a:r>
            <a:r>
              <a:rPr lang="tr-TR" dirty="0" err="1" smtClean="0"/>
              <a:t>nın</a:t>
            </a:r>
            <a:r>
              <a:rPr lang="tr-TR" dirty="0" smtClean="0"/>
              <a:t> 13’üncü maddesinde ‘Kurumun genel hükümlere göre sorumlu personele rücu hakkı saklıdır. Bu nedenle tazminat ödemeye mahkum olan idare ödediği tazminat için sebep olan memura rücu edebilmektedir.</a:t>
            </a:r>
          </a:p>
          <a:p>
            <a:pPr algn="just"/>
            <a:r>
              <a:rPr lang="tr-TR" dirty="0"/>
              <a:t> </a:t>
            </a:r>
            <a:r>
              <a:rPr lang="tr-TR" dirty="0" smtClean="0"/>
              <a:t>        </a:t>
            </a:r>
            <a:endParaRPr lang="tr-TR" dirty="0"/>
          </a:p>
        </p:txBody>
      </p:sp>
      <p:sp>
        <p:nvSpPr>
          <p:cNvPr id="6" name="Metin kutusu 5"/>
          <p:cNvSpPr txBox="1"/>
          <p:nvPr/>
        </p:nvSpPr>
        <p:spPr>
          <a:xfrm>
            <a:off x="611560" y="4581128"/>
            <a:ext cx="74888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Danıştay 5. dairesinin kararı ile artık mağdur olan ve dava açıp kazanan personel veya vatandaşın, aleyhte işlem tesis eden yönetici ve görevlilerden rücu yolu ile şahsa hesap sorma ve rücu yolu ile bahse konu olan para miktarının faizi ile birlikte idarecilerden tahsil edilmesinin yolu da açılmıştır.</a:t>
            </a:r>
            <a:endParaRPr lang="tr-TR" dirty="0"/>
          </a:p>
        </p:txBody>
      </p:sp>
    </p:spTree>
    <p:extLst>
      <p:ext uri="{BB962C8B-B14F-4D97-AF65-F5344CB8AC3E}">
        <p14:creationId xmlns="" xmlns:p14="http://schemas.microsoft.com/office/powerpoint/2010/main" val="425027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332656"/>
            <a:ext cx="6408712" cy="864096"/>
          </a:xfrm>
          <a:prstGeom prst="rect">
            <a:avLst/>
          </a:prstGeom>
          <a:noFill/>
        </p:spPr>
        <p:txBody>
          <a:bodyPr wrap="square" rtlCol="0">
            <a:spAutoFit/>
          </a:bodyPr>
          <a:lstStyle/>
          <a:p>
            <a:endParaRPr lang="tr-TR" dirty="0"/>
          </a:p>
        </p:txBody>
      </p:sp>
      <p:sp>
        <p:nvSpPr>
          <p:cNvPr id="4" name="Metin kutusu 3"/>
          <p:cNvSpPr txBox="1"/>
          <p:nvPr/>
        </p:nvSpPr>
        <p:spPr>
          <a:xfrm>
            <a:off x="1115616" y="1628800"/>
            <a:ext cx="72728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            Görevlilere teslim edilen taşınırların zarara uğraması</a:t>
            </a:r>
            <a:endParaRPr lang="tr-TR" dirty="0"/>
          </a:p>
        </p:txBody>
      </p:sp>
      <p:sp>
        <p:nvSpPr>
          <p:cNvPr id="6" name="12-Noktalı Yıldız 5"/>
          <p:cNvSpPr/>
          <p:nvPr/>
        </p:nvSpPr>
        <p:spPr>
          <a:xfrm>
            <a:off x="323528" y="1052736"/>
            <a:ext cx="648072" cy="64807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9</a:t>
            </a:r>
            <a:endParaRPr lang="tr-TR" dirty="0"/>
          </a:p>
        </p:txBody>
      </p:sp>
      <p:sp>
        <p:nvSpPr>
          <p:cNvPr id="7" name="Metin kutusu 6"/>
          <p:cNvSpPr txBox="1"/>
          <p:nvPr/>
        </p:nvSpPr>
        <p:spPr>
          <a:xfrm>
            <a:off x="467544" y="1484784"/>
            <a:ext cx="648072" cy="369332"/>
          </a:xfrm>
          <a:prstGeom prst="rect">
            <a:avLst/>
          </a:prstGeom>
          <a:noFill/>
        </p:spPr>
        <p:txBody>
          <a:bodyPr wrap="square" rtlCol="0">
            <a:spAutoFit/>
          </a:bodyPr>
          <a:lstStyle/>
          <a:p>
            <a:r>
              <a:rPr lang="tr-TR" dirty="0" smtClean="0"/>
              <a:t> </a:t>
            </a:r>
            <a:endParaRPr lang="tr-TR" dirty="0"/>
          </a:p>
        </p:txBody>
      </p:sp>
      <p:sp>
        <p:nvSpPr>
          <p:cNvPr id="8" name="Şeritli Sağ Ok 7"/>
          <p:cNvSpPr/>
          <p:nvPr/>
        </p:nvSpPr>
        <p:spPr>
          <a:xfrm rot="5400000">
            <a:off x="4247964" y="6317940"/>
            <a:ext cx="648072"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170" name="Picture 2" descr="https://encrypted-tbn3.gstatic.com/images?q=tbn:ANd9GcSAFG4htVZ5ro7l4ZiKGkJEQ2Ho55ovJretresHxmzG2UXeSYT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3378378"/>
            <a:ext cx="3888432" cy="314696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Metin kutusu 4"/>
          <p:cNvSpPr txBox="1"/>
          <p:nvPr/>
        </p:nvSpPr>
        <p:spPr>
          <a:xfrm>
            <a:off x="971600" y="5877272"/>
            <a:ext cx="3240360" cy="646331"/>
          </a:xfrm>
          <a:prstGeom prst="rect">
            <a:avLst/>
          </a:prstGeom>
          <a:noFill/>
        </p:spPr>
        <p:txBody>
          <a:bodyPr wrap="square" rtlCol="0">
            <a:spAutoFit/>
          </a:bodyPr>
          <a:lstStyle/>
          <a:p>
            <a:r>
              <a:rPr lang="tr-TR" b="1" dirty="0" smtClean="0">
                <a:solidFill>
                  <a:schemeClr val="bg2">
                    <a:lumMod val="75000"/>
                  </a:schemeClr>
                </a:solidFill>
              </a:rPr>
              <a:t>GÖREVLİLERE TESLİM  EDİLEN RESMİ ARAÇ</a:t>
            </a:r>
            <a:endParaRPr lang="tr-TR" b="1" dirty="0">
              <a:solidFill>
                <a:schemeClr val="bg2">
                  <a:lumMod val="75000"/>
                </a:schemeClr>
              </a:solidFill>
            </a:endParaRPr>
          </a:p>
        </p:txBody>
      </p:sp>
      <p:pic>
        <p:nvPicPr>
          <p:cNvPr id="7172" name="Picture 4" descr="http://www.enviropestilaclama.com/wp-content/uploads/2012/03/warehous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3340196"/>
            <a:ext cx="3835152" cy="311314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Metin kutusu 8"/>
          <p:cNvSpPr txBox="1"/>
          <p:nvPr/>
        </p:nvSpPr>
        <p:spPr>
          <a:xfrm>
            <a:off x="4932040" y="5805264"/>
            <a:ext cx="3240360" cy="646331"/>
          </a:xfrm>
          <a:prstGeom prst="rect">
            <a:avLst/>
          </a:prstGeom>
          <a:noFill/>
        </p:spPr>
        <p:txBody>
          <a:bodyPr wrap="square" rtlCol="0">
            <a:spAutoFit/>
          </a:bodyPr>
          <a:lstStyle/>
          <a:p>
            <a:r>
              <a:rPr lang="tr-TR" b="1" dirty="0" smtClean="0">
                <a:solidFill>
                  <a:schemeClr val="bg2">
                    <a:lumMod val="75000"/>
                  </a:schemeClr>
                </a:solidFill>
              </a:rPr>
              <a:t>GÖREVLİLERE TESLİMİ    YAPILAN MALLAR</a:t>
            </a:r>
            <a:endParaRPr lang="tr-TR" b="1" dirty="0">
              <a:solidFill>
                <a:schemeClr val="bg2">
                  <a:lumMod val="75000"/>
                </a:schemeClr>
              </a:solidFill>
            </a:endParaRPr>
          </a:p>
        </p:txBody>
      </p:sp>
      <p:sp>
        <p:nvSpPr>
          <p:cNvPr id="12"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extLst>
      <p:ext uri="{BB962C8B-B14F-4D97-AF65-F5344CB8AC3E}">
        <p14:creationId xmlns="" xmlns:p14="http://schemas.microsoft.com/office/powerpoint/2010/main" val="31655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1000" fill="hold"/>
                                        <p:tgtEl>
                                          <p:spTgt spid="7170"/>
                                        </p:tgtEl>
                                        <p:attrNameLst>
                                          <p:attrName>ppt_x</p:attrName>
                                        </p:attrNameLst>
                                      </p:cBhvr>
                                      <p:tavLst>
                                        <p:tav tm="0">
                                          <p:val>
                                            <p:strVal val="#ppt_x"/>
                                          </p:val>
                                        </p:tav>
                                        <p:tav tm="100000">
                                          <p:val>
                                            <p:strVal val="#ppt_x"/>
                                          </p:val>
                                        </p:tav>
                                      </p:tavLst>
                                    </p:anim>
                                    <p:anim calcmode="lin" valueType="num">
                                      <p:cBhvr additive="base">
                                        <p:cTn id="13" dur="1000" fill="hold"/>
                                        <p:tgtEl>
                                          <p:spTgt spid="7170"/>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150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1500" fill="hold"/>
                                        <p:tgtEl>
                                          <p:spTgt spid="7172"/>
                                        </p:tgtEl>
                                        <p:attrNameLst>
                                          <p:attrName>ppt_x</p:attrName>
                                        </p:attrNameLst>
                                      </p:cBhvr>
                                      <p:tavLst>
                                        <p:tav tm="0">
                                          <p:val>
                                            <p:strVal val="#ppt_x"/>
                                          </p:val>
                                        </p:tav>
                                        <p:tav tm="100000">
                                          <p:val>
                                            <p:strVal val="#ppt_x"/>
                                          </p:val>
                                        </p:tav>
                                      </p:tavLst>
                                    </p:anim>
                                    <p:anim calcmode="lin" valueType="num">
                                      <p:cBhvr additive="base">
                                        <p:cTn id="18" dur="1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67544" y="1052736"/>
            <a:ext cx="7704856" cy="34470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dirty="0" smtClean="0"/>
              <a:t>        </a:t>
            </a:r>
            <a:r>
              <a:rPr lang="tr-TR" sz="2000" dirty="0" smtClean="0"/>
              <a:t>Alınmamış </a:t>
            </a:r>
            <a:r>
              <a:rPr lang="tr-TR" sz="2000" dirty="0"/>
              <a:t>para, mal ve değerleri alınmış</a:t>
            </a:r>
            <a:r>
              <a:rPr lang="tr-TR" sz="2000" dirty="0" smtClean="0"/>
              <a:t>; sağlanmamış hizmetler sağlanmış, yapılmamış inşaat, onarım ve üretimi yapılmış, veya bitmiş gibi gösteren gerçek dışı belge düzenlemek suretiyle kamu kaynağında bir artışa engel veya bir eksilmeye neden olanlar ile, bu gibi kanıtlayıcı belgeleri bilerek düzenlemiş, imzalamış veya onaylamış bulunanlar hakkında;</a:t>
            </a:r>
          </a:p>
          <a:p>
            <a:pPr algn="just"/>
            <a:r>
              <a:rPr lang="tr-TR" sz="2000" dirty="0" smtClean="0"/>
              <a:t> </a:t>
            </a:r>
          </a:p>
          <a:p>
            <a:pPr algn="just"/>
            <a:r>
              <a:rPr lang="tr-TR" sz="2000" dirty="0" smtClean="0"/>
              <a:t>      </a:t>
            </a:r>
            <a:r>
              <a:rPr lang="tr-TR" sz="2000" b="1" dirty="0" smtClean="0"/>
              <a:t>Türk Ceza Kanunu veya diğer kanunların</a:t>
            </a:r>
            <a:r>
              <a:rPr lang="tr-TR" sz="2000" dirty="0" smtClean="0"/>
              <a:t> bu fiillere ilişkin hükümleri uygulanır. </a:t>
            </a:r>
          </a:p>
          <a:p>
            <a:endParaRPr lang="tr-TR" dirty="0"/>
          </a:p>
        </p:txBody>
      </p:sp>
    </p:spTree>
    <p:extLst>
      <p:ext uri="{BB962C8B-B14F-4D97-AF65-F5344CB8AC3E}">
        <p14:creationId xmlns="" xmlns:p14="http://schemas.microsoft.com/office/powerpoint/2010/main" val="4637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519063"/>
            <a:ext cx="8064896"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sz="1600" b="1" dirty="0" smtClean="0"/>
              <a:t>KAMU ZARARININ VARLIĞINDAN VEYA MALİ SORUMLULUKTAN   BAHSEDİLEBİLMESİ İÇİN HER SOMUT OLAYDA</a:t>
            </a:r>
          </a:p>
          <a:p>
            <a:pPr algn="just"/>
            <a:endParaRPr lang="tr-TR" dirty="0" smtClean="0"/>
          </a:p>
        </p:txBody>
      </p:sp>
      <p:sp>
        <p:nvSpPr>
          <p:cNvPr id="3" name="2 Metin kutusu"/>
          <p:cNvSpPr txBox="1"/>
          <p:nvPr/>
        </p:nvSpPr>
        <p:spPr>
          <a:xfrm>
            <a:off x="611560" y="1628800"/>
            <a:ext cx="763284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tr-TR" dirty="0" smtClean="0"/>
          </a:p>
          <a:p>
            <a:pPr algn="just"/>
            <a:r>
              <a:rPr lang="tr-TR" dirty="0" smtClean="0"/>
              <a:t>               KAMU GÖREVLİSİNİN </a:t>
            </a:r>
            <a:r>
              <a:rPr lang="tr-TR" b="1" dirty="0" smtClean="0"/>
              <a:t>KASIT, KUSUR VEYA İHMALLERİNDEN </a:t>
            </a:r>
            <a:r>
              <a:rPr lang="tr-TR" dirty="0" smtClean="0"/>
              <a:t>KAYNAKLANAN MEVZUATA AYKIRI KARAR, İŞLEM VEYA EYLEMİN BULUNMASI,</a:t>
            </a:r>
          </a:p>
          <a:p>
            <a:pPr algn="just"/>
            <a:r>
              <a:rPr lang="tr-TR" dirty="0" smtClean="0"/>
              <a:t>               MEVZUATA AYKIRI KARAR, İŞLEM VEYA EYLEM SONUCUNDA </a:t>
            </a:r>
            <a:r>
              <a:rPr lang="tr-TR" b="1" dirty="0" smtClean="0"/>
              <a:t>KAMU KAYNAĞINDA ARTIŞA ENGEN VEYA EKSİLMEYE </a:t>
            </a:r>
            <a:r>
              <a:rPr lang="tr-TR" dirty="0" smtClean="0"/>
              <a:t>NEDEN OLUNMASI,</a:t>
            </a:r>
          </a:p>
          <a:p>
            <a:pPr algn="just"/>
            <a:r>
              <a:rPr lang="tr-TR" dirty="0" smtClean="0"/>
              <a:t>               KAMU KAYNAĞINDA ARTIŞA ENGEL VEYA EKSİLMEYE NEDEN OLUNMASI DURUMU </a:t>
            </a:r>
            <a:r>
              <a:rPr lang="tr-TR" b="1" dirty="0" smtClean="0"/>
              <a:t>İLE MEVZUATA AYKIRI KARAR, İŞLEM VEYA EYLEM ARASINDA BİR İLLİYET BAĞININ </a:t>
            </a:r>
            <a:r>
              <a:rPr lang="tr-TR" dirty="0" smtClean="0"/>
              <a:t>OLMASI ŞARTLARI BİRLİKTE ARANMALIDIR.</a:t>
            </a:r>
          </a:p>
          <a:p>
            <a:pPr algn="just"/>
            <a:endParaRPr lang="tr-TR" dirty="0" smtClean="0"/>
          </a:p>
          <a:p>
            <a:pPr algn="just"/>
            <a:endParaRPr lang="tr-TR" dirty="0" smtClean="0"/>
          </a:p>
          <a:p>
            <a:pPr algn="just"/>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 xmlns:p14="http://schemas.microsoft.com/office/powerpoint/2010/main" val="614808542"/>
              </p:ext>
            </p:extLst>
          </p:nvPr>
        </p:nvGraphicFramePr>
        <p:xfrm>
          <a:off x="530660" y="2348880"/>
          <a:ext cx="7690489"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9710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692696"/>
            <a:ext cx="8184578" cy="4752528"/>
          </a:xfrm>
          <a:prstGeom prst="rect">
            <a:avLst/>
          </a:prstGeom>
        </p:spPr>
      </p:pic>
      <p:sp>
        <p:nvSpPr>
          <p:cNvPr id="4" name="3 Metin kutusu"/>
          <p:cNvSpPr txBox="1"/>
          <p:nvPr/>
        </p:nvSpPr>
        <p:spPr>
          <a:xfrm>
            <a:off x="4499992" y="1844824"/>
            <a:ext cx="3600400" cy="369332"/>
          </a:xfrm>
          <a:prstGeom prst="rect">
            <a:avLst/>
          </a:prstGeom>
          <a:noFill/>
        </p:spPr>
        <p:txBody>
          <a:bodyPr wrap="square" rtlCol="0">
            <a:spAutoFit/>
          </a:bodyPr>
          <a:lstStyle/>
          <a:p>
            <a:endParaRPr lang="tr-TR" dirty="0"/>
          </a:p>
        </p:txBody>
      </p:sp>
      <p:sp>
        <p:nvSpPr>
          <p:cNvPr id="5" name="4 Metin kutusu"/>
          <p:cNvSpPr txBox="1"/>
          <p:nvPr/>
        </p:nvSpPr>
        <p:spPr>
          <a:xfrm>
            <a:off x="611560" y="3860613"/>
            <a:ext cx="7776864"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400" b="1" dirty="0" smtClean="0">
                <a:solidFill>
                  <a:schemeClr val="accent2">
                    <a:lumMod val="50000"/>
                  </a:schemeClr>
                </a:solidFill>
              </a:rPr>
              <a:t>KAMU ZARARI MEYDANA GELDİĞİNDE            YAPILACAK İŞLEMLER?</a:t>
            </a:r>
            <a:endParaRPr lang="tr-TR" sz="2400" b="1" dirty="0">
              <a:solidFill>
                <a:schemeClr val="accent2">
                  <a:lumMod val="50000"/>
                </a:schemeClr>
              </a:solidFill>
            </a:endParaRPr>
          </a:p>
        </p:txBody>
      </p:sp>
    </p:spTree>
    <p:extLst>
      <p:ext uri="{BB962C8B-B14F-4D97-AF65-F5344CB8AC3E}">
        <p14:creationId xmlns="" xmlns:p14="http://schemas.microsoft.com/office/powerpoint/2010/main" val="31493826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
                                        <p:tgtEl>
                                          <p:spTgt spid="8"/>
                                        </p:tgtEl>
                                      </p:cBhvr>
                                    </p:animEffect>
                                    <p:anim calcmode="lin" valueType="num">
                                      <p:cBhvr>
                                        <p:cTn id="13" dur="400" fill="hold"/>
                                        <p:tgtEl>
                                          <p:spTgt spid="8"/>
                                        </p:tgtEl>
                                        <p:attrNameLst>
                                          <p:attrName>ppt_x</p:attrName>
                                        </p:attrNameLst>
                                      </p:cBhvr>
                                      <p:tavLst>
                                        <p:tav tm="0">
                                          <p:val>
                                            <p:strVal val="#ppt_x"/>
                                          </p:val>
                                        </p:tav>
                                        <p:tav tm="100000">
                                          <p:val>
                                            <p:strVal val="#ppt_x"/>
                                          </p:val>
                                        </p:tav>
                                      </p:tavLst>
                                    </p:anim>
                                    <p:anim calcmode="lin" valueType="num">
                                      <p:cBhvr>
                                        <p:cTn id="14" dur="400" fill="hold"/>
                                        <p:tgtEl>
                                          <p:spTgt spid="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67194" y="4941168"/>
            <a:ext cx="7704856" cy="923330"/>
          </a:xfrm>
          <a:prstGeom prst="rect">
            <a:avLst/>
          </a:prstGeom>
          <a:effectLst>
            <a:glow rad="101600">
              <a:schemeClr val="accent3">
                <a:satMod val="175000"/>
                <a:alpha val="40000"/>
              </a:schemeClr>
            </a:glow>
            <a:softEdge rad="317500"/>
          </a:effectLst>
          <a:scene3d>
            <a:camera prst="orthographicFront"/>
            <a:lightRig rig="threePt" dir="t"/>
          </a:scene3d>
          <a:sp3d>
            <a:bevelT w="139700" prst="cross"/>
          </a:sp3d>
        </p:spPr>
        <p:style>
          <a:lnRef idx="0">
            <a:scrgbClr r="0" g="0" b="0"/>
          </a:lnRef>
          <a:fillRef idx="1002">
            <a:schemeClr val="lt1"/>
          </a:fillRef>
          <a:effectRef idx="0">
            <a:scrgbClr r="0" g="0" b="0"/>
          </a:effectRef>
          <a:fontRef idx="major"/>
        </p:style>
        <p:txBody>
          <a:bodyPr wrap="square">
            <a:spAutoFit/>
          </a:bodyPr>
          <a:lstStyle/>
          <a:p>
            <a:pPr algn="just" defTabSz="185738" fontAlgn="auto">
              <a:spcBef>
                <a:spcPts val="0"/>
              </a:spcBef>
              <a:spcAft>
                <a:spcPts val="0"/>
              </a:spcAft>
              <a:defRPr/>
            </a:pPr>
            <a:r>
              <a:rPr lang="tr-TR" b="1" dirty="0">
                <a:latin typeface="Times New Roman" pitchFamily="18" charset="0"/>
              </a:rPr>
              <a:t>KAMU ZARARLARININ TAHSİLİNE İLİŞKİN USUL VE ESASLAR HAKKINDA YÖNETMELİK 19.10.2006 TARİH VE 26324 SAYILI RESMİ GAZETEDE YAYIMLANMIŞTIR. </a:t>
            </a:r>
          </a:p>
        </p:txBody>
      </p:sp>
      <p:sp>
        <p:nvSpPr>
          <p:cNvPr id="2" name="Metin kutusu 1"/>
          <p:cNvSpPr txBox="1"/>
          <p:nvPr/>
        </p:nvSpPr>
        <p:spPr>
          <a:xfrm rot="16200000">
            <a:off x="3542737" y="2774569"/>
            <a:ext cx="939527" cy="369332"/>
          </a:xfrm>
          <a:prstGeom prst="rect">
            <a:avLst/>
          </a:prstGeom>
          <a:noFill/>
        </p:spPr>
        <p:txBody>
          <a:bodyPr wrap="square" rtlCol="0">
            <a:spAutoFit/>
          </a:bodyPr>
          <a:lstStyle/>
          <a:p>
            <a:r>
              <a:rPr lang="tr-TR" dirty="0" smtClean="0">
                <a:solidFill>
                  <a:schemeClr val="bg2">
                    <a:lumMod val="75000"/>
                  </a:schemeClr>
                </a:solidFill>
              </a:rPr>
              <a:t>26324</a:t>
            </a:r>
            <a:endParaRPr lang="tr-TR" dirty="0">
              <a:solidFill>
                <a:schemeClr val="bg2">
                  <a:lumMod val="75000"/>
                </a:schemeClr>
              </a:solidFill>
            </a:endParaRPr>
          </a:p>
        </p:txBody>
      </p:sp>
      <p:pic>
        <p:nvPicPr>
          <p:cNvPr id="50177" name="Picture 1" descr="C:\Users\Necat ALTIOK\Desktop\gizliligi-bitiren-yonetmelik-anayasaya-ve-cmkya-aykiri_907040_720_400.jpg"/>
          <p:cNvPicPr>
            <a:picLocks noChangeAspect="1" noChangeArrowheads="1"/>
          </p:cNvPicPr>
          <p:nvPr/>
        </p:nvPicPr>
        <p:blipFill>
          <a:blip r:embed="rId3" cstate="print"/>
          <a:srcRect/>
          <a:stretch>
            <a:fillRect/>
          </a:stretch>
        </p:blipFill>
        <p:spPr bwMode="auto">
          <a:xfrm>
            <a:off x="539552" y="652462"/>
            <a:ext cx="7704856" cy="4072681"/>
          </a:xfrm>
          <a:prstGeom prst="rect">
            <a:avLst/>
          </a:prstGeom>
          <a:noFill/>
        </p:spPr>
      </p:pic>
    </p:spTree>
    <p:extLst>
      <p:ext uri="{BB962C8B-B14F-4D97-AF65-F5344CB8AC3E}">
        <p14:creationId xmlns="" xmlns:p14="http://schemas.microsoft.com/office/powerpoint/2010/main" val="25252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Metin kutusu"/>
          <p:cNvSpPr txBox="1"/>
          <p:nvPr/>
        </p:nvSpPr>
        <p:spPr>
          <a:xfrm>
            <a:off x="179512" y="188640"/>
            <a:ext cx="245154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unset" dir="t"/>
            </a:scene3d>
          </a:bodyPr>
          <a:lstStyle/>
          <a:p>
            <a:pPr fontAlgn="auto">
              <a:spcBef>
                <a:spcPts val="0"/>
              </a:spcBef>
              <a:spcAft>
                <a:spcPts val="0"/>
              </a:spcAft>
              <a:defRPr/>
            </a:pPr>
            <a:r>
              <a:rPr lang="tr-TR" b="1" dirty="0"/>
              <a:t>KAMU</a:t>
            </a:r>
            <a:r>
              <a:rPr lang="tr-TR" dirty="0"/>
              <a:t> </a:t>
            </a:r>
            <a:r>
              <a:rPr lang="tr-TR" b="1" dirty="0"/>
              <a:t>ZARARI</a:t>
            </a:r>
            <a:r>
              <a:rPr lang="tr-TR" dirty="0"/>
              <a:t> ;</a:t>
            </a:r>
          </a:p>
        </p:txBody>
      </p:sp>
      <p:sp>
        <p:nvSpPr>
          <p:cNvPr id="3" name="Yuvarlatılmış Dikdörtgen 4"/>
          <p:cNvSpPr/>
          <p:nvPr/>
        </p:nvSpPr>
        <p:spPr>
          <a:xfrm>
            <a:off x="402556" y="2682974"/>
            <a:ext cx="1008114" cy="141905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66725">
              <a:lnSpc>
                <a:spcPct val="90000"/>
              </a:lnSpc>
              <a:spcAft>
                <a:spcPct val="35000"/>
              </a:spcAft>
              <a:defRPr/>
            </a:pPr>
            <a:r>
              <a:rPr lang="tr-TR" sz="1050" b="1" dirty="0"/>
              <a:t>BELİRLENMESİ</a:t>
            </a:r>
          </a:p>
          <a:p>
            <a:pPr algn="ctr" defTabSz="466725">
              <a:lnSpc>
                <a:spcPct val="90000"/>
              </a:lnSpc>
              <a:spcAft>
                <a:spcPct val="35000"/>
              </a:spcAft>
              <a:defRPr/>
            </a:pPr>
            <a:r>
              <a:rPr lang="tr-TR" sz="1050" b="1" dirty="0"/>
              <a:t>1</a:t>
            </a:r>
          </a:p>
        </p:txBody>
      </p:sp>
      <p:sp>
        <p:nvSpPr>
          <p:cNvPr id="16" name="29 Metin kutusu"/>
          <p:cNvSpPr txBox="1"/>
          <p:nvPr/>
        </p:nvSpPr>
        <p:spPr>
          <a:xfrm>
            <a:off x="6084168" y="5661248"/>
            <a:ext cx="264651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unset" dir="t"/>
            </a:scene3d>
          </a:bodyPr>
          <a:lstStyle/>
          <a:p>
            <a:pPr fontAlgn="auto">
              <a:spcBef>
                <a:spcPts val="0"/>
              </a:spcBef>
              <a:spcAft>
                <a:spcPts val="0"/>
              </a:spcAft>
              <a:defRPr/>
            </a:pPr>
            <a:r>
              <a:rPr lang="tr-TR" b="1" dirty="0"/>
              <a:t>SÜREÇLERİNİ KAPSAR</a:t>
            </a:r>
            <a:r>
              <a:rPr lang="tr-TR" dirty="0"/>
              <a:t>;</a:t>
            </a:r>
          </a:p>
        </p:txBody>
      </p:sp>
      <p:graphicFrame>
        <p:nvGraphicFramePr>
          <p:cNvPr id="36" name="35 Diyagram"/>
          <p:cNvGraphicFramePr/>
          <p:nvPr>
            <p:extLst>
              <p:ext uri="{D42A27DB-BD31-4B8C-83A1-F6EECF244321}">
                <p14:modId xmlns="" xmlns:p14="http://schemas.microsoft.com/office/powerpoint/2010/main" val="3511874188"/>
              </p:ext>
            </p:extLst>
          </p:nvPr>
        </p:nvGraphicFramePr>
        <p:xfrm>
          <a:off x="1835696" y="836712"/>
          <a:ext cx="51845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Düz Ok Bağlayıcısı 4"/>
          <p:cNvCxnSpPr/>
          <p:nvPr/>
        </p:nvCxnSpPr>
        <p:spPr>
          <a:xfrm flipH="1">
            <a:off x="6012160" y="1700808"/>
            <a:ext cx="115212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7164288" y="1196752"/>
            <a:ext cx="15841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050" b="1" dirty="0" smtClean="0"/>
              <a:t>GÖRÜŞ ALINMASI İLGİLİ HARCAMA YETKİLİSİ TARAFINDAN</a:t>
            </a:r>
            <a:endParaRPr lang="tr-TR" sz="1050" b="1" dirty="0"/>
          </a:p>
        </p:txBody>
      </p:sp>
      <p:cxnSp>
        <p:nvCxnSpPr>
          <p:cNvPr id="8" name="Düz Ok Bağlayıcısı 7"/>
          <p:cNvCxnSpPr/>
          <p:nvPr/>
        </p:nvCxnSpPr>
        <p:spPr>
          <a:xfrm>
            <a:off x="2051720" y="1844824"/>
            <a:ext cx="17281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Metin kutusu 9"/>
          <p:cNvSpPr txBox="1"/>
          <p:nvPr/>
        </p:nvSpPr>
        <p:spPr>
          <a:xfrm>
            <a:off x="251520" y="1484784"/>
            <a:ext cx="165618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100" b="1" dirty="0" smtClean="0"/>
              <a:t>MERKEZDE ÜST YÖNETİCİ TAŞRADA EN ÜST YÖNETİCİ</a:t>
            </a:r>
            <a:endParaRPr lang="tr-TR" sz="1100" b="1" dirty="0"/>
          </a:p>
        </p:txBody>
      </p:sp>
    </p:spTree>
    <p:extLst>
      <p:ext uri="{BB962C8B-B14F-4D97-AF65-F5344CB8AC3E}">
        <p14:creationId xmlns="" xmlns:p14="http://schemas.microsoft.com/office/powerpoint/2010/main" val="243420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10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3000"/>
                            </p:stCondLst>
                            <p:childTnLst>
                              <p:par>
                                <p:cTn id="16" presetID="2" presetClass="entr" presetSubtype="4" fill="hold" grpId="0" nodeType="afterEffect">
                                  <p:stCondLst>
                                    <p:cond delay="10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1"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5500"/>
                            </p:stCondLst>
                            <p:childTnLst>
                              <p:par>
                                <p:cTn id="24" presetID="1" presetClass="entr" presetSubtype="0" fill="hold" grpId="0" nodeType="afterEffect">
                                  <p:stCondLst>
                                    <p:cond delay="100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Graphic spid="36" grpId="0">
        <p:bldAsOne/>
      </p:bldGraphic>
      <p:bldP spid="6"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Metin kutusu 3"/>
          <p:cNvSpPr txBox="1"/>
          <p:nvPr/>
        </p:nvSpPr>
        <p:spPr>
          <a:xfrm>
            <a:off x="1619672" y="0"/>
            <a:ext cx="62646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b="1" dirty="0" smtClean="0"/>
              <a:t>          KAMU </a:t>
            </a:r>
            <a:r>
              <a:rPr lang="tr-TR" b="1" dirty="0"/>
              <a:t>ZARARI NASIL TESPİT EDİLİR</a:t>
            </a:r>
            <a:endParaRPr lang="tr-TR" dirty="0"/>
          </a:p>
        </p:txBody>
      </p:sp>
      <p:pic>
        <p:nvPicPr>
          <p:cNvPr id="5" name="Picture 1" descr="F:\Yeni klasör\images (27).jpg"/>
          <p:cNvPicPr>
            <a:picLocks noChangeAspect="1" noChangeArrowheads="1"/>
          </p:cNvPicPr>
          <p:nvPr/>
        </p:nvPicPr>
        <p:blipFill>
          <a:blip r:embed="rId2" cstate="print"/>
          <a:srcRect/>
          <a:stretch>
            <a:fillRect/>
          </a:stretch>
        </p:blipFill>
        <p:spPr bwMode="auto">
          <a:xfrm>
            <a:off x="3491880" y="548680"/>
            <a:ext cx="2021763" cy="1224136"/>
          </a:xfrm>
          <a:prstGeom prst="rect">
            <a:avLst/>
          </a:prstGeom>
          <a:noFill/>
        </p:spPr>
      </p:pic>
      <p:sp>
        <p:nvSpPr>
          <p:cNvPr id="6" name="Metin kutusu 5"/>
          <p:cNvSpPr txBox="1"/>
          <p:nvPr/>
        </p:nvSpPr>
        <p:spPr>
          <a:xfrm>
            <a:off x="755576" y="1628800"/>
            <a:ext cx="7488832"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smtClean="0"/>
              <a:t>               *Kontrol</a:t>
            </a:r>
            <a:r>
              <a:rPr lang="tr-TR" sz="2400" dirty="0"/>
              <a:t>, denetim veya </a:t>
            </a:r>
            <a:r>
              <a:rPr lang="tr-TR" sz="2400" dirty="0" smtClean="0"/>
              <a:t>inceleme*</a:t>
            </a:r>
            <a:endParaRPr lang="tr-TR" sz="2400" dirty="0"/>
          </a:p>
        </p:txBody>
      </p:sp>
      <p:sp>
        <p:nvSpPr>
          <p:cNvPr id="7" name="Oval 6"/>
          <p:cNvSpPr/>
          <p:nvPr/>
        </p:nvSpPr>
        <p:spPr>
          <a:xfrm>
            <a:off x="3527884" y="2204864"/>
            <a:ext cx="2088232" cy="1008112"/>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Metin kutusu 7"/>
          <p:cNvSpPr txBox="1"/>
          <p:nvPr/>
        </p:nvSpPr>
        <p:spPr>
          <a:xfrm rot="10800000" flipV="1">
            <a:off x="683568" y="3356992"/>
            <a:ext cx="75608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dirty="0" smtClean="0"/>
              <a:t>              *Sayıştay'ca </a:t>
            </a:r>
            <a:r>
              <a:rPr lang="tr-TR" sz="2400" dirty="0"/>
              <a:t>kesin hükme bağlama</a:t>
            </a:r>
            <a:r>
              <a:rPr lang="tr-TR" sz="2400" dirty="0" smtClean="0"/>
              <a:t>,*</a:t>
            </a:r>
            <a:endParaRPr lang="tr-TR" sz="2400" dirty="0"/>
          </a:p>
        </p:txBody>
      </p:sp>
      <p:sp>
        <p:nvSpPr>
          <p:cNvPr id="9" name="Oval 8"/>
          <p:cNvSpPr/>
          <p:nvPr/>
        </p:nvSpPr>
        <p:spPr>
          <a:xfrm rot="7982227">
            <a:off x="3566576" y="4175654"/>
            <a:ext cx="1866829" cy="954964"/>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Metin kutusu 9"/>
          <p:cNvSpPr txBox="1"/>
          <p:nvPr/>
        </p:nvSpPr>
        <p:spPr>
          <a:xfrm rot="10800000" flipV="1">
            <a:off x="755576" y="5316017"/>
            <a:ext cx="741682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400" dirty="0" smtClean="0"/>
              <a:t>*Adlî</a:t>
            </a:r>
            <a:r>
              <a:rPr lang="tr-TR" sz="2400" dirty="0"/>
              <a:t>, idarî veya askerî yargılama </a:t>
            </a:r>
            <a:r>
              <a:rPr lang="tr-TR" sz="2400" dirty="0" smtClean="0"/>
              <a:t>olmak </a:t>
            </a:r>
            <a:r>
              <a:rPr lang="tr-TR" sz="2400" dirty="0"/>
              <a:t>üzere üç şekilde tespit </a:t>
            </a:r>
            <a:r>
              <a:rPr lang="tr-TR" sz="2400" dirty="0" smtClean="0"/>
              <a:t> edilmiş  olur*</a:t>
            </a:r>
            <a:endParaRPr lang="tr-TR" sz="2400" dirty="0"/>
          </a:p>
        </p:txBody>
      </p:sp>
    </p:spTree>
    <p:extLst>
      <p:ext uri="{BB962C8B-B14F-4D97-AF65-F5344CB8AC3E}">
        <p14:creationId xmlns="" xmlns:p14="http://schemas.microsoft.com/office/powerpoint/2010/main" val="24093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6" presetClass="entr" presetSubtype="16"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par>
                          <p:cTn id="23" fill="hold">
                            <p:stCondLst>
                              <p:cond delay="5500"/>
                            </p:stCondLst>
                            <p:childTnLst>
                              <p:par>
                                <p:cTn id="24" presetID="6" presetClass="entr" presetSubtype="16" fill="hold" grpId="0"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par>
                          <p:cTn id="27" fill="hold">
                            <p:stCondLst>
                              <p:cond delay="8000"/>
                            </p:stCondLst>
                            <p:childTnLst>
                              <p:par>
                                <p:cTn id="28" presetID="6" presetClass="entr" presetSubtype="16" fill="hold" grpId="0"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548680"/>
            <a:ext cx="770485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a:t>KAMU ZARARI TESPİT EDİLDİKTEN SONRA HANGİ İŞLEMLER YAPILIR? </a:t>
            </a:r>
            <a:endParaRPr lang="tr-TR" dirty="0"/>
          </a:p>
        </p:txBody>
      </p:sp>
      <p:sp>
        <p:nvSpPr>
          <p:cNvPr id="3" name="Dikdörtgen 2"/>
          <p:cNvSpPr/>
          <p:nvPr/>
        </p:nvSpPr>
        <p:spPr>
          <a:xfrm>
            <a:off x="611560" y="1595021"/>
            <a:ext cx="7416824" cy="2677656"/>
          </a:xfrm>
          <a:prstGeom prst="rect">
            <a:avLst/>
          </a:prstGeom>
        </p:spPr>
        <p:txBody>
          <a:bodyPr wrap="square">
            <a:spAutoFit/>
          </a:bodyPr>
          <a:lstStyle/>
          <a:p>
            <a:pPr algn="just"/>
            <a:r>
              <a:rPr lang="tr-TR" sz="2400" b="1" dirty="0" smtClean="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Tespit </a:t>
            </a:r>
            <a:r>
              <a:rPr lang="tr-TR" sz="2400" dirty="0">
                <a:effectLst>
                  <a:outerShdw blurRad="38100" dist="38100" dir="2700000" algn="tl">
                    <a:srgbClr val="000000">
                      <a:alpha val="43137"/>
                    </a:srgbClr>
                  </a:outerShdw>
                </a:effectLst>
              </a:rPr>
              <a:t>edilen kamu zararına </a:t>
            </a:r>
            <a:r>
              <a:rPr lang="tr-TR" sz="2400" dirty="0" smtClean="0">
                <a:effectLst>
                  <a:outerShdw blurRad="38100" dist="38100" dir="2700000" algn="tl">
                    <a:srgbClr val="000000">
                      <a:alpha val="43137"/>
                    </a:srgbClr>
                  </a:outerShdw>
                </a:effectLst>
              </a:rPr>
              <a:t>ilişkin</a:t>
            </a:r>
          </a:p>
          <a:p>
            <a:pPr algn="just"/>
            <a:r>
              <a:rPr lang="tr-TR" sz="2400" b="1" dirty="0" smtClean="0">
                <a:effectLst>
                  <a:outerShdw blurRad="38100" dist="38100" dir="2700000" algn="tl">
                    <a:srgbClr val="000000">
                      <a:alpha val="43137"/>
                    </a:srgbClr>
                  </a:outerShdw>
                </a:effectLst>
              </a:rPr>
              <a:t> </a:t>
            </a:r>
            <a:r>
              <a:rPr lang="tr-TR" sz="3200" b="1" i="1" dirty="0">
                <a:effectLst>
                  <a:outerShdw blurRad="38100" dist="38100" dir="2700000" algn="tl">
                    <a:srgbClr val="000000">
                      <a:alpha val="43137"/>
                    </a:srgbClr>
                  </a:outerShdw>
                </a:effectLst>
              </a:rPr>
              <a:t>yazı</a:t>
            </a:r>
            <a:r>
              <a:rPr lang="tr-TR" sz="3200" b="1" i="1" dirty="0" smtClean="0">
                <a:effectLst>
                  <a:outerShdw blurRad="38100" dist="38100" dir="2700000" algn="tl">
                    <a:srgbClr val="000000">
                      <a:alpha val="43137"/>
                    </a:srgbClr>
                  </a:outerShdw>
                </a:effectLst>
              </a:rPr>
              <a:t>,</a:t>
            </a:r>
          </a:p>
          <a:p>
            <a:pPr algn="just"/>
            <a:r>
              <a:rPr lang="tr-TR" sz="3200" b="1" dirty="0" smtClean="0">
                <a:effectLst>
                  <a:outerShdw blurRad="38100" dist="38100" dir="2700000" algn="tl">
                    <a:srgbClr val="000000">
                      <a:alpha val="43137"/>
                    </a:srgbClr>
                  </a:outerShdw>
                </a:effectLst>
              </a:rPr>
              <a:t> </a:t>
            </a:r>
            <a:r>
              <a:rPr lang="tr-TR" sz="3200" b="1" i="1" dirty="0">
                <a:effectLst>
                  <a:outerShdw blurRad="38100" dist="38100" dir="2700000" algn="tl">
                    <a:srgbClr val="000000">
                      <a:alpha val="43137"/>
                    </a:srgbClr>
                  </a:outerShdw>
                </a:effectLst>
              </a:rPr>
              <a:t>tutanak, </a:t>
            </a:r>
            <a:endParaRPr lang="tr-TR" sz="3200" b="1" i="1" dirty="0" smtClean="0">
              <a:effectLst>
                <a:outerShdw blurRad="38100" dist="38100" dir="2700000" algn="tl">
                  <a:srgbClr val="000000">
                    <a:alpha val="43137"/>
                  </a:srgbClr>
                </a:outerShdw>
              </a:effectLst>
            </a:endParaRPr>
          </a:p>
          <a:p>
            <a:pPr algn="just"/>
            <a:r>
              <a:rPr lang="tr-TR" sz="3200" b="1" dirty="0" smtClean="0">
                <a:effectLst>
                  <a:outerShdw blurRad="38100" dist="38100" dir="2700000" algn="tl">
                    <a:srgbClr val="000000">
                      <a:alpha val="43137"/>
                    </a:srgbClr>
                  </a:outerShdw>
                </a:effectLst>
              </a:rPr>
              <a:t> </a:t>
            </a:r>
            <a:r>
              <a:rPr lang="tr-TR" sz="3200" b="1" i="1" dirty="0" smtClean="0">
                <a:effectLst>
                  <a:outerShdw blurRad="38100" dist="38100" dir="2700000" algn="tl">
                    <a:srgbClr val="000000">
                      <a:alpha val="43137"/>
                    </a:srgbClr>
                  </a:outerShdw>
                </a:effectLst>
              </a:rPr>
              <a:t>rapor</a:t>
            </a:r>
            <a:r>
              <a:rPr lang="tr-TR" sz="3200" b="1" i="1" dirty="0">
                <a:effectLst>
                  <a:outerShdw blurRad="38100" dist="38100" dir="2700000" algn="tl">
                    <a:srgbClr val="000000">
                      <a:alpha val="43137"/>
                    </a:srgbClr>
                  </a:outerShdw>
                </a:effectLst>
              </a:rPr>
              <a:t>, ilâm ve </a:t>
            </a:r>
            <a:r>
              <a:rPr lang="tr-TR" sz="3200" b="1" i="1" dirty="0" smtClean="0">
                <a:effectLst>
                  <a:outerShdw blurRad="38100" dist="38100" dir="2700000" algn="tl">
                    <a:srgbClr val="000000">
                      <a:alpha val="43137"/>
                    </a:srgbClr>
                  </a:outerShdw>
                </a:effectLst>
              </a:rPr>
              <a:t>benzeri kanıtlayıcı </a:t>
            </a:r>
          </a:p>
          <a:p>
            <a:pPr algn="just"/>
            <a:endParaRPr lang="tr-TR" sz="2400" b="1" i="1" dirty="0" smtClean="0">
              <a:effectLst>
                <a:outerShdw blurRad="38100" dist="38100" dir="2700000" algn="tl">
                  <a:srgbClr val="000000">
                    <a:alpha val="43137"/>
                  </a:srgbClr>
                </a:outerShdw>
              </a:effectLst>
            </a:endParaRPr>
          </a:p>
          <a:p>
            <a:pPr algn="just"/>
            <a:r>
              <a:rPr lang="tr-TR" sz="2400" b="1" dirty="0" smtClean="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belgeler </a:t>
            </a:r>
            <a:r>
              <a:rPr lang="tr-TR" sz="2400" dirty="0">
                <a:effectLst>
                  <a:outerShdw blurRad="38100" dist="38100" dir="2700000" algn="tl">
                    <a:srgbClr val="000000">
                      <a:alpha val="43137"/>
                    </a:srgbClr>
                  </a:outerShdw>
                </a:effectLst>
              </a:rPr>
              <a:t>ilgili kamu idarelerine gönderilir. </a:t>
            </a:r>
          </a:p>
        </p:txBody>
      </p:sp>
      <p:sp>
        <p:nvSpPr>
          <p:cNvPr id="4" name="Dikdörtgen 3"/>
          <p:cNvSpPr/>
          <p:nvPr/>
        </p:nvSpPr>
        <p:spPr>
          <a:xfrm>
            <a:off x="559091" y="3153599"/>
            <a:ext cx="269626" cy="461665"/>
          </a:xfrm>
          <a:prstGeom prst="rect">
            <a:avLst/>
          </a:prstGeom>
        </p:spPr>
        <p:txBody>
          <a:bodyPr wrap="none">
            <a:spAutoFit/>
          </a:bodyPr>
          <a:lstStyle/>
          <a:p>
            <a:r>
              <a:rPr lang="tr-TR" sz="2400" dirty="0" smtClean="0"/>
              <a:t> </a:t>
            </a:r>
            <a:endParaRPr lang="tr-TR" sz="2400" dirty="0"/>
          </a:p>
        </p:txBody>
      </p:sp>
      <p:sp>
        <p:nvSpPr>
          <p:cNvPr id="6" name="Dikdörtgen 5"/>
          <p:cNvSpPr/>
          <p:nvPr/>
        </p:nvSpPr>
        <p:spPr>
          <a:xfrm>
            <a:off x="467544" y="4797152"/>
            <a:ext cx="7776864"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smtClean="0"/>
              <a:t>kamu </a:t>
            </a:r>
            <a:r>
              <a:rPr lang="tr-TR" sz="2400" dirty="0"/>
              <a:t>zararlarına </a:t>
            </a:r>
            <a:r>
              <a:rPr lang="tr-TR" sz="2400" dirty="0" smtClean="0"/>
              <a:t>ilişkin bu </a:t>
            </a:r>
            <a:r>
              <a:rPr lang="tr-TR" sz="2400" dirty="0"/>
              <a:t>belgelerde yer alan hususlar, ilgili harcama yetkilisinin de görüşleri alınmak suretiyle merkezde üst yönetici, taşrada ise idarenin en üst yöneticisi tarafından değerlendirilir. </a:t>
            </a:r>
          </a:p>
        </p:txBody>
      </p:sp>
    </p:spTree>
    <p:extLst>
      <p:ext uri="{BB962C8B-B14F-4D97-AF65-F5344CB8AC3E}">
        <p14:creationId xmlns="" xmlns:p14="http://schemas.microsoft.com/office/powerpoint/2010/main" val="31808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5" end="5"/>
                                            </p:txEl>
                                          </p:spTgt>
                                        </p:tgtEl>
                                      </p:cBhvr>
                                    </p:animEffect>
                                    <p:animScale>
                                      <p:cBhvr>
                                        <p:cTn id="19"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476672"/>
            <a:ext cx="79208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  </a:t>
            </a:r>
            <a:r>
              <a:rPr lang="tr-TR" dirty="0" smtClean="0">
                <a:effectLst>
                  <a:outerShdw blurRad="38100" dist="38100" dir="2700000" algn="tl">
                    <a:srgbClr val="000000">
                      <a:alpha val="43137"/>
                    </a:srgbClr>
                  </a:outerShdw>
                </a:effectLst>
              </a:rPr>
              <a:t>DEĞERLENDİRME YAPARKEN NELERE DİKKAT EDİLMELİDİR</a:t>
            </a:r>
            <a:endParaRPr lang="tr-TR" dirty="0">
              <a:effectLst>
                <a:outerShdw blurRad="38100" dist="38100" dir="2700000" algn="tl">
                  <a:srgbClr val="000000">
                    <a:alpha val="43137"/>
                  </a:srgbClr>
                </a:outerShdw>
              </a:effectLst>
            </a:endParaRPr>
          </a:p>
        </p:txBody>
      </p:sp>
      <p:sp>
        <p:nvSpPr>
          <p:cNvPr id="5" name="4 Metin kutusu"/>
          <p:cNvSpPr txBox="1"/>
          <p:nvPr/>
        </p:nvSpPr>
        <p:spPr>
          <a:xfrm>
            <a:off x="755576" y="1412776"/>
            <a:ext cx="7416824"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dirty="0" smtClean="0"/>
              <a:t>            </a:t>
            </a:r>
          </a:p>
          <a:p>
            <a:pPr algn="just"/>
            <a:r>
              <a:rPr lang="tr-TR" dirty="0" smtClean="0"/>
              <a:t>             </a:t>
            </a:r>
            <a:r>
              <a:rPr lang="tr-TR" sz="2400" dirty="0" smtClean="0"/>
              <a:t>1- Kamu zararının tespitinde yürürlükteki ilgili mevzuatın eksiksiz dikkate alınıp alınmadığı,</a:t>
            </a:r>
          </a:p>
          <a:p>
            <a:pPr algn="just"/>
            <a:r>
              <a:rPr lang="tr-TR" sz="2400" dirty="0" smtClean="0"/>
              <a:t>          2- İlgili mevzuat hükümlerinin tarafsızca ve doğru olarak yorumlanıp yorumlanmadığı, </a:t>
            </a:r>
          </a:p>
          <a:p>
            <a:pPr algn="just"/>
            <a:r>
              <a:rPr lang="tr-TR" sz="2400" dirty="0" smtClean="0"/>
              <a:t>          3- Verilen yetki çerçevesinde yapılan iş ve eylemede kasıt, kusur ve ihmalin </a:t>
            </a:r>
            <a:r>
              <a:rPr lang="tr-TR" sz="2400" b="1" dirty="0" smtClean="0"/>
              <a:t>bulunup bulunmadığı,</a:t>
            </a:r>
          </a:p>
          <a:p>
            <a:endParaRPr lang="tr-TR" sz="2400" dirty="0" smtClean="0"/>
          </a:p>
          <a:p>
            <a:endParaRPr lang="tr-TR" sz="2400" dirty="0"/>
          </a:p>
        </p:txBody>
      </p:sp>
    </p:spTree>
    <p:extLst>
      <p:ext uri="{BB962C8B-B14F-4D97-AF65-F5344CB8AC3E}">
        <p14:creationId xmlns="" xmlns:p14="http://schemas.microsoft.com/office/powerpoint/2010/main" val="17831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2" presetClass="entr" presetSubtype="4"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ppt_x"/>
                                          </p:val>
                                        </p:tav>
                                        <p:tav tm="100000">
                                          <p:val>
                                            <p:strVal val="#ppt_x"/>
                                          </p:val>
                                        </p:tav>
                                      </p:tavLst>
                                    </p:anim>
                                    <p:anim calcmode="lin" valueType="num">
                                      <p:cBhvr additive="base">
                                        <p:cTn id="13"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7 Dolu Çerçeve"/>
          <p:cNvSpPr/>
          <p:nvPr/>
        </p:nvSpPr>
        <p:spPr>
          <a:xfrm>
            <a:off x="2985209" y="2780928"/>
            <a:ext cx="2500312" cy="2304256"/>
          </a:xfrm>
          <a:prstGeom prst="bevel">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b="1" dirty="0"/>
              <a:t>MERKEZDE STRATEJİ GELİŞTİRME BAŞKANLIĞI</a:t>
            </a:r>
          </a:p>
        </p:txBody>
      </p:sp>
      <p:sp>
        <p:nvSpPr>
          <p:cNvPr id="4" name="28 Dolu Çerçeve"/>
          <p:cNvSpPr/>
          <p:nvPr/>
        </p:nvSpPr>
        <p:spPr>
          <a:xfrm>
            <a:off x="6012160" y="2852936"/>
            <a:ext cx="2592288" cy="2160240"/>
          </a:xfrm>
          <a:prstGeom prst="bevel">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b="1" dirty="0"/>
              <a:t>TAŞRADA </a:t>
            </a:r>
            <a:r>
              <a:rPr lang="tr-TR" b="1" dirty="0" smtClean="0"/>
              <a:t>İL/İLÇE MEM</a:t>
            </a:r>
            <a:endParaRPr lang="tr-TR" b="1" dirty="0"/>
          </a:p>
        </p:txBody>
      </p:sp>
      <p:sp>
        <p:nvSpPr>
          <p:cNvPr id="5" name="22 Aşağı Bükülü Ok"/>
          <p:cNvSpPr/>
          <p:nvPr/>
        </p:nvSpPr>
        <p:spPr>
          <a:xfrm>
            <a:off x="1835696" y="1556792"/>
            <a:ext cx="4176464" cy="1080120"/>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solidFill>
                <a:schemeClr val="tx1"/>
              </a:solidFill>
            </a:endParaRPr>
          </a:p>
        </p:txBody>
      </p:sp>
      <p:sp>
        <p:nvSpPr>
          <p:cNvPr id="7" name="18 Yukarı Bükülü Ok"/>
          <p:cNvSpPr/>
          <p:nvPr/>
        </p:nvSpPr>
        <p:spPr>
          <a:xfrm>
            <a:off x="1979712" y="5013176"/>
            <a:ext cx="4104456" cy="720079"/>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solidFill>
                <a:schemeClr val="tx1"/>
              </a:solidFill>
            </a:endParaRPr>
          </a:p>
        </p:txBody>
      </p:sp>
      <p:sp>
        <p:nvSpPr>
          <p:cNvPr id="8" name="5 Metin kutusu"/>
          <p:cNvSpPr txBox="1"/>
          <p:nvPr/>
        </p:nvSpPr>
        <p:spPr>
          <a:xfrm>
            <a:off x="971600" y="188640"/>
            <a:ext cx="6929486"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tr-TR" b="1" dirty="0" smtClean="0">
                <a:solidFill>
                  <a:schemeClr val="accent3">
                    <a:lumMod val="75000"/>
                  </a:schemeClr>
                </a:solidFill>
              </a:rPr>
              <a:t>TESPİTE İLİŞKİN YAZI, TUTANAK, RAPOR, İLÂM VE BENZERİ BELGELER TAKİP İŞLEMLERİNİN BAŞLATILMASI İÇİN İLGİLİ KAMU İDARELERİNE GÖNDERİLİR. </a:t>
            </a:r>
            <a:endParaRPr lang="tr-TR" b="1" dirty="0">
              <a:solidFill>
                <a:schemeClr val="accent3">
                  <a:lumMod val="75000"/>
                </a:schemeClr>
              </a:solidFill>
            </a:endParaRPr>
          </a:p>
        </p:txBody>
      </p:sp>
      <p:pic>
        <p:nvPicPr>
          <p:cNvPr id="13314" name="Picture 2" descr="https://encrypted-tbn2.gstatic.com/images?q=tbn:ANd9GcSTswYPFwS3knryR6IzRj66kkC9RDb1lDw2kGKaJGq00dhhx1KT"/>
          <p:cNvPicPr>
            <a:picLocks noChangeAspect="1" noChangeArrowheads="1"/>
          </p:cNvPicPr>
          <p:nvPr/>
        </p:nvPicPr>
        <p:blipFill>
          <a:blip r:embed="rId2" cstate="print"/>
          <a:srcRect/>
          <a:stretch>
            <a:fillRect/>
          </a:stretch>
        </p:blipFill>
        <p:spPr bwMode="auto">
          <a:xfrm>
            <a:off x="467544" y="2852936"/>
            <a:ext cx="2347342" cy="2160240"/>
          </a:xfrm>
          <a:prstGeom prst="rect">
            <a:avLst/>
          </a:prstGeom>
          <a:ln/>
          <a:effectLst>
            <a:glow rad="101600">
              <a:schemeClr val="accent3">
                <a:satMod val="175000"/>
                <a:alpha val="40000"/>
              </a:schemeClr>
            </a:glow>
            <a:outerShdw blurRad="50800" dist="20000" dir="54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pic>
      <p:sp>
        <p:nvSpPr>
          <p:cNvPr id="9" name="8 Metin kutusu"/>
          <p:cNvSpPr txBox="1"/>
          <p:nvPr/>
        </p:nvSpPr>
        <p:spPr>
          <a:xfrm>
            <a:off x="467544" y="4365104"/>
            <a:ext cx="86409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400" b="1" dirty="0" smtClean="0"/>
              <a:t>TAKİP</a:t>
            </a:r>
            <a:endParaRPr lang="tr-TR" sz="1400" b="1" dirty="0"/>
          </a:p>
        </p:txBody>
      </p:sp>
    </p:spTree>
    <p:extLst>
      <p:ext uri="{BB962C8B-B14F-4D97-AF65-F5344CB8AC3E}">
        <p14:creationId xmlns="" xmlns:p14="http://schemas.microsoft.com/office/powerpoint/2010/main" val="8437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grpId="0" nodeType="after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2" y="692696"/>
            <a:ext cx="805050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dirty="0"/>
              <a:t>Taşrada idarenin en üst yöneticisi ile harcama yetkilisi görevinin aynı kişide birleşmesi halinde değerlendirme üst yönetici tarafından yapılır. Yapılan değerlendirme sonuçları dosyasına </a:t>
            </a:r>
            <a:r>
              <a:rPr lang="tr-TR" dirty="0" smtClean="0"/>
              <a:t>konulur.</a:t>
            </a:r>
          </a:p>
          <a:p>
            <a:pPr algn="just"/>
            <a:endParaRPr lang="tr-TR" dirty="0" smtClean="0"/>
          </a:p>
          <a:p>
            <a:pPr algn="just"/>
            <a:endParaRPr lang="tr-TR" dirty="0"/>
          </a:p>
        </p:txBody>
      </p:sp>
      <p:sp>
        <p:nvSpPr>
          <p:cNvPr id="6" name="Dikdörtgen 5"/>
          <p:cNvSpPr/>
          <p:nvPr/>
        </p:nvSpPr>
        <p:spPr>
          <a:xfrm>
            <a:off x="683568" y="2996952"/>
            <a:ext cx="7601204" cy="92333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dirty="0"/>
              <a:t>Kontrol, denetim veya inceleme sonucunda tespit edilen kamu zararına ilişkin belgelerde, sorumlularla birlikte tahsil sürecine dâhil edilecek ilgililer de belirtilir. </a:t>
            </a:r>
            <a:endParaRPr lang="tr-TR" dirty="0" smtClean="0"/>
          </a:p>
        </p:txBody>
      </p:sp>
      <p:sp>
        <p:nvSpPr>
          <p:cNvPr id="7" name="6 Dikdörtgen"/>
          <p:cNvSpPr/>
          <p:nvPr/>
        </p:nvSpPr>
        <p:spPr>
          <a:xfrm rot="10800000" flipV="1">
            <a:off x="467544" y="4574631"/>
            <a:ext cx="799288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dirty="0" smtClean="0"/>
              <a:t>Bu belirlemenin yapılmadığı durumlarda, zararın tahsil sürecine dâhil edilecek ilgililer </a:t>
            </a:r>
            <a:r>
              <a:rPr lang="tr-TR" b="1" dirty="0" smtClean="0"/>
              <a:t>merkezde üst yönetici</a:t>
            </a:r>
            <a:r>
              <a:rPr lang="tr-TR" dirty="0" smtClean="0"/>
              <a:t>, </a:t>
            </a:r>
            <a:r>
              <a:rPr lang="tr-TR" b="1" dirty="0" smtClean="0"/>
              <a:t>taşrada ise idarenin en üst yöneticisi </a:t>
            </a:r>
            <a:r>
              <a:rPr lang="tr-TR" dirty="0" smtClean="0"/>
              <a:t>tarafından yaptırılacak inceleme ile belirlenir.</a:t>
            </a:r>
          </a:p>
          <a:p>
            <a:pPr algn="just"/>
            <a:endParaRPr lang="tr-TR" dirty="0" smtClean="0"/>
          </a:p>
          <a:p>
            <a:pPr algn="just"/>
            <a:endParaRPr lang="tr-TR" dirty="0"/>
          </a:p>
        </p:txBody>
      </p:sp>
    </p:spTree>
    <p:extLst>
      <p:ext uri="{BB962C8B-B14F-4D97-AF65-F5344CB8AC3E}">
        <p14:creationId xmlns="" xmlns:p14="http://schemas.microsoft.com/office/powerpoint/2010/main" val="20774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1250"/>
                            </p:stCondLst>
                            <p:childTnLst>
                              <p:par>
                                <p:cTn id="11" presetID="26" presetClass="entr" presetSubtype="0" fill="hold" grpId="0" nodeType="after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4000"/>
                            </p:stCondLst>
                            <p:childTnLst>
                              <p:par>
                                <p:cTn id="28" presetID="2" presetClass="entr" presetSubtype="4" fill="hold" grpId="0" nodeType="afterEffect">
                                  <p:stCondLst>
                                    <p:cond delay="7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11560" y="2708920"/>
            <a:ext cx="7920880"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sz="2400" dirty="0" smtClean="0"/>
              <a:t>          </a:t>
            </a:r>
            <a:r>
              <a:rPr lang="tr-TR" sz="2400" dirty="0" err="1" smtClean="0"/>
              <a:t>Sayıştayca</a:t>
            </a:r>
            <a:r>
              <a:rPr lang="tr-TR" sz="2400" dirty="0" smtClean="0"/>
              <a:t> yapılan inceleme sırasında mevzuata uygun bulunmayan veya noksan görülen iş ve işlemler ihbar kabul edilerek gerekli kontrol ve inceleme başlatılabilir</a:t>
            </a:r>
            <a:r>
              <a:rPr lang="tr-TR" dirty="0" smtClean="0">
                <a:effectLst>
                  <a:outerShdw blurRad="38100" dist="38100" dir="2700000" algn="tl">
                    <a:srgbClr val="000000">
                      <a:alpha val="43137"/>
                    </a:srgbClr>
                  </a:outerShdw>
                </a:effectLst>
              </a:rPr>
              <a:t>.</a:t>
            </a:r>
            <a:endParaRPr lang="tr-TR"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921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836712"/>
            <a:ext cx="718337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tr-TR" sz="2800" b="1" dirty="0" smtClean="0"/>
              <a:t>    ALACAK </a:t>
            </a:r>
            <a:r>
              <a:rPr lang="tr-TR" sz="2800" b="1" dirty="0"/>
              <a:t>TAKİP DOSYASI NEDİR? </a:t>
            </a:r>
            <a:endParaRPr lang="tr-TR" sz="2800" dirty="0"/>
          </a:p>
        </p:txBody>
      </p:sp>
      <p:sp>
        <p:nvSpPr>
          <p:cNvPr id="4" name="Dikdörtgen 3"/>
          <p:cNvSpPr/>
          <p:nvPr/>
        </p:nvSpPr>
        <p:spPr>
          <a:xfrm>
            <a:off x="2915816" y="2204864"/>
            <a:ext cx="5544616"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a:t>Tespit edilerek </a:t>
            </a:r>
            <a:r>
              <a:rPr lang="tr-TR" sz="2400" dirty="0" smtClean="0"/>
              <a:t>bildirilen </a:t>
            </a:r>
            <a:r>
              <a:rPr lang="tr-TR" sz="2400" dirty="0"/>
              <a:t>kamu zararından doğan alacakların her biri için </a:t>
            </a:r>
            <a:r>
              <a:rPr lang="tr-TR" sz="2400" b="1" u="sng" dirty="0"/>
              <a:t>merkezde strateji geliştirme birimlerince </a:t>
            </a:r>
            <a:r>
              <a:rPr lang="tr-TR" sz="2400" dirty="0"/>
              <a:t>taşrada ise </a:t>
            </a:r>
            <a:r>
              <a:rPr lang="tr-TR" sz="2400" b="1" u="sng" dirty="0"/>
              <a:t>takibe yetkili birimce </a:t>
            </a:r>
            <a:r>
              <a:rPr lang="tr-TR" sz="2400" dirty="0"/>
              <a:t>açılan dosyasıdır. Alacağın tespit, takip ve tahsiline ilişkin bütün belgeler alacak takip dosyasında muhafaza </a:t>
            </a:r>
            <a:r>
              <a:rPr lang="tr-TR" sz="2400" dirty="0" smtClean="0"/>
              <a:t>edilir.</a:t>
            </a:r>
            <a:endParaRPr lang="tr-TR" sz="2400" dirty="0"/>
          </a:p>
        </p:txBody>
      </p:sp>
      <p:pic>
        <p:nvPicPr>
          <p:cNvPr id="7169" name="Picture 1" descr="F:\Yeni klasör\images (29).jpg"/>
          <p:cNvPicPr>
            <a:picLocks noChangeAspect="1" noChangeArrowheads="1"/>
          </p:cNvPicPr>
          <p:nvPr/>
        </p:nvPicPr>
        <p:blipFill>
          <a:blip r:embed="rId2" cstate="print"/>
          <a:srcRect/>
          <a:stretch>
            <a:fillRect/>
          </a:stretch>
        </p:blipFill>
        <p:spPr bwMode="auto">
          <a:xfrm>
            <a:off x="179512" y="2060848"/>
            <a:ext cx="2448271" cy="3240360"/>
          </a:xfrm>
          <a:prstGeom prst="rect">
            <a:avLst/>
          </a:prstGeom>
          <a:noFill/>
        </p:spPr>
      </p:pic>
    </p:spTree>
    <p:extLst>
      <p:ext uri="{BB962C8B-B14F-4D97-AF65-F5344CB8AC3E}">
        <p14:creationId xmlns="" xmlns:p14="http://schemas.microsoft.com/office/powerpoint/2010/main" val="9708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7169"/>
                                        </p:tgtEl>
                                        <p:attrNameLst>
                                          <p:attrName>style.visibility</p:attrName>
                                        </p:attrNameLst>
                                      </p:cBhvr>
                                      <p:to>
                                        <p:strVal val="visible"/>
                                      </p:to>
                                    </p:set>
                                    <p:anim calcmode="lin" valueType="num">
                                      <p:cBhvr additive="base">
                                        <p:cTn id="12" dur="500" fill="hold"/>
                                        <p:tgtEl>
                                          <p:spTgt spid="7169"/>
                                        </p:tgtEl>
                                        <p:attrNameLst>
                                          <p:attrName>ppt_x</p:attrName>
                                        </p:attrNameLst>
                                      </p:cBhvr>
                                      <p:tavLst>
                                        <p:tav tm="0">
                                          <p:val>
                                            <p:strVal val="#ppt_x"/>
                                          </p:val>
                                        </p:tav>
                                        <p:tav tm="100000">
                                          <p:val>
                                            <p:strVal val="#ppt_x"/>
                                          </p:val>
                                        </p:tav>
                                      </p:tavLst>
                                    </p:anim>
                                    <p:anim calcmode="lin" valueType="num">
                                      <p:cBhvr additive="base">
                                        <p:cTn id="13" dur="500" fill="hold"/>
                                        <p:tgtEl>
                                          <p:spTgt spid="7169"/>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F:\Yeni klasör\images (22).jpg"/>
          <p:cNvPicPr>
            <a:picLocks noChangeAspect="1" noChangeArrowheads="1"/>
          </p:cNvPicPr>
          <p:nvPr/>
        </p:nvPicPr>
        <p:blipFill>
          <a:blip r:embed="rId2" cstate="print"/>
          <a:srcRect/>
          <a:stretch>
            <a:fillRect/>
          </a:stretch>
        </p:blipFill>
        <p:spPr bwMode="auto">
          <a:xfrm>
            <a:off x="827584" y="980728"/>
            <a:ext cx="6984776" cy="4248472"/>
          </a:xfrm>
          <a:prstGeom prst="rect">
            <a:avLst/>
          </a:prstGeom>
          <a:noFill/>
          <a:scene3d>
            <a:camera prst="orthographicFront"/>
            <a:lightRig rig="threePt" dir="t"/>
          </a:scene3d>
          <a:sp3d>
            <a:bevelT prst="relaxedInset"/>
          </a:sp3d>
        </p:spPr>
      </p:pic>
      <p:sp>
        <p:nvSpPr>
          <p:cNvPr id="3" name="Metin kutusu 2"/>
          <p:cNvSpPr txBox="1"/>
          <p:nvPr/>
        </p:nvSpPr>
        <p:spPr>
          <a:xfrm>
            <a:off x="1259632" y="4293096"/>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b="1" dirty="0"/>
              <a:t>KAMU ZARARINDAN DOĞAN ALACAKLARIN </a:t>
            </a:r>
            <a:r>
              <a:rPr lang="tr-TR" b="1" dirty="0" smtClean="0"/>
              <a:t>MUHASEBE KAYITLARINA ALINMASI</a:t>
            </a:r>
            <a:endParaRPr lang="tr-TR" dirty="0"/>
          </a:p>
        </p:txBody>
      </p:sp>
    </p:spTree>
    <p:extLst>
      <p:ext uri="{BB962C8B-B14F-4D97-AF65-F5344CB8AC3E}">
        <p14:creationId xmlns="" xmlns:p14="http://schemas.microsoft.com/office/powerpoint/2010/main" val="2930491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Dikdörtgen"/>
          <p:cNvSpPr/>
          <p:nvPr/>
        </p:nvSpPr>
        <p:spPr>
          <a:xfrm>
            <a:off x="323528" y="340600"/>
            <a:ext cx="8352928" cy="4524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fontAlgn="auto">
              <a:lnSpc>
                <a:spcPct val="130000"/>
              </a:lnSpc>
              <a:spcBef>
                <a:spcPts val="0"/>
              </a:spcBef>
              <a:spcAft>
                <a:spcPts val="0"/>
              </a:spcAft>
              <a:defRPr/>
            </a:pPr>
            <a:r>
              <a:rPr lang="tr-TR" b="1" dirty="0">
                <a:solidFill>
                  <a:srgbClr val="FFFF00"/>
                </a:solidFill>
              </a:rPr>
              <a:t>KAMU ZARARININ MUHASEBE KAYDINA  </a:t>
            </a:r>
            <a:r>
              <a:rPr lang="tr-TR" b="1" dirty="0" smtClean="0">
                <a:solidFill>
                  <a:srgbClr val="FFFF00"/>
                </a:solidFill>
              </a:rPr>
              <a:t>ALINMASI</a:t>
            </a:r>
          </a:p>
        </p:txBody>
      </p:sp>
      <p:sp>
        <p:nvSpPr>
          <p:cNvPr id="3" name="Rectangle 9"/>
          <p:cNvSpPr>
            <a:spLocks noChangeArrowheads="1"/>
          </p:cNvSpPr>
          <p:nvPr/>
        </p:nvSpPr>
        <p:spPr bwMode="auto">
          <a:xfrm>
            <a:off x="323850" y="1348487"/>
            <a:ext cx="1746126" cy="4963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fontAlgn="auto">
              <a:spcBef>
                <a:spcPts val="0"/>
              </a:spcBef>
              <a:spcAft>
                <a:spcPts val="0"/>
              </a:spcAft>
              <a:defRPr/>
            </a:pPr>
            <a:r>
              <a:rPr lang="tr-TR" sz="1400" b="1" dirty="0">
                <a:solidFill>
                  <a:schemeClr val="tx1"/>
                </a:solidFill>
              </a:rPr>
              <a:t>SAYIŞTAY İLAMI</a:t>
            </a:r>
          </a:p>
        </p:txBody>
      </p:sp>
      <p:sp>
        <p:nvSpPr>
          <p:cNvPr id="4" name="Rectangle 37"/>
          <p:cNvSpPr>
            <a:spLocks noChangeArrowheads="1"/>
          </p:cNvSpPr>
          <p:nvPr/>
        </p:nvSpPr>
        <p:spPr bwMode="auto">
          <a:xfrm>
            <a:off x="2258616" y="1348487"/>
            <a:ext cx="1872455" cy="4963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flatTx/>
          </a:bodyPr>
          <a:lstStyle/>
          <a:p>
            <a:pPr algn="ctr" fontAlgn="auto">
              <a:spcBef>
                <a:spcPts val="0"/>
              </a:spcBef>
              <a:spcAft>
                <a:spcPts val="0"/>
              </a:spcAft>
              <a:defRPr/>
            </a:pPr>
            <a:r>
              <a:rPr lang="tr-TR" sz="1400" b="1" dirty="0">
                <a:solidFill>
                  <a:schemeClr val="tx1"/>
                </a:solidFill>
              </a:rPr>
              <a:t>MAHKEME</a:t>
            </a:r>
            <a:r>
              <a:rPr lang="tr-TR" sz="1400" b="1" dirty="0">
                <a:solidFill>
                  <a:srgbClr val="FF0000"/>
                </a:solidFill>
              </a:rPr>
              <a:t> </a:t>
            </a:r>
            <a:r>
              <a:rPr lang="tr-TR" sz="1400" b="1" dirty="0">
                <a:solidFill>
                  <a:schemeClr val="tx1"/>
                </a:solidFill>
              </a:rPr>
              <a:t>İLAMI</a:t>
            </a:r>
          </a:p>
        </p:txBody>
      </p:sp>
      <p:sp>
        <p:nvSpPr>
          <p:cNvPr id="5" name="AutoShape 12"/>
          <p:cNvSpPr>
            <a:spLocks/>
          </p:cNvSpPr>
          <p:nvPr/>
        </p:nvSpPr>
        <p:spPr bwMode="auto">
          <a:xfrm rot="5400000">
            <a:off x="2124075" y="306502"/>
            <a:ext cx="215900" cy="3744912"/>
          </a:xfrm>
          <a:prstGeom prst="rightBrace">
            <a:avLst>
              <a:gd name="adj1" fmla="val 144547"/>
              <a:gd name="adj2" fmla="val 50273"/>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pPr fontAlgn="auto">
              <a:spcBef>
                <a:spcPts val="0"/>
              </a:spcBef>
              <a:spcAft>
                <a:spcPts val="0"/>
              </a:spcAft>
              <a:defRPr/>
            </a:pPr>
            <a:endParaRPr lang="tr-TR" dirty="0"/>
          </a:p>
        </p:txBody>
      </p:sp>
      <p:sp>
        <p:nvSpPr>
          <p:cNvPr id="6" name="Text Box 20"/>
          <p:cNvSpPr txBox="1">
            <a:spLocks noChangeArrowheads="1"/>
          </p:cNvSpPr>
          <p:nvPr/>
        </p:nvSpPr>
        <p:spPr bwMode="auto">
          <a:xfrm>
            <a:off x="288131" y="2420888"/>
            <a:ext cx="3816350"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pPr>
            <a:r>
              <a:rPr lang="tr-TR" sz="1400" b="1" dirty="0">
                <a:latin typeface="Calibri" pitchFamily="34" charset="0"/>
              </a:rPr>
              <a:t>İlamın İdareye </a:t>
            </a:r>
          </a:p>
          <a:p>
            <a:pPr algn="ctr" eaLnBrk="1" hangingPunct="1">
              <a:lnSpc>
                <a:spcPct val="130000"/>
              </a:lnSpc>
            </a:pPr>
            <a:r>
              <a:rPr lang="tr-TR" sz="1400" b="1" dirty="0">
                <a:latin typeface="Calibri" pitchFamily="34" charset="0"/>
              </a:rPr>
              <a:t>Ulaştığı Tarih </a:t>
            </a:r>
          </a:p>
        </p:txBody>
      </p:sp>
      <p:grpSp>
        <p:nvGrpSpPr>
          <p:cNvPr id="7" name="Group 46"/>
          <p:cNvGrpSpPr>
            <a:grpSpLocks/>
          </p:cNvGrpSpPr>
          <p:nvPr/>
        </p:nvGrpSpPr>
        <p:grpSpPr bwMode="auto">
          <a:xfrm>
            <a:off x="4499992" y="1348487"/>
            <a:ext cx="4248149" cy="496337"/>
            <a:chOff x="2880" y="890"/>
            <a:chExt cx="2676" cy="355"/>
          </a:xfrm>
        </p:grpSpPr>
        <p:sp>
          <p:nvSpPr>
            <p:cNvPr id="8" name="Rectangle 33"/>
            <p:cNvSpPr>
              <a:spLocks noChangeArrowheads="1"/>
            </p:cNvSpPr>
            <p:nvPr/>
          </p:nvSpPr>
          <p:spPr bwMode="auto">
            <a:xfrm>
              <a:off x="2880" y="890"/>
              <a:ext cx="862" cy="3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flatTx/>
            </a:bodyPr>
            <a:lstStyle/>
            <a:p>
              <a:pPr algn="ctr" fontAlgn="auto">
                <a:spcBef>
                  <a:spcPts val="0"/>
                </a:spcBef>
                <a:spcAft>
                  <a:spcPts val="0"/>
                </a:spcAft>
                <a:defRPr/>
              </a:pPr>
              <a:r>
                <a:rPr lang="tr-TR" sz="1400" b="1" dirty="0">
                  <a:solidFill>
                    <a:schemeClr val="tx1"/>
                  </a:solidFill>
                </a:rPr>
                <a:t>KONTROL</a:t>
              </a:r>
            </a:p>
          </p:txBody>
        </p:sp>
        <p:sp>
          <p:nvSpPr>
            <p:cNvPr id="9" name="Rectangle 34"/>
            <p:cNvSpPr>
              <a:spLocks noChangeArrowheads="1"/>
            </p:cNvSpPr>
            <p:nvPr/>
          </p:nvSpPr>
          <p:spPr bwMode="auto">
            <a:xfrm>
              <a:off x="3878" y="890"/>
              <a:ext cx="771" cy="35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flatTx/>
            </a:bodyPr>
            <a:lstStyle/>
            <a:p>
              <a:pPr algn="ctr" fontAlgn="auto">
                <a:spcBef>
                  <a:spcPts val="0"/>
                </a:spcBef>
                <a:spcAft>
                  <a:spcPts val="0"/>
                </a:spcAft>
                <a:defRPr/>
              </a:pPr>
              <a:r>
                <a:rPr lang="tr-TR" sz="1400" b="1" dirty="0">
                  <a:solidFill>
                    <a:schemeClr val="tx1"/>
                  </a:solidFill>
                </a:rPr>
                <a:t>DENETİM</a:t>
              </a:r>
            </a:p>
          </p:txBody>
        </p:sp>
        <p:sp>
          <p:nvSpPr>
            <p:cNvPr id="10" name="Rectangle 35"/>
            <p:cNvSpPr>
              <a:spLocks noChangeArrowheads="1"/>
            </p:cNvSpPr>
            <p:nvPr/>
          </p:nvSpPr>
          <p:spPr bwMode="auto">
            <a:xfrm>
              <a:off x="4785" y="890"/>
              <a:ext cx="771" cy="3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flatTx/>
            </a:bodyPr>
            <a:lstStyle/>
            <a:p>
              <a:pPr algn="ctr" fontAlgn="auto">
                <a:spcBef>
                  <a:spcPts val="0"/>
                </a:spcBef>
                <a:spcAft>
                  <a:spcPts val="0"/>
                </a:spcAft>
                <a:defRPr/>
              </a:pPr>
              <a:r>
                <a:rPr lang="tr-TR" sz="1400" b="1" dirty="0">
                  <a:solidFill>
                    <a:schemeClr val="tx1"/>
                  </a:solidFill>
                </a:rPr>
                <a:t>İNCELEME</a:t>
              </a:r>
            </a:p>
          </p:txBody>
        </p:sp>
      </p:grpSp>
      <p:sp>
        <p:nvSpPr>
          <p:cNvPr id="11" name="AutoShape 36"/>
          <p:cNvSpPr>
            <a:spLocks/>
          </p:cNvSpPr>
          <p:nvPr/>
        </p:nvSpPr>
        <p:spPr bwMode="auto">
          <a:xfrm rot="5400000">
            <a:off x="6623844" y="350499"/>
            <a:ext cx="215900" cy="3744912"/>
          </a:xfrm>
          <a:prstGeom prst="rightBrace">
            <a:avLst>
              <a:gd name="adj1" fmla="val 144547"/>
              <a:gd name="adj2" fmla="val 50273"/>
            </a:avLst>
          </a:prstGeom>
          <a:ln>
            <a:headEnd/>
            <a:tailEnd/>
          </a:ln>
        </p:spPr>
        <p:style>
          <a:lnRef idx="3">
            <a:schemeClr val="accent3"/>
          </a:lnRef>
          <a:fillRef idx="0">
            <a:schemeClr val="accent3"/>
          </a:fillRef>
          <a:effectRef idx="2">
            <a:schemeClr val="accent3"/>
          </a:effectRef>
          <a:fontRef idx="minor">
            <a:schemeClr val="tx1"/>
          </a:fontRef>
        </p:style>
        <p:txBody>
          <a:bodyPr wrap="none" anchor="ctr"/>
          <a:lstStyle/>
          <a:p>
            <a:pPr fontAlgn="auto">
              <a:spcBef>
                <a:spcPts val="0"/>
              </a:spcBef>
              <a:spcAft>
                <a:spcPts val="0"/>
              </a:spcAft>
              <a:defRPr/>
            </a:pPr>
            <a:endParaRPr lang="tr-TR" dirty="0"/>
          </a:p>
        </p:txBody>
      </p:sp>
      <p:sp>
        <p:nvSpPr>
          <p:cNvPr id="12" name="Text Box 38"/>
          <p:cNvSpPr txBox="1">
            <a:spLocks noChangeArrowheads="1"/>
          </p:cNvSpPr>
          <p:nvPr/>
        </p:nvSpPr>
        <p:spPr bwMode="auto">
          <a:xfrm>
            <a:off x="4661694" y="2434269"/>
            <a:ext cx="4140200" cy="6524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pPr>
            <a:r>
              <a:rPr lang="tr-TR" sz="1400" b="1" dirty="0">
                <a:latin typeface="Calibri" pitchFamily="34" charset="0"/>
              </a:rPr>
              <a:t>Değerlendirmenin </a:t>
            </a:r>
          </a:p>
          <a:p>
            <a:pPr algn="ctr" eaLnBrk="1" hangingPunct="1">
              <a:lnSpc>
                <a:spcPct val="130000"/>
              </a:lnSpc>
            </a:pPr>
            <a:r>
              <a:rPr lang="tr-TR" sz="1400" b="1" dirty="0">
                <a:latin typeface="Calibri" pitchFamily="34" charset="0"/>
              </a:rPr>
              <a:t>Onaylandığı Tarih </a:t>
            </a:r>
          </a:p>
        </p:txBody>
      </p:sp>
      <p:sp>
        <p:nvSpPr>
          <p:cNvPr id="13" name="AutoShape 39"/>
          <p:cNvSpPr>
            <a:spLocks/>
          </p:cNvSpPr>
          <p:nvPr/>
        </p:nvSpPr>
        <p:spPr bwMode="auto">
          <a:xfrm rot="5400000">
            <a:off x="4355653" y="1269083"/>
            <a:ext cx="288925" cy="4176712"/>
          </a:xfrm>
          <a:prstGeom prst="rightBrace">
            <a:avLst>
              <a:gd name="adj1" fmla="val 120467"/>
              <a:gd name="adj2" fmla="val 50273"/>
            </a:avLst>
          </a:prstGeom>
          <a:solidFill>
            <a:srgbClr val="0070C0"/>
          </a:solidFill>
          <a:ln w="38100">
            <a:solidFill>
              <a:srgbClr val="FFFF00"/>
            </a:solidFill>
            <a:round/>
            <a:headEnd/>
            <a:tailEnd/>
          </a:ln>
          <a:effectLst/>
        </p:spPr>
        <p:style>
          <a:lnRef idx="0">
            <a:scrgbClr r="0" g="0" b="0"/>
          </a:lnRef>
          <a:fillRef idx="1001">
            <a:schemeClr val="dk2"/>
          </a:fillRef>
          <a:effectRef idx="0">
            <a:scrgbClr r="0" g="0" b="0"/>
          </a:effectRef>
          <a:fontRef idx="major"/>
        </p:style>
        <p:txBody>
          <a:bodyPr wrap="none" anchor="ctr"/>
          <a:lstStyle/>
          <a:p>
            <a:pPr fontAlgn="auto">
              <a:spcBef>
                <a:spcPts val="0"/>
              </a:spcBef>
              <a:spcAft>
                <a:spcPts val="0"/>
              </a:spcAft>
              <a:defRPr/>
            </a:pPr>
            <a:endParaRPr lang="tr-TR" dirty="0"/>
          </a:p>
        </p:txBody>
      </p:sp>
      <p:sp>
        <p:nvSpPr>
          <p:cNvPr id="14" name="Text Box 40"/>
          <p:cNvSpPr txBox="1">
            <a:spLocks noChangeArrowheads="1"/>
          </p:cNvSpPr>
          <p:nvPr/>
        </p:nvSpPr>
        <p:spPr bwMode="auto">
          <a:xfrm>
            <a:off x="3589100" y="3553836"/>
            <a:ext cx="1919003" cy="461665"/>
          </a:xfrm>
          <a:prstGeom prst="rect">
            <a:avLst/>
          </a:prstGeom>
          <a:solidFill>
            <a:srgbClr val="0070C0"/>
          </a:solidFill>
          <a:ln>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fontAlgn="auto">
              <a:spcBef>
                <a:spcPts val="0"/>
              </a:spcBef>
              <a:spcAft>
                <a:spcPts val="0"/>
              </a:spcAft>
              <a:defRPr/>
            </a:pPr>
            <a:r>
              <a:rPr lang="tr-TR" sz="2400" b="1" dirty="0" smtClean="0">
                <a:solidFill>
                  <a:srgbClr val="FFFF00"/>
                </a:solidFill>
              </a:rPr>
              <a:t>    </a:t>
            </a:r>
            <a:r>
              <a:rPr lang="tr-TR" sz="1400" b="1" dirty="0">
                <a:solidFill>
                  <a:srgbClr val="FFFF00"/>
                </a:solidFill>
              </a:rPr>
              <a:t>5  İŞ GÜNÜ</a:t>
            </a:r>
          </a:p>
        </p:txBody>
      </p:sp>
      <p:sp>
        <p:nvSpPr>
          <p:cNvPr id="15" name="Text Box 41"/>
          <p:cNvSpPr txBox="1">
            <a:spLocks noChangeArrowheads="1"/>
          </p:cNvSpPr>
          <p:nvPr/>
        </p:nvSpPr>
        <p:spPr bwMode="auto">
          <a:xfrm>
            <a:off x="474210" y="4221088"/>
            <a:ext cx="4817870" cy="33855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fontAlgn="auto">
              <a:spcBef>
                <a:spcPts val="0"/>
              </a:spcBef>
              <a:spcAft>
                <a:spcPts val="0"/>
              </a:spcAft>
              <a:defRPr/>
            </a:pPr>
            <a:r>
              <a:rPr lang="tr-TR" sz="1600" dirty="0">
                <a:solidFill>
                  <a:srgbClr val="FFFF00"/>
                </a:solidFill>
              </a:rPr>
              <a:t>MERKEZDE</a:t>
            </a:r>
            <a:r>
              <a:rPr lang="tr-TR" sz="1600" dirty="0"/>
              <a:t>; Strateji Geliştirme Başkanlığı</a:t>
            </a:r>
          </a:p>
        </p:txBody>
      </p:sp>
      <p:sp>
        <p:nvSpPr>
          <p:cNvPr id="16" name="Text Box 42"/>
          <p:cNvSpPr txBox="1">
            <a:spLocks noChangeArrowheads="1"/>
          </p:cNvSpPr>
          <p:nvPr/>
        </p:nvSpPr>
        <p:spPr bwMode="auto">
          <a:xfrm>
            <a:off x="504825" y="4725144"/>
            <a:ext cx="3382962" cy="33855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fontAlgn="auto">
              <a:spcBef>
                <a:spcPts val="0"/>
              </a:spcBef>
              <a:spcAft>
                <a:spcPts val="0"/>
              </a:spcAft>
              <a:defRPr/>
            </a:pPr>
            <a:r>
              <a:rPr lang="tr-TR" sz="1600" dirty="0">
                <a:solidFill>
                  <a:srgbClr val="FFFF00"/>
                </a:solidFill>
              </a:rPr>
              <a:t>TAŞRADA</a:t>
            </a:r>
            <a:r>
              <a:rPr lang="tr-TR" sz="1600" dirty="0"/>
              <a:t>; </a:t>
            </a:r>
            <a:r>
              <a:rPr lang="tr-TR" sz="1600" dirty="0" smtClean="0"/>
              <a:t>    İL/İLÇE MEM</a:t>
            </a:r>
            <a:endParaRPr lang="tr-TR" sz="1600" dirty="0"/>
          </a:p>
        </p:txBody>
      </p:sp>
      <p:sp>
        <p:nvSpPr>
          <p:cNvPr id="17" name="AutoShape 44"/>
          <p:cNvSpPr>
            <a:spLocks noChangeArrowheads="1"/>
          </p:cNvSpPr>
          <p:nvPr/>
        </p:nvSpPr>
        <p:spPr bwMode="auto">
          <a:xfrm>
            <a:off x="4687590" y="4703335"/>
            <a:ext cx="820514" cy="59787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tr-TR" dirty="0"/>
          </a:p>
        </p:txBody>
      </p:sp>
      <p:sp>
        <p:nvSpPr>
          <p:cNvPr id="18" name="Oval 43"/>
          <p:cNvSpPr>
            <a:spLocks noChangeArrowheads="1"/>
          </p:cNvSpPr>
          <p:nvPr/>
        </p:nvSpPr>
        <p:spPr bwMode="auto">
          <a:xfrm>
            <a:off x="6084317" y="4298874"/>
            <a:ext cx="2605076" cy="1008062"/>
          </a:xfrm>
          <a:prstGeom prst="ellipse">
            <a:avLst/>
          </a:prstGeom>
          <a:ln>
            <a:headEnd/>
            <a:tailEnd/>
          </a:ln>
          <a:effectLst>
            <a:glow rad="139700">
              <a:schemeClr val="accent2">
                <a:satMod val="175000"/>
                <a:alpha val="40000"/>
              </a:schemeClr>
            </a:glow>
            <a:innerShdw blurRad="63500" dist="50800" dir="108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tr-TR" b="1" dirty="0"/>
              <a:t>MUHASEBE BİRİMİ</a:t>
            </a:r>
          </a:p>
        </p:txBody>
      </p:sp>
      <p:sp>
        <p:nvSpPr>
          <p:cNvPr id="19" name="24 Metin kutusu"/>
          <p:cNvSpPr txBox="1"/>
          <p:nvPr/>
        </p:nvSpPr>
        <p:spPr>
          <a:xfrm>
            <a:off x="461333" y="5661248"/>
            <a:ext cx="8286808" cy="584775"/>
          </a:xfrm>
          <a:prstGeom prst="rect">
            <a:avLst/>
          </a:prstGeom>
        </p:spPr>
        <p:style>
          <a:lnRef idx="2">
            <a:schemeClr val="dk1"/>
          </a:lnRef>
          <a:fillRef idx="1">
            <a:schemeClr val="lt1"/>
          </a:fillRef>
          <a:effectRef idx="0">
            <a:schemeClr val="dk1"/>
          </a:effectRef>
          <a:fontRef idx="minor">
            <a:schemeClr val="dk1"/>
          </a:fontRef>
        </p:style>
        <p:txBody>
          <a:bodyPr>
            <a:spAutoFit/>
            <a:scene3d>
              <a:camera prst="orthographicFront"/>
              <a:lightRig rig="sunset" dir="t"/>
            </a:scene3d>
            <a:sp3d prstMaterial="dkEdge"/>
          </a:bodyPr>
          <a:lstStyle/>
          <a:p>
            <a:pPr fontAlgn="auto">
              <a:spcBef>
                <a:spcPts val="0"/>
              </a:spcBef>
              <a:spcAft>
                <a:spcPts val="0"/>
              </a:spcAft>
              <a:defRPr/>
            </a:pPr>
            <a:r>
              <a:rPr lang="tr-TR" b="1" dirty="0">
                <a:solidFill>
                  <a:schemeClr val="tx1"/>
                </a:solidFill>
              </a:rPr>
              <a:t>     </a:t>
            </a:r>
            <a:r>
              <a:rPr lang="tr-TR" sz="1400" b="1" dirty="0">
                <a:solidFill>
                  <a:schemeClr val="tx1"/>
                </a:solidFill>
              </a:rPr>
              <a:t>MUHASEBE KAYITLARINA ALINAN HER BİR ALACAK İÇİN MUHASEBE </a:t>
            </a:r>
            <a:r>
              <a:rPr lang="tr-TR" sz="1400" b="1" dirty="0" smtClean="0">
                <a:solidFill>
                  <a:schemeClr val="tx1"/>
                </a:solidFill>
              </a:rPr>
              <a:t>  BİRİMİNCE(MAL MÜD/MUHASEBE MÜD) </a:t>
            </a:r>
            <a:r>
              <a:rPr lang="tr-TR" sz="1400" b="1" dirty="0">
                <a:solidFill>
                  <a:schemeClr val="tx1"/>
                </a:solidFill>
              </a:rPr>
              <a:t>İZLEME DOSYASI AÇILIR.</a:t>
            </a:r>
          </a:p>
        </p:txBody>
      </p:sp>
    </p:spTree>
    <p:extLst>
      <p:ext uri="{BB962C8B-B14F-4D97-AF65-F5344CB8AC3E}">
        <p14:creationId xmlns="" xmlns:p14="http://schemas.microsoft.com/office/powerpoint/2010/main" val="364004389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1500"/>
                            </p:stCondLst>
                            <p:childTnLst>
                              <p:par>
                                <p:cTn id="11" presetID="2" presetClass="entr" presetSubtype="4"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2" presetClass="entr" presetSubtype="4"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4"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7500"/>
                            </p:stCondLst>
                            <p:childTnLst>
                              <p:par>
                                <p:cTn id="31" presetID="2" presetClass="entr" presetSubtype="4" fill="hold" grpId="0" nodeType="afterEffect">
                                  <p:stCondLst>
                                    <p:cond delay="10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196752"/>
            <a:ext cx="7488832" cy="4770537"/>
          </a:xfrm>
          <a:prstGeom prst="rect">
            <a:avLst/>
          </a:prstGeom>
        </p:spPr>
        <p:txBody>
          <a:bodyPr wrap="square">
            <a:spAutoFit/>
          </a:bodyPr>
          <a:lstStyle/>
          <a:p>
            <a:r>
              <a:rPr lang="tr-TR" sz="2800" b="1" dirty="0" smtClean="0"/>
              <a:t>   </a:t>
            </a:r>
            <a:r>
              <a:rPr lang="tr-TR" sz="1400" dirty="0" smtClean="0"/>
              <a:t>Kamu </a:t>
            </a:r>
            <a:r>
              <a:rPr lang="tr-TR" sz="1400" dirty="0"/>
              <a:t>zararı; kamu </a:t>
            </a:r>
            <a:r>
              <a:rPr lang="tr-TR" sz="1400" dirty="0" smtClean="0"/>
              <a:t>görevlisinin </a:t>
            </a:r>
            <a:r>
              <a:rPr lang="tr-TR" sz="2400" dirty="0">
                <a:solidFill>
                  <a:srgbClr val="FF0000"/>
                </a:solidFill>
              </a:rPr>
              <a:t>kasıt, kusur veya ihmalinden </a:t>
            </a:r>
            <a:r>
              <a:rPr lang="tr-TR" sz="1400" dirty="0"/>
              <a:t>kaynaklanan mevzuata aykırı karar, işlem veya eylemleri sonucunda </a:t>
            </a:r>
            <a:r>
              <a:rPr lang="tr-TR" sz="2000" dirty="0">
                <a:solidFill>
                  <a:srgbClr val="FF0000"/>
                </a:solidFill>
              </a:rPr>
              <a:t>kamu kaynağında artışa engel veya eksilmeye neden</a:t>
            </a:r>
            <a:r>
              <a:rPr lang="tr-TR" sz="1400" dirty="0">
                <a:solidFill>
                  <a:srgbClr val="FF0000"/>
                </a:solidFill>
              </a:rPr>
              <a:t> </a:t>
            </a:r>
            <a:r>
              <a:rPr lang="tr-TR" sz="1400" dirty="0"/>
              <a:t>olunmasıdır. </a:t>
            </a:r>
            <a:r>
              <a:rPr lang="tr-TR" sz="1400" dirty="0" smtClean="0"/>
              <a:t>Şeklinde tanımlanmaktadır.</a:t>
            </a:r>
            <a:endParaRPr lang="tr-TR" sz="1400" dirty="0"/>
          </a:p>
          <a:p>
            <a:pPr algn="just"/>
            <a:endParaRPr lang="tr-TR" sz="14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endParaRPr lang="tr-TR" sz="1600" dirty="0" smtClean="0"/>
          </a:p>
          <a:p>
            <a:pPr algn="just"/>
            <a:r>
              <a:rPr lang="tr-TR" sz="1600" dirty="0" smtClean="0"/>
              <a:t>      </a:t>
            </a:r>
            <a:r>
              <a:rPr lang="tr-TR" sz="1600" b="1" dirty="0" smtClean="0"/>
              <a:t>5018 </a:t>
            </a:r>
            <a:r>
              <a:rPr lang="tr-TR" sz="1600" b="1" dirty="0"/>
              <a:t>sayılı Kamu Mali Yönetimi ve Kontrol Kanunu </a:t>
            </a:r>
            <a:r>
              <a:rPr lang="tr-TR" sz="1600" b="1" dirty="0" smtClean="0"/>
              <a:t>(</a:t>
            </a:r>
            <a:r>
              <a:rPr lang="tr-TR" sz="1600" b="1" dirty="0"/>
              <a:t>Madde 71) </a:t>
            </a:r>
          </a:p>
        </p:txBody>
      </p:sp>
      <p:sp>
        <p:nvSpPr>
          <p:cNvPr id="3" name="Metin kutusu 2"/>
          <p:cNvSpPr txBox="1"/>
          <p:nvPr/>
        </p:nvSpPr>
        <p:spPr>
          <a:xfrm>
            <a:off x="1331640" y="5085184"/>
            <a:ext cx="6169318" cy="369332"/>
          </a:xfrm>
          <a:prstGeom prst="rect">
            <a:avLst/>
          </a:prstGeom>
          <a:noFill/>
        </p:spPr>
        <p:txBody>
          <a:bodyPr wrap="square" rtlCol="0">
            <a:spAutoFit/>
          </a:bodyPr>
          <a:lstStyle/>
          <a:p>
            <a:r>
              <a:rPr lang="tr-TR" dirty="0" smtClean="0">
                <a:solidFill>
                  <a:srgbClr val="FF0000"/>
                </a:solidFill>
              </a:rPr>
              <a:t>                                    </a:t>
            </a:r>
            <a:r>
              <a:rPr lang="tr-TR" b="1" dirty="0" smtClean="0"/>
              <a:t>KAMU GÖREVLİSİ</a:t>
            </a:r>
            <a:endParaRPr lang="tr-TR" b="1" dirty="0"/>
          </a:p>
        </p:txBody>
      </p:sp>
      <p:sp>
        <p:nvSpPr>
          <p:cNvPr id="4" name="Metin kutusu 3"/>
          <p:cNvSpPr txBox="1"/>
          <p:nvPr/>
        </p:nvSpPr>
        <p:spPr>
          <a:xfrm>
            <a:off x="1331640" y="3172897"/>
            <a:ext cx="1008112" cy="369332"/>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KASIT</a:t>
            </a:r>
            <a:endParaRPr lang="tr-TR" b="1" dirty="0">
              <a:effectLst>
                <a:outerShdw blurRad="38100" dist="38100" dir="2700000" algn="tl">
                  <a:srgbClr val="000000">
                    <a:alpha val="43137"/>
                  </a:srgbClr>
                </a:outerShdw>
              </a:effectLst>
            </a:endParaRPr>
          </a:p>
        </p:txBody>
      </p:sp>
      <p:sp>
        <p:nvSpPr>
          <p:cNvPr id="5" name="Metin kutusu 4"/>
          <p:cNvSpPr txBox="1"/>
          <p:nvPr/>
        </p:nvSpPr>
        <p:spPr>
          <a:xfrm>
            <a:off x="6156176" y="5157192"/>
            <a:ext cx="1512168" cy="369332"/>
          </a:xfrm>
          <a:prstGeom prst="rect">
            <a:avLst/>
          </a:prstGeom>
          <a:noFill/>
        </p:spPr>
        <p:txBody>
          <a:bodyPr wrap="square" rtlCol="0">
            <a:spAutoFit/>
          </a:bodyPr>
          <a:lstStyle/>
          <a:p>
            <a:endParaRPr lang="tr-TR" b="1" dirty="0">
              <a:solidFill>
                <a:srgbClr val="FF0000"/>
              </a:solidFill>
              <a:effectLst>
                <a:outerShdw blurRad="38100" dist="38100" dir="2700000" algn="tl">
                  <a:srgbClr val="000000">
                    <a:alpha val="43137"/>
                  </a:srgbClr>
                </a:outerShdw>
              </a:effectLst>
            </a:endParaRPr>
          </a:p>
        </p:txBody>
      </p:sp>
      <p:sp>
        <p:nvSpPr>
          <p:cNvPr id="6" name="Metin kutusu 5"/>
          <p:cNvSpPr txBox="1"/>
          <p:nvPr/>
        </p:nvSpPr>
        <p:spPr>
          <a:xfrm>
            <a:off x="5148064" y="3068960"/>
            <a:ext cx="1080120" cy="369332"/>
          </a:xfrm>
          <a:prstGeom prst="rect">
            <a:avLst/>
          </a:prstGeom>
          <a:noFill/>
        </p:spPr>
        <p:txBody>
          <a:bodyPr wrap="square" rtlCol="0">
            <a:spAutoFit/>
          </a:bodyPr>
          <a:lstStyle/>
          <a:p>
            <a:r>
              <a:rPr lang="tr-TR" b="1" dirty="0" smtClean="0">
                <a:solidFill>
                  <a:schemeClr val="accent2">
                    <a:lumMod val="75000"/>
                  </a:schemeClr>
                </a:solidFill>
                <a:effectLst>
                  <a:outerShdw blurRad="38100" dist="38100" dir="2700000" algn="tl">
                    <a:srgbClr val="000000">
                      <a:alpha val="43137"/>
                    </a:srgbClr>
                  </a:outerShdw>
                </a:effectLst>
              </a:rPr>
              <a:t>İHMAL</a:t>
            </a:r>
            <a:endParaRPr lang="tr-TR" b="1" dirty="0">
              <a:solidFill>
                <a:schemeClr val="accent2">
                  <a:lumMod val="75000"/>
                </a:schemeClr>
              </a:solidFill>
              <a:effectLst>
                <a:outerShdw blurRad="38100" dist="38100" dir="2700000" algn="tl">
                  <a:srgbClr val="000000">
                    <a:alpha val="43137"/>
                  </a:srgbClr>
                </a:outerShdw>
              </a:effectLst>
            </a:endParaRPr>
          </a:p>
        </p:txBody>
      </p:sp>
      <p:sp>
        <p:nvSpPr>
          <p:cNvPr id="7"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TANIMLANIR?</a:t>
            </a:r>
            <a:endParaRPr lang="tr-TR" b="1" dirty="0"/>
          </a:p>
        </p:txBody>
      </p:sp>
      <p:pic>
        <p:nvPicPr>
          <p:cNvPr id="48129" name="Picture 1" descr="C:\Users\Necat ALTIOK\Desktop\memuriyetten-cikan-kisi-tekrar-atanabilir-mi-79312.jpg"/>
          <p:cNvPicPr>
            <a:picLocks noChangeAspect="1" noChangeArrowheads="1"/>
          </p:cNvPicPr>
          <p:nvPr/>
        </p:nvPicPr>
        <p:blipFill>
          <a:blip r:embed="rId2" cstate="print"/>
          <a:srcRect/>
          <a:stretch>
            <a:fillRect/>
          </a:stretch>
        </p:blipFill>
        <p:spPr bwMode="auto">
          <a:xfrm>
            <a:off x="611560" y="2492896"/>
            <a:ext cx="7632848" cy="2520280"/>
          </a:xfrm>
          <a:prstGeom prst="rect">
            <a:avLst/>
          </a:prstGeom>
          <a:noFill/>
        </p:spPr>
      </p:pic>
      <p:sp>
        <p:nvSpPr>
          <p:cNvPr id="10" name="9 Metin kutusu"/>
          <p:cNvSpPr txBox="1"/>
          <p:nvPr/>
        </p:nvSpPr>
        <p:spPr>
          <a:xfrm>
            <a:off x="755576" y="2708920"/>
            <a:ext cx="1152128" cy="1477328"/>
          </a:xfrm>
          <a:prstGeom prst="rect">
            <a:avLst/>
          </a:prstGeom>
          <a:noFill/>
        </p:spPr>
        <p:txBody>
          <a:bodyPr wrap="square" rtlCol="0">
            <a:spAutoFit/>
          </a:bodyPr>
          <a:lstStyle/>
          <a:p>
            <a:r>
              <a:rPr lang="tr-TR" b="1" dirty="0" smtClean="0"/>
              <a:t>Kasıt</a:t>
            </a:r>
          </a:p>
          <a:p>
            <a:endParaRPr lang="tr-TR" dirty="0" smtClean="0"/>
          </a:p>
          <a:p>
            <a:r>
              <a:rPr lang="tr-TR" b="1" dirty="0" smtClean="0"/>
              <a:t>Kusur</a:t>
            </a:r>
          </a:p>
          <a:p>
            <a:endParaRPr lang="tr-TR" dirty="0" smtClean="0"/>
          </a:p>
          <a:p>
            <a:r>
              <a:rPr lang="tr-TR" b="1" dirty="0" smtClean="0"/>
              <a:t>İhmal</a:t>
            </a:r>
            <a:endParaRPr lang="tr-TR" b="1" dirty="0"/>
          </a:p>
        </p:txBody>
      </p:sp>
      <p:cxnSp>
        <p:nvCxnSpPr>
          <p:cNvPr id="13" name="12 Düz Ok Bağlayıcısı"/>
          <p:cNvCxnSpPr/>
          <p:nvPr/>
        </p:nvCxnSpPr>
        <p:spPr>
          <a:xfrm rot="5400000">
            <a:off x="1035819" y="31789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rot="5400000" flipH="1" flipV="1">
            <a:off x="1035025" y="3750471"/>
            <a:ext cx="35798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179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3500"/>
                            </p:stCondLst>
                            <p:childTnLst>
                              <p:par>
                                <p:cTn id="13" presetID="16" presetClass="entr" presetSubtype="21"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0"/>
                            </p:stCondLst>
                            <p:childTnLst>
                              <p:par>
                                <p:cTn id="17" presetID="16" presetClass="entr" presetSubtype="21" fill="hold" grpId="0" nodeType="afterEffect" nodePh="1">
                                  <p:stCondLst>
                                    <p:cond delay="100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548680"/>
            <a:ext cx="7344816"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000" b="1" dirty="0"/>
              <a:t>KAMU ZARARINDAN DOĞAN ALACAKLARIN TEBLİĞ VE TAKİBİNE İLİŞKİN </a:t>
            </a:r>
            <a:r>
              <a:rPr lang="tr-TR" sz="2000" b="1" dirty="0" smtClean="0"/>
              <a:t>HUSUSLAR</a:t>
            </a:r>
            <a:endParaRPr lang="tr-TR" sz="2000" dirty="0"/>
          </a:p>
        </p:txBody>
      </p:sp>
      <p:sp>
        <p:nvSpPr>
          <p:cNvPr id="3" name="Dikdörtgen 2"/>
          <p:cNvSpPr/>
          <p:nvPr/>
        </p:nvSpPr>
        <p:spPr>
          <a:xfrm>
            <a:off x="755576" y="4149080"/>
            <a:ext cx="727280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a:t> Kamu zararından doğan alacaklar, merkezde </a:t>
            </a:r>
            <a:r>
              <a:rPr lang="tr-TR" sz="2400" b="1" u="sng" dirty="0"/>
              <a:t>strateji geliştirme birimlerince</a:t>
            </a:r>
            <a:r>
              <a:rPr lang="tr-TR" sz="2400" dirty="0"/>
              <a:t>, taşrada ise </a:t>
            </a:r>
            <a:r>
              <a:rPr lang="tr-TR" sz="2400" b="1" u="sng" dirty="0" smtClean="0"/>
              <a:t>İl/İlçe MEM </a:t>
            </a:r>
            <a:r>
              <a:rPr lang="tr-TR" sz="2400" dirty="0"/>
              <a:t>sorumluların ve ilgililerin bilinen adreslerine imzaları alınmak suretiyle veya </a:t>
            </a:r>
            <a:r>
              <a:rPr lang="tr-TR" sz="2400" dirty="0" smtClean="0"/>
              <a:t>Tebligat </a:t>
            </a:r>
            <a:r>
              <a:rPr lang="tr-TR" sz="2400" dirty="0"/>
              <a:t>Kanunu </a:t>
            </a:r>
            <a:r>
              <a:rPr lang="tr-TR" sz="2400" dirty="0" smtClean="0"/>
              <a:t>Hükümlerine </a:t>
            </a:r>
            <a:r>
              <a:rPr lang="tr-TR" sz="2400" dirty="0"/>
              <a:t>göre tebliğ edilir. </a:t>
            </a:r>
          </a:p>
          <a:p>
            <a:pPr algn="just"/>
            <a:r>
              <a:rPr lang="tr-TR" sz="2400" dirty="0"/>
              <a:t> </a:t>
            </a:r>
          </a:p>
        </p:txBody>
      </p:sp>
      <p:pic>
        <p:nvPicPr>
          <p:cNvPr id="73729" name="Picture 1" descr="F:\Yeni klasör\postacı.jpg"/>
          <p:cNvPicPr>
            <a:picLocks noChangeAspect="1" noChangeArrowheads="1"/>
          </p:cNvPicPr>
          <p:nvPr/>
        </p:nvPicPr>
        <p:blipFill>
          <a:blip r:embed="rId2" cstate="print"/>
          <a:srcRect/>
          <a:stretch>
            <a:fillRect/>
          </a:stretch>
        </p:blipFill>
        <p:spPr bwMode="auto">
          <a:xfrm>
            <a:off x="842842" y="1628800"/>
            <a:ext cx="2304256" cy="1800199"/>
          </a:xfrm>
          <a:prstGeom prst="rect">
            <a:avLst/>
          </a:prstGeom>
          <a:noFill/>
        </p:spPr>
      </p:pic>
    </p:spTree>
    <p:extLst>
      <p:ext uri="{BB962C8B-B14F-4D97-AF65-F5344CB8AC3E}">
        <p14:creationId xmlns="" xmlns:p14="http://schemas.microsoft.com/office/powerpoint/2010/main" val="33880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73729"/>
                                        </p:tgtEl>
                                        <p:attrNameLst>
                                          <p:attrName>style.visibility</p:attrName>
                                        </p:attrNameLst>
                                      </p:cBhvr>
                                      <p:to>
                                        <p:strVal val="visible"/>
                                      </p:to>
                                    </p:set>
                                    <p:animEffect transition="in" filter="fade">
                                      <p:cBhvr>
                                        <p:cTn id="7" dur="1000"/>
                                        <p:tgtEl>
                                          <p:spTgt spid="73729"/>
                                        </p:tgtEl>
                                      </p:cBhvr>
                                    </p:animEffect>
                                    <p:anim calcmode="lin" valueType="num">
                                      <p:cBhvr>
                                        <p:cTn id="8" dur="1000" fill="hold"/>
                                        <p:tgtEl>
                                          <p:spTgt spid="73729"/>
                                        </p:tgtEl>
                                        <p:attrNameLst>
                                          <p:attrName>ppt_x</p:attrName>
                                        </p:attrNameLst>
                                      </p:cBhvr>
                                      <p:tavLst>
                                        <p:tav tm="0">
                                          <p:val>
                                            <p:strVal val="#ppt_x"/>
                                          </p:val>
                                        </p:tav>
                                        <p:tav tm="100000">
                                          <p:val>
                                            <p:strVal val="#ppt_x"/>
                                          </p:val>
                                        </p:tav>
                                      </p:tavLst>
                                    </p:anim>
                                    <p:anim calcmode="lin" valueType="num">
                                      <p:cBhvr>
                                        <p:cTn id="9" dur="1000" fill="hold"/>
                                        <p:tgtEl>
                                          <p:spTgt spid="7372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9" presetClass="path" presetSubtype="0" accel="50000" decel="50000" fill="hold" nodeType="afterEffect">
                                  <p:stCondLst>
                                    <p:cond delay="1000"/>
                                  </p:stCondLst>
                                  <p:childTnLst>
                                    <p:animMotion origin="layout" path="M 0 0 C 0 -0.035 0.028 -0.062 0.062 -0.062 C 0.097 -0.062 0.125 -0.035 0.125 0 C 0.125 0.035 0.153 0.062 0.188 0.062 C 0.222 0.062 0.25 0.035 0.25 0 E" pathEditMode="relative" ptsTypes="">
                                      <p:cBhvr>
                                        <p:cTn id="12" dur="2000" fill="hold"/>
                                        <p:tgtEl>
                                          <p:spTgt spid="73729"/>
                                        </p:tgtEl>
                                        <p:attrNameLst>
                                          <p:attrName>ppt_x</p:attrName>
                                          <p:attrName>ppt_y</p:attrName>
                                        </p:attrNameLst>
                                      </p:cBhvr>
                                    </p:animMotion>
                                  </p:childTnLst>
                                </p:cTn>
                              </p:par>
                            </p:childTnLst>
                          </p:cTn>
                        </p:par>
                        <p:par>
                          <p:cTn id="13" fill="hold">
                            <p:stCondLst>
                              <p:cond delay="5000"/>
                            </p:stCondLst>
                            <p:childTnLst>
                              <p:par>
                                <p:cTn id="14" presetID="39" presetClass="path" presetSubtype="0" accel="50000" decel="50000" fill="hold" nodeType="afterEffect">
                                  <p:stCondLst>
                                    <p:cond delay="1000"/>
                                  </p:stCondLst>
                                  <p:childTnLst>
                                    <p:animMotion origin="layout" path="M 0 0 C 0 0.035 0.028 0.062 0.062 0.062 C 0.097 0.062 0.125 0.035 0.125 0 C 0.125 -0.035 0.153 -0.062 0.188 -0.062 C 0.222 -0.062 0.25 -0.035 0.25 0 E" pathEditMode="relative" ptsTypes="">
                                      <p:cBhvr>
                                        <p:cTn id="15" dur="2000" fill="hold"/>
                                        <p:tgtEl>
                                          <p:spTgt spid="737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95288" y="476250"/>
            <a:ext cx="8497887" cy="48397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lnSpc>
                <a:spcPct val="130000"/>
              </a:lnSpc>
              <a:spcBef>
                <a:spcPts val="0"/>
              </a:spcBef>
              <a:spcAft>
                <a:spcPts val="0"/>
              </a:spcAft>
              <a:defRPr/>
            </a:pPr>
            <a:r>
              <a:rPr lang="tr-TR" sz="2200" b="1" dirty="0" smtClean="0">
                <a:solidFill>
                  <a:srgbClr val="FFFF00"/>
                </a:solidFill>
              </a:rPr>
              <a:t>                     </a:t>
            </a:r>
            <a:r>
              <a:rPr lang="tr-TR" sz="2200" dirty="0" smtClean="0">
                <a:solidFill>
                  <a:schemeClr val="tx1"/>
                </a:solidFill>
              </a:rPr>
              <a:t>KAMU </a:t>
            </a:r>
            <a:r>
              <a:rPr lang="tr-TR" sz="2200" dirty="0">
                <a:solidFill>
                  <a:schemeClr val="tx1"/>
                </a:solidFill>
              </a:rPr>
              <a:t>ZARARLARININ TEBLİĞİ</a:t>
            </a:r>
          </a:p>
        </p:txBody>
      </p:sp>
      <p:sp>
        <p:nvSpPr>
          <p:cNvPr id="3" name="Freeform 38"/>
          <p:cNvSpPr>
            <a:spLocks/>
          </p:cNvSpPr>
          <p:nvPr/>
        </p:nvSpPr>
        <p:spPr bwMode="auto">
          <a:xfrm rot="9234069">
            <a:off x="761302" y="1781016"/>
            <a:ext cx="314325" cy="271463"/>
          </a:xfrm>
          <a:custGeom>
            <a:avLst/>
            <a:gdLst>
              <a:gd name="T0" fmla="*/ 2147483647 w 603"/>
              <a:gd name="T1" fmla="*/ 2147483647 h 356"/>
              <a:gd name="T2" fmla="*/ 2147483647 w 603"/>
              <a:gd name="T3" fmla="*/ 2147483647 h 356"/>
              <a:gd name="T4" fmla="*/ 2147483647 w 603"/>
              <a:gd name="T5" fmla="*/ 2147483647 h 356"/>
              <a:gd name="T6" fmla="*/ 2147483647 w 603"/>
              <a:gd name="T7" fmla="*/ 2147483647 h 356"/>
              <a:gd name="T8" fmla="*/ 2147483647 w 603"/>
              <a:gd name="T9" fmla="*/ 2147483647 h 356"/>
              <a:gd name="T10" fmla="*/ 0 60000 65536"/>
              <a:gd name="T11" fmla="*/ 0 60000 65536"/>
              <a:gd name="T12" fmla="*/ 0 60000 65536"/>
              <a:gd name="T13" fmla="*/ 0 60000 65536"/>
              <a:gd name="T14" fmla="*/ 0 60000 65536"/>
              <a:gd name="T15" fmla="*/ 0 w 603"/>
              <a:gd name="T16" fmla="*/ 0 h 356"/>
              <a:gd name="T17" fmla="*/ 603 w 603"/>
              <a:gd name="T18" fmla="*/ 356 h 356"/>
            </a:gdLst>
            <a:ahLst/>
            <a:cxnLst>
              <a:cxn ang="T10">
                <a:pos x="T0" y="T1"/>
              </a:cxn>
              <a:cxn ang="T11">
                <a:pos x="T2" y="T3"/>
              </a:cxn>
              <a:cxn ang="T12">
                <a:pos x="T4" y="T5"/>
              </a:cxn>
              <a:cxn ang="T13">
                <a:pos x="T6" y="T7"/>
              </a:cxn>
              <a:cxn ang="T14">
                <a:pos x="T8" y="T9"/>
              </a:cxn>
            </a:cxnLst>
            <a:rect l="T15" t="T16" r="T17" b="T18"/>
            <a:pathLst>
              <a:path w="603" h="356">
                <a:moveTo>
                  <a:pt x="7" y="326"/>
                </a:moveTo>
                <a:cubicBezTo>
                  <a:pt x="14" y="296"/>
                  <a:pt x="362" y="16"/>
                  <a:pt x="460" y="8"/>
                </a:cubicBezTo>
                <a:cubicBezTo>
                  <a:pt x="558" y="0"/>
                  <a:pt x="603" y="250"/>
                  <a:pt x="596" y="280"/>
                </a:cubicBezTo>
                <a:cubicBezTo>
                  <a:pt x="589" y="310"/>
                  <a:pt x="513" y="181"/>
                  <a:pt x="415" y="189"/>
                </a:cubicBezTo>
                <a:cubicBezTo>
                  <a:pt x="317" y="197"/>
                  <a:pt x="0" y="356"/>
                  <a:pt x="7" y="326"/>
                </a:cubicBezTo>
                <a:close/>
              </a:path>
            </a:pathLst>
          </a:custGeom>
          <a:ln>
            <a:headEnd/>
            <a:tailEnd/>
          </a:ln>
        </p:spPr>
        <p:style>
          <a:lnRef idx="2">
            <a:schemeClr val="dk1"/>
          </a:lnRef>
          <a:fillRef idx="1">
            <a:schemeClr val="lt1"/>
          </a:fillRef>
          <a:effectRef idx="0">
            <a:schemeClr val="dk1"/>
          </a:effectRef>
          <a:fontRef idx="minor">
            <a:schemeClr val="dk1"/>
          </a:fontRef>
        </p:style>
        <p:txBody>
          <a:bodyPr wrap="none"/>
          <a:lstStyle/>
          <a:p>
            <a:endParaRPr lang="tr-TR" dirty="0"/>
          </a:p>
        </p:txBody>
      </p:sp>
      <p:sp>
        <p:nvSpPr>
          <p:cNvPr id="4" name="Freeform 38"/>
          <p:cNvSpPr>
            <a:spLocks/>
          </p:cNvSpPr>
          <p:nvPr/>
        </p:nvSpPr>
        <p:spPr bwMode="auto">
          <a:xfrm rot="9234069">
            <a:off x="761303" y="1318155"/>
            <a:ext cx="314325" cy="271463"/>
          </a:xfrm>
          <a:custGeom>
            <a:avLst/>
            <a:gdLst>
              <a:gd name="T0" fmla="*/ 2147483647 w 603"/>
              <a:gd name="T1" fmla="*/ 2147483647 h 356"/>
              <a:gd name="T2" fmla="*/ 2147483647 w 603"/>
              <a:gd name="T3" fmla="*/ 2147483647 h 356"/>
              <a:gd name="T4" fmla="*/ 2147483647 w 603"/>
              <a:gd name="T5" fmla="*/ 2147483647 h 356"/>
              <a:gd name="T6" fmla="*/ 2147483647 w 603"/>
              <a:gd name="T7" fmla="*/ 2147483647 h 356"/>
              <a:gd name="T8" fmla="*/ 2147483647 w 603"/>
              <a:gd name="T9" fmla="*/ 2147483647 h 356"/>
              <a:gd name="T10" fmla="*/ 0 60000 65536"/>
              <a:gd name="T11" fmla="*/ 0 60000 65536"/>
              <a:gd name="T12" fmla="*/ 0 60000 65536"/>
              <a:gd name="T13" fmla="*/ 0 60000 65536"/>
              <a:gd name="T14" fmla="*/ 0 60000 65536"/>
              <a:gd name="T15" fmla="*/ 0 w 603"/>
              <a:gd name="T16" fmla="*/ 0 h 356"/>
              <a:gd name="T17" fmla="*/ 603 w 603"/>
              <a:gd name="T18" fmla="*/ 356 h 356"/>
            </a:gdLst>
            <a:ahLst/>
            <a:cxnLst>
              <a:cxn ang="T10">
                <a:pos x="T0" y="T1"/>
              </a:cxn>
              <a:cxn ang="T11">
                <a:pos x="T2" y="T3"/>
              </a:cxn>
              <a:cxn ang="T12">
                <a:pos x="T4" y="T5"/>
              </a:cxn>
              <a:cxn ang="T13">
                <a:pos x="T6" y="T7"/>
              </a:cxn>
              <a:cxn ang="T14">
                <a:pos x="T8" y="T9"/>
              </a:cxn>
            </a:cxnLst>
            <a:rect l="T15" t="T16" r="T17" b="T18"/>
            <a:pathLst>
              <a:path w="603" h="356">
                <a:moveTo>
                  <a:pt x="7" y="326"/>
                </a:moveTo>
                <a:cubicBezTo>
                  <a:pt x="14" y="296"/>
                  <a:pt x="362" y="16"/>
                  <a:pt x="460" y="8"/>
                </a:cubicBezTo>
                <a:cubicBezTo>
                  <a:pt x="558" y="0"/>
                  <a:pt x="603" y="250"/>
                  <a:pt x="596" y="280"/>
                </a:cubicBezTo>
                <a:cubicBezTo>
                  <a:pt x="589" y="310"/>
                  <a:pt x="513" y="181"/>
                  <a:pt x="415" y="189"/>
                </a:cubicBezTo>
                <a:cubicBezTo>
                  <a:pt x="317" y="197"/>
                  <a:pt x="0" y="356"/>
                  <a:pt x="7" y="326"/>
                </a:cubicBezTo>
                <a:close/>
              </a:path>
            </a:pathLst>
          </a:custGeom>
          <a:ln>
            <a:headEnd/>
            <a:tailEnd/>
          </a:ln>
        </p:spPr>
        <p:style>
          <a:lnRef idx="2">
            <a:schemeClr val="dk1"/>
          </a:lnRef>
          <a:fillRef idx="1">
            <a:schemeClr val="lt1"/>
          </a:fillRef>
          <a:effectRef idx="0">
            <a:schemeClr val="dk1"/>
          </a:effectRef>
          <a:fontRef idx="minor">
            <a:schemeClr val="dk1"/>
          </a:fontRef>
        </p:style>
        <p:txBody>
          <a:bodyPr wrap="none"/>
          <a:lstStyle/>
          <a:p>
            <a:endParaRPr lang="tr-TR" b="1" dirty="0"/>
          </a:p>
        </p:txBody>
      </p:sp>
      <p:sp>
        <p:nvSpPr>
          <p:cNvPr id="5" name="Freeform 38"/>
          <p:cNvSpPr>
            <a:spLocks/>
          </p:cNvSpPr>
          <p:nvPr/>
        </p:nvSpPr>
        <p:spPr bwMode="auto">
          <a:xfrm rot="9234069">
            <a:off x="761303" y="2296717"/>
            <a:ext cx="314325" cy="271463"/>
          </a:xfrm>
          <a:custGeom>
            <a:avLst/>
            <a:gdLst>
              <a:gd name="T0" fmla="*/ 2147483647 w 603"/>
              <a:gd name="T1" fmla="*/ 2147483647 h 356"/>
              <a:gd name="T2" fmla="*/ 2147483647 w 603"/>
              <a:gd name="T3" fmla="*/ 2147483647 h 356"/>
              <a:gd name="T4" fmla="*/ 2147483647 w 603"/>
              <a:gd name="T5" fmla="*/ 2147483647 h 356"/>
              <a:gd name="T6" fmla="*/ 2147483647 w 603"/>
              <a:gd name="T7" fmla="*/ 2147483647 h 356"/>
              <a:gd name="T8" fmla="*/ 2147483647 w 603"/>
              <a:gd name="T9" fmla="*/ 2147483647 h 356"/>
              <a:gd name="T10" fmla="*/ 0 60000 65536"/>
              <a:gd name="T11" fmla="*/ 0 60000 65536"/>
              <a:gd name="T12" fmla="*/ 0 60000 65536"/>
              <a:gd name="T13" fmla="*/ 0 60000 65536"/>
              <a:gd name="T14" fmla="*/ 0 60000 65536"/>
              <a:gd name="T15" fmla="*/ 0 w 603"/>
              <a:gd name="T16" fmla="*/ 0 h 356"/>
              <a:gd name="T17" fmla="*/ 603 w 603"/>
              <a:gd name="T18" fmla="*/ 356 h 356"/>
            </a:gdLst>
            <a:ahLst/>
            <a:cxnLst>
              <a:cxn ang="T10">
                <a:pos x="T0" y="T1"/>
              </a:cxn>
              <a:cxn ang="T11">
                <a:pos x="T2" y="T3"/>
              </a:cxn>
              <a:cxn ang="T12">
                <a:pos x="T4" y="T5"/>
              </a:cxn>
              <a:cxn ang="T13">
                <a:pos x="T6" y="T7"/>
              </a:cxn>
              <a:cxn ang="T14">
                <a:pos x="T8" y="T9"/>
              </a:cxn>
            </a:cxnLst>
            <a:rect l="T15" t="T16" r="T17" b="T18"/>
            <a:pathLst>
              <a:path w="603" h="356">
                <a:moveTo>
                  <a:pt x="7" y="326"/>
                </a:moveTo>
                <a:cubicBezTo>
                  <a:pt x="14" y="296"/>
                  <a:pt x="362" y="16"/>
                  <a:pt x="460" y="8"/>
                </a:cubicBezTo>
                <a:cubicBezTo>
                  <a:pt x="558" y="0"/>
                  <a:pt x="603" y="250"/>
                  <a:pt x="596" y="280"/>
                </a:cubicBezTo>
                <a:cubicBezTo>
                  <a:pt x="589" y="310"/>
                  <a:pt x="513" y="181"/>
                  <a:pt x="415" y="189"/>
                </a:cubicBezTo>
                <a:cubicBezTo>
                  <a:pt x="317" y="197"/>
                  <a:pt x="0" y="356"/>
                  <a:pt x="7" y="326"/>
                </a:cubicBezTo>
                <a:close/>
              </a:path>
            </a:pathLst>
          </a:custGeom>
          <a:ln>
            <a:headEnd/>
            <a:tailEnd/>
          </a:ln>
        </p:spPr>
        <p:style>
          <a:lnRef idx="2">
            <a:schemeClr val="dk1"/>
          </a:lnRef>
          <a:fillRef idx="1">
            <a:schemeClr val="lt1"/>
          </a:fillRef>
          <a:effectRef idx="0">
            <a:schemeClr val="dk1"/>
          </a:effectRef>
          <a:fontRef idx="minor">
            <a:schemeClr val="dk1"/>
          </a:fontRef>
        </p:style>
        <p:txBody>
          <a:bodyPr wrap="none"/>
          <a:lstStyle/>
          <a:p>
            <a:endParaRPr lang="tr-TR" dirty="0"/>
          </a:p>
        </p:txBody>
      </p:sp>
      <p:sp>
        <p:nvSpPr>
          <p:cNvPr id="6" name="Text Box 34"/>
          <p:cNvSpPr txBox="1">
            <a:spLocks noChangeArrowheads="1"/>
          </p:cNvSpPr>
          <p:nvPr/>
        </p:nvSpPr>
        <p:spPr bwMode="auto">
          <a:xfrm>
            <a:off x="1119313" y="1150383"/>
            <a:ext cx="6044975" cy="129266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auto">
              <a:lnSpc>
                <a:spcPct val="130000"/>
              </a:lnSpc>
              <a:spcBef>
                <a:spcPts val="0"/>
              </a:spcBef>
              <a:spcAft>
                <a:spcPts val="0"/>
              </a:spcAft>
              <a:defRPr/>
            </a:pPr>
            <a:r>
              <a:rPr lang="tr-TR" sz="2000" dirty="0"/>
              <a:t>Bilinen adrese imza karşılığı tebligat</a:t>
            </a:r>
          </a:p>
          <a:p>
            <a:pPr fontAlgn="auto">
              <a:lnSpc>
                <a:spcPct val="130000"/>
              </a:lnSpc>
              <a:spcBef>
                <a:spcPts val="0"/>
              </a:spcBef>
              <a:spcAft>
                <a:spcPts val="0"/>
              </a:spcAft>
              <a:defRPr/>
            </a:pPr>
            <a:r>
              <a:rPr lang="tr-TR" sz="2000" dirty="0"/>
              <a:t>Tebligat Kanunu hükümlerine göre tebligat</a:t>
            </a:r>
          </a:p>
          <a:p>
            <a:pPr fontAlgn="auto">
              <a:lnSpc>
                <a:spcPct val="130000"/>
              </a:lnSpc>
              <a:spcBef>
                <a:spcPts val="0"/>
              </a:spcBef>
              <a:spcAft>
                <a:spcPts val="0"/>
              </a:spcAft>
              <a:defRPr/>
            </a:pPr>
            <a:r>
              <a:rPr lang="tr-TR" sz="2000" dirty="0"/>
              <a:t>Sayıştay Kanunu hükümlerine göre tebligat</a:t>
            </a:r>
          </a:p>
        </p:txBody>
      </p:sp>
      <p:sp>
        <p:nvSpPr>
          <p:cNvPr id="7" name="AutoShape 43"/>
          <p:cNvSpPr>
            <a:spLocks noChangeArrowheads="1"/>
          </p:cNvSpPr>
          <p:nvPr/>
        </p:nvSpPr>
        <p:spPr bwMode="auto">
          <a:xfrm>
            <a:off x="6715140" y="928670"/>
            <a:ext cx="1961787" cy="1650681"/>
          </a:xfrm>
          <a:prstGeom prst="irregularSeal1">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r>
              <a:rPr lang="tr-TR" sz="1400" b="1" dirty="0"/>
              <a:t>ÖDEME </a:t>
            </a:r>
          </a:p>
          <a:p>
            <a:pPr fontAlgn="auto">
              <a:spcBef>
                <a:spcPts val="0"/>
              </a:spcBef>
              <a:spcAft>
                <a:spcPts val="0"/>
              </a:spcAft>
              <a:defRPr/>
            </a:pPr>
            <a:r>
              <a:rPr lang="tr-TR" sz="1400" b="1" dirty="0"/>
              <a:t>SÜRESİ 1 AY</a:t>
            </a:r>
          </a:p>
        </p:txBody>
      </p:sp>
      <p:sp>
        <p:nvSpPr>
          <p:cNvPr id="8" name="Text Box 41"/>
          <p:cNvSpPr txBox="1">
            <a:spLocks noChangeArrowheads="1"/>
          </p:cNvSpPr>
          <p:nvPr/>
        </p:nvSpPr>
        <p:spPr bwMode="auto">
          <a:xfrm>
            <a:off x="611188" y="2587969"/>
            <a:ext cx="3672780" cy="415498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fontAlgn="auto">
              <a:lnSpc>
                <a:spcPct val="120000"/>
              </a:lnSpc>
              <a:spcBef>
                <a:spcPts val="0"/>
              </a:spcBef>
              <a:spcAft>
                <a:spcPts val="0"/>
              </a:spcAft>
              <a:defRPr/>
            </a:pPr>
            <a:r>
              <a:rPr lang="tr-TR" sz="2000" dirty="0"/>
              <a:t>     </a:t>
            </a:r>
            <a:r>
              <a:rPr lang="tr-TR" sz="2000" b="1" dirty="0">
                <a:solidFill>
                  <a:schemeClr val="tx1"/>
                </a:solidFill>
              </a:rPr>
              <a:t>Kontrol, denetim </a:t>
            </a:r>
            <a:r>
              <a:rPr lang="tr-TR" sz="2000" b="1" dirty="0" err="1" smtClean="0"/>
              <a:t>veya</a:t>
            </a:r>
            <a:r>
              <a:rPr lang="tr-TR" sz="2000" b="1" dirty="0" err="1" smtClean="0">
                <a:solidFill>
                  <a:schemeClr val="tx1"/>
                </a:solidFill>
              </a:rPr>
              <a:t>inceleme</a:t>
            </a:r>
            <a:r>
              <a:rPr lang="tr-TR" sz="2000" b="1" dirty="0" smtClean="0"/>
              <a:t> </a:t>
            </a:r>
            <a:r>
              <a:rPr lang="tr-TR" sz="2000" b="1" dirty="0"/>
              <a:t>sonucunda tespit edilen kamu zararı alacaklarının sorumlulara ve/veya ilgililere tebliğ işlemlerine,</a:t>
            </a:r>
          </a:p>
          <a:p>
            <a:pPr algn="ctr" fontAlgn="auto">
              <a:lnSpc>
                <a:spcPct val="120000"/>
              </a:lnSpc>
              <a:spcBef>
                <a:spcPts val="0"/>
              </a:spcBef>
              <a:spcAft>
                <a:spcPts val="0"/>
              </a:spcAft>
              <a:defRPr/>
            </a:pPr>
            <a:r>
              <a:rPr lang="tr-TR" sz="2000" b="1" dirty="0"/>
              <a:t>yapılacak değerlendirme  sonucunda alınan onay tarihinden itibaren </a:t>
            </a:r>
            <a:r>
              <a:rPr lang="tr-TR" sz="2000" b="1" u="sng" dirty="0">
                <a:solidFill>
                  <a:schemeClr val="tx1"/>
                </a:solidFill>
              </a:rPr>
              <a:t>5 (beş) iş günü</a:t>
            </a:r>
            <a:r>
              <a:rPr lang="tr-TR" sz="2000" b="1" dirty="0">
                <a:solidFill>
                  <a:schemeClr val="tx1"/>
                </a:solidFill>
              </a:rPr>
              <a:t> </a:t>
            </a:r>
            <a:r>
              <a:rPr lang="tr-TR" sz="2000" b="1" dirty="0"/>
              <a:t>içerisinde başlanacaktır. </a:t>
            </a:r>
          </a:p>
        </p:txBody>
      </p:sp>
      <p:sp>
        <p:nvSpPr>
          <p:cNvPr id="9" name="Text Box 42"/>
          <p:cNvSpPr txBox="1">
            <a:spLocks noChangeArrowheads="1"/>
          </p:cNvSpPr>
          <p:nvPr/>
        </p:nvSpPr>
        <p:spPr bwMode="auto">
          <a:xfrm>
            <a:off x="4427985" y="2587969"/>
            <a:ext cx="3528392" cy="411875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fontAlgn="auto">
              <a:lnSpc>
                <a:spcPct val="120000"/>
              </a:lnSpc>
              <a:spcBef>
                <a:spcPts val="0"/>
              </a:spcBef>
              <a:spcAft>
                <a:spcPts val="0"/>
              </a:spcAft>
              <a:defRPr/>
            </a:pPr>
            <a:r>
              <a:rPr lang="tr-TR" sz="2000" dirty="0"/>
              <a:t>   </a:t>
            </a:r>
            <a:r>
              <a:rPr lang="tr-TR" sz="2000" b="1" dirty="0" smtClean="0"/>
              <a:t>YAPILACAK </a:t>
            </a:r>
            <a:r>
              <a:rPr lang="tr-TR" sz="2000" b="1" dirty="0"/>
              <a:t>TEBLİĞDE; </a:t>
            </a:r>
          </a:p>
          <a:p>
            <a:pPr fontAlgn="auto">
              <a:lnSpc>
                <a:spcPct val="120000"/>
              </a:lnSpc>
              <a:spcBef>
                <a:spcPts val="0"/>
              </a:spcBef>
              <a:spcAft>
                <a:spcPts val="0"/>
              </a:spcAft>
              <a:defRPr/>
            </a:pPr>
            <a:r>
              <a:rPr lang="tr-TR" sz="2000" b="1" dirty="0"/>
              <a:t>	   </a:t>
            </a:r>
            <a:r>
              <a:rPr lang="tr-TR" sz="2000" b="1" dirty="0">
                <a:solidFill>
                  <a:schemeClr val="tx1"/>
                </a:solidFill>
              </a:rPr>
              <a:t>(EK-2)</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Borcun miktarı, </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Borcun sebebi, </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Borcun doğuş tarihi, </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Faiz başlangıç tarihi, </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Ödeme yeri, </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İtiraz süresi (7 gün)</a:t>
            </a:r>
          </a:p>
          <a:p>
            <a:pPr fontAlgn="auto">
              <a:lnSpc>
                <a:spcPct val="120000"/>
              </a:lnSpc>
              <a:spcBef>
                <a:spcPts val="0"/>
              </a:spcBef>
              <a:spcAft>
                <a:spcPts val="0"/>
              </a:spcAft>
              <a:defRPr/>
            </a:pPr>
            <a:r>
              <a:rPr lang="tr-TR" sz="2000" b="1" dirty="0"/>
              <a:t> </a:t>
            </a:r>
            <a:r>
              <a:rPr lang="tr-TR" sz="2000" b="1" dirty="0">
                <a:solidFill>
                  <a:srgbClr val="FFFF00"/>
                </a:solidFill>
              </a:rPr>
              <a:t>-</a:t>
            </a:r>
            <a:r>
              <a:rPr lang="tr-TR" sz="2000" b="1" dirty="0"/>
              <a:t>  İtiraz mercii (it.kararı 10 gün)</a:t>
            </a:r>
          </a:p>
        </p:txBody>
      </p:sp>
    </p:spTree>
    <p:extLst>
      <p:ext uri="{BB962C8B-B14F-4D97-AF65-F5344CB8AC3E}">
        <p14:creationId xmlns="" xmlns:p14="http://schemas.microsoft.com/office/powerpoint/2010/main" val="1224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2500"/>
                            </p:stCondLst>
                            <p:childTnLst>
                              <p:par>
                                <p:cTn id="23" presetID="22" presetClass="entr" presetSubtype="8" fill="hold" nodeType="afterEffect">
                                  <p:stCondLst>
                                    <p:cond delay="5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par>
                          <p:cTn id="30" fill="hold">
                            <p:stCondLst>
                              <p:cond delay="4000"/>
                            </p:stCondLst>
                            <p:childTnLst>
                              <p:par>
                                <p:cTn id="31" presetID="22" presetClass="entr" presetSubtype="8" fill="hold" nodeType="afterEffect">
                                  <p:stCondLst>
                                    <p:cond delay="50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par>
                          <p:cTn id="34" fill="hold">
                            <p:stCondLst>
                              <p:cond delay="5000"/>
                            </p:stCondLst>
                            <p:childTnLst>
                              <p:par>
                                <p:cTn id="35" presetID="5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70" decel="100000"/>
                                        <p:tgtEl>
                                          <p:spTgt spid="7"/>
                                        </p:tgtEl>
                                      </p:cBhvr>
                                    </p:animEffect>
                                    <p:animScale>
                                      <p:cBhvr>
                                        <p:cTn id="38" dur="770" decel="100000"/>
                                        <p:tgtEl>
                                          <p:spTgt spid="7"/>
                                        </p:tgtEl>
                                      </p:cBhvr>
                                      <p:from x="10000" y="10000"/>
                                      <p:to x="200000" y="450000"/>
                                    </p:animScale>
                                    <p:animScale>
                                      <p:cBhvr>
                                        <p:cTn id="39" dur="1230" accel="100000" fill="hold">
                                          <p:stCondLst>
                                            <p:cond delay="770"/>
                                          </p:stCondLst>
                                        </p:cTn>
                                        <p:tgtEl>
                                          <p:spTgt spid="7"/>
                                        </p:tgtEl>
                                      </p:cBhvr>
                                      <p:from x="200000" y="450000"/>
                                      <p:to x="100000" y="100000"/>
                                    </p:animScale>
                                    <p:set>
                                      <p:cBhvr>
                                        <p:cTn id="40" dur="770" fill="hold"/>
                                        <p:tgtEl>
                                          <p:spTgt spid="7"/>
                                        </p:tgtEl>
                                        <p:attrNameLst>
                                          <p:attrName>ppt_x</p:attrName>
                                        </p:attrNameLst>
                                      </p:cBhvr>
                                      <p:to>
                                        <p:strVal val="(0.5)"/>
                                      </p:to>
                                    </p:set>
                                    <p:anim from="(0.5)" to="(#ppt_x)" calcmode="lin" valueType="num">
                                      <p:cBhvr>
                                        <p:cTn id="41" dur="1230" accel="100000" fill="hold">
                                          <p:stCondLst>
                                            <p:cond delay="770"/>
                                          </p:stCondLst>
                                        </p:cTn>
                                        <p:tgtEl>
                                          <p:spTgt spid="7"/>
                                        </p:tgtEl>
                                        <p:attrNameLst>
                                          <p:attrName>ppt_x</p:attrName>
                                        </p:attrNameLst>
                                      </p:cBhvr>
                                    </p:anim>
                                    <p:set>
                                      <p:cBhvr>
                                        <p:cTn id="42" dur="770" fill="hold"/>
                                        <p:tgtEl>
                                          <p:spTgt spid="7"/>
                                        </p:tgtEl>
                                        <p:attrNameLst>
                                          <p:attrName>ppt_y</p:attrName>
                                        </p:attrNameLst>
                                      </p:cBhvr>
                                      <p:to>
                                        <p:strVal val="(#ppt_y+0.4)"/>
                                      </p:to>
                                    </p:set>
                                    <p:anim from="(#ppt_y+0.4)" to="(#ppt_y)" calcmode="lin" valueType="num">
                                      <p:cBhvr>
                                        <p:cTn id="43" dur="1230" accel="100000" fill="hold">
                                          <p:stCondLst>
                                            <p:cond delay="770"/>
                                          </p:stCondLst>
                                        </p:cTn>
                                        <p:tgtEl>
                                          <p:spTgt spid="7"/>
                                        </p:tgtEl>
                                        <p:attrNameLst>
                                          <p:attrName>ppt_y</p:attrName>
                                        </p:attrNameLst>
                                      </p:cBhvr>
                                    </p:anim>
                                  </p:childTnLst>
                                </p:cTn>
                              </p:par>
                            </p:childTnLst>
                          </p:cTn>
                        </p:par>
                        <p:par>
                          <p:cTn id="44" fill="hold">
                            <p:stCondLst>
                              <p:cond delay="7000"/>
                            </p:stCondLst>
                            <p:childTnLst>
                              <p:par>
                                <p:cTn id="45" presetID="35" presetClass="path" presetSubtype="0" accel="50000" decel="50000" fill="hold" grpId="0" nodeType="afterEffect">
                                  <p:stCondLst>
                                    <p:cond delay="0"/>
                                  </p:stCondLst>
                                  <p:childTnLst>
                                    <p:animMotion origin="layout" path="M 0.10521 0.00278 L -0.14479 0.00278 " pathEditMode="relative" rAng="0" ptsTypes="AA">
                                      <p:cBhvr>
                                        <p:cTn id="46" dur="2000" fill="hold"/>
                                        <p:tgtEl>
                                          <p:spTgt spid="7"/>
                                        </p:tgtEl>
                                        <p:attrNameLst>
                                          <p:attrName>ppt_x</p:attrName>
                                          <p:attrName>ppt_y</p:attrName>
                                        </p:attrNameLst>
                                      </p:cBhvr>
                                      <p:rCtr x="-125" y="0"/>
                                    </p:animMotion>
                                  </p:childTnLst>
                                </p:cTn>
                              </p:par>
                            </p:childTnLst>
                          </p:cTn>
                        </p:par>
                        <p:par>
                          <p:cTn id="47" fill="hold">
                            <p:stCondLst>
                              <p:cond delay="9000"/>
                            </p:stCondLst>
                            <p:childTnLst>
                              <p:par>
                                <p:cTn id="48" presetID="14" presetClass="entr" presetSubtype="5" fill="hold" nodeType="afterEffect">
                                  <p:stCondLst>
                                    <p:cond delay="500"/>
                                  </p:stCondLst>
                                  <p:childTnLst>
                                    <p:set>
                                      <p:cBhvr>
                                        <p:cTn id="49" dur="1" fill="hold">
                                          <p:stCondLst>
                                            <p:cond delay="0"/>
                                          </p:stCondLst>
                                        </p:cTn>
                                        <p:tgtEl>
                                          <p:spTgt spid="8"/>
                                        </p:tgtEl>
                                        <p:attrNameLst>
                                          <p:attrName>style.visibility</p:attrName>
                                        </p:attrNameLst>
                                      </p:cBhvr>
                                      <p:to>
                                        <p:strVal val="visible"/>
                                      </p:to>
                                    </p:set>
                                    <p:animEffect transition="in" filter="randombar(vertical)">
                                      <p:cBhvr>
                                        <p:cTn id="50" dur="1000"/>
                                        <p:tgtEl>
                                          <p:spTgt spid="8"/>
                                        </p:tgtEl>
                                      </p:cBhvr>
                                    </p:animEffect>
                                  </p:childTnLst>
                                </p:cTn>
                              </p:par>
                            </p:childTnLst>
                          </p:cTn>
                        </p:par>
                        <p:par>
                          <p:cTn id="51" fill="hold">
                            <p:stCondLst>
                              <p:cond delay="10500"/>
                            </p:stCondLst>
                            <p:childTnLst>
                              <p:par>
                                <p:cTn id="52" presetID="14" presetClass="entr" presetSubtype="5"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vertical)">
                                      <p:cBhvr>
                                        <p:cTn id="5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 xmlns:p14="http://schemas.microsoft.com/office/powerpoint/2010/main" val="3554781361"/>
              </p:ext>
            </p:extLst>
          </p:nvPr>
        </p:nvGraphicFramePr>
        <p:xfrm>
          <a:off x="827584" y="332656"/>
          <a:ext cx="7200800" cy="6039402"/>
        </p:xfrm>
        <a:graphic>
          <a:graphicData uri="http://schemas.openxmlformats.org/presentationml/2006/ole">
            <p:oleObj spid="_x0000_s1219" name="Acrobat Document" r:id="rId4" imgW="7772400" imgH="10074240" progId="AcroExch.Document.11">
              <p:embed/>
            </p:oleObj>
          </a:graphicData>
        </a:graphic>
      </p:graphicFrame>
    </p:spTree>
    <p:extLst>
      <p:ext uri="{BB962C8B-B14F-4D97-AF65-F5344CB8AC3E}">
        <p14:creationId xmlns="" xmlns:p14="http://schemas.microsoft.com/office/powerpoint/2010/main" val="8929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47" y="1340767"/>
            <a:ext cx="7632848"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tr-TR" dirty="0" smtClean="0"/>
          </a:p>
          <a:p>
            <a:r>
              <a:rPr lang="tr-TR" b="1" dirty="0" smtClean="0">
                <a:effectLst>
                  <a:outerShdw blurRad="38100" dist="38100" dir="2700000" algn="tl">
                    <a:srgbClr val="000000">
                      <a:alpha val="43137"/>
                    </a:srgbClr>
                  </a:outerShdw>
                </a:effectLst>
              </a:rPr>
              <a:t>İLGİLİ: </a:t>
            </a:r>
            <a:r>
              <a:rPr lang="tr-TR" dirty="0" smtClean="0"/>
              <a:t>Kendisine </a:t>
            </a:r>
            <a:r>
              <a:rPr lang="tr-TR" dirty="0"/>
              <a:t>yersiz veya fazla ödeme yapılan gerçek ve/veya tüzel kişi ya da kişileri,</a:t>
            </a:r>
          </a:p>
        </p:txBody>
      </p:sp>
      <p:sp>
        <p:nvSpPr>
          <p:cNvPr id="3" name="Metin kutusu 2"/>
          <p:cNvSpPr txBox="1"/>
          <p:nvPr/>
        </p:nvSpPr>
        <p:spPr>
          <a:xfrm>
            <a:off x="755547" y="3429000"/>
            <a:ext cx="763284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SORUMLU </a:t>
            </a:r>
            <a:r>
              <a:rPr lang="tr-TR" dirty="0" smtClean="0"/>
              <a:t>: </a:t>
            </a:r>
            <a:r>
              <a:rPr lang="tr-TR" dirty="0"/>
              <a:t>Kamu zararının oluşmasına sebep olan kamu görevlisini,</a:t>
            </a:r>
          </a:p>
        </p:txBody>
      </p:sp>
      <p:sp>
        <p:nvSpPr>
          <p:cNvPr id="4" name="Metin kutusu 3"/>
          <p:cNvSpPr txBox="1"/>
          <p:nvPr/>
        </p:nvSpPr>
        <p:spPr>
          <a:xfrm>
            <a:off x="971600" y="5877272"/>
            <a:ext cx="2304256" cy="369332"/>
          </a:xfrm>
          <a:prstGeom prst="rect">
            <a:avLst/>
          </a:prstGeom>
          <a:noFill/>
        </p:spPr>
        <p:txBody>
          <a:bodyPr wrap="square" rtlCol="0">
            <a:spAutoFit/>
          </a:bodyPr>
          <a:lstStyle/>
          <a:p>
            <a:r>
              <a:rPr lang="tr-TR" b="1" i="1" u="sng" dirty="0" smtClean="0"/>
              <a:t>MADDE: 4</a:t>
            </a:r>
            <a:endParaRPr lang="tr-TR" b="1" i="1" u="sng" dirty="0"/>
          </a:p>
        </p:txBody>
      </p:sp>
      <p:sp>
        <p:nvSpPr>
          <p:cNvPr id="5" name="Metin kutusu 4"/>
          <p:cNvSpPr txBox="1"/>
          <p:nvPr/>
        </p:nvSpPr>
        <p:spPr>
          <a:xfrm>
            <a:off x="1979712" y="404664"/>
            <a:ext cx="56166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                              </a:t>
            </a:r>
            <a:r>
              <a:rPr lang="tr-TR" b="1" dirty="0" smtClean="0"/>
              <a:t>TANIMLAR</a:t>
            </a:r>
            <a:endParaRPr lang="tr-TR" b="1" dirty="0"/>
          </a:p>
        </p:txBody>
      </p:sp>
    </p:spTree>
    <p:extLst>
      <p:ext uri="{BB962C8B-B14F-4D97-AF65-F5344CB8AC3E}">
        <p14:creationId xmlns="" xmlns:p14="http://schemas.microsoft.com/office/powerpoint/2010/main" val="27529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556792"/>
            <a:ext cx="7704856" cy="1938992"/>
          </a:xfrm>
          <a:prstGeom prst="rect">
            <a:avLst/>
          </a:prstGeom>
        </p:spPr>
        <p:txBody>
          <a:bodyPr wrap="square">
            <a:spAutoFit/>
          </a:bodyPr>
          <a:lstStyle/>
          <a:p>
            <a:pPr algn="just"/>
            <a:r>
              <a:rPr lang="tr-TR" sz="2400" dirty="0"/>
              <a:t>İtiraz merkezde strateji geliştirme birimince, taşrada ise takibe yetkili birimin en üst yöneticisince on iş günü içerisinde sonuçlandırılır. İtiraz ve itirazı değerlendirme süresi </a:t>
            </a:r>
            <a:r>
              <a:rPr lang="tr-TR" sz="2400" b="1" u="sng" dirty="0"/>
              <a:t>bir aylık ödeme süresini etkilemez.</a:t>
            </a:r>
          </a:p>
        </p:txBody>
      </p:sp>
      <p:sp>
        <p:nvSpPr>
          <p:cNvPr id="4" name="Metin kutusu 3"/>
          <p:cNvSpPr txBox="1"/>
          <p:nvPr/>
        </p:nvSpPr>
        <p:spPr>
          <a:xfrm>
            <a:off x="1043608" y="476672"/>
            <a:ext cx="69127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smtClean="0"/>
              <a:t>İTİRAZ</a:t>
            </a:r>
            <a:endParaRPr lang="tr-TR" dirty="0"/>
          </a:p>
        </p:txBody>
      </p:sp>
      <p:pic>
        <p:nvPicPr>
          <p:cNvPr id="6146" name="Picture 2" descr="https://encrypted-tbn3.gstatic.com/images?q=tbn:ANd9GcQ0nqN9u2zsrtvK6_cJPiWMoouxIB-dm7nGuPQPM5UTDdgaaXX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78733" y="3933056"/>
            <a:ext cx="3786534" cy="23762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13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7210" y="1556792"/>
            <a:ext cx="784887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smtClean="0"/>
              <a:t>Sayıştay </a:t>
            </a:r>
            <a:r>
              <a:rPr lang="tr-TR" sz="2400" dirty="0"/>
              <a:t>denetimi sonucunda düzenlenen sorgular ihbar kabul edilerek yapılan değerlendirme sonucuna göre tahsil edilmesi gerektiği bildirilen kamu zararı alacaklarının sorumlulara ve ilgililere tebliğinde de aynı şekilde işlem </a:t>
            </a:r>
            <a:r>
              <a:rPr lang="tr-TR" sz="2400" dirty="0" smtClean="0"/>
              <a:t>yapılır.</a:t>
            </a:r>
            <a:endParaRPr lang="tr-TR" sz="2400" dirty="0"/>
          </a:p>
        </p:txBody>
      </p:sp>
      <p:sp>
        <p:nvSpPr>
          <p:cNvPr id="3" name="Dikdörtgen 2"/>
          <p:cNvSpPr/>
          <p:nvPr/>
        </p:nvSpPr>
        <p:spPr>
          <a:xfrm>
            <a:off x="611560" y="4581128"/>
            <a:ext cx="7632848"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smtClean="0"/>
              <a:t>Kesinleşen </a:t>
            </a:r>
            <a:r>
              <a:rPr lang="tr-TR" sz="2400" dirty="0"/>
              <a:t>Sayıştay ilâmlarının tebliğinde Sayıştay Kanunu hükümleri </a:t>
            </a:r>
            <a:r>
              <a:rPr lang="tr-TR" sz="2400" dirty="0" smtClean="0"/>
              <a:t>uygulanır.</a:t>
            </a:r>
            <a:endParaRPr lang="tr-TR" sz="2400" dirty="0"/>
          </a:p>
        </p:txBody>
      </p:sp>
    </p:spTree>
    <p:extLst>
      <p:ext uri="{BB962C8B-B14F-4D97-AF65-F5344CB8AC3E}">
        <p14:creationId xmlns="" xmlns:p14="http://schemas.microsoft.com/office/powerpoint/2010/main" val="14677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F:\Yeni klasör\RİZE 2014 SEMİNER\images (2).jpg"/>
          <p:cNvPicPr>
            <a:picLocks noChangeAspect="1" noChangeArrowheads="1"/>
          </p:cNvPicPr>
          <p:nvPr/>
        </p:nvPicPr>
        <p:blipFill>
          <a:blip r:embed="rId2" cstate="print"/>
          <a:srcRect/>
          <a:stretch>
            <a:fillRect/>
          </a:stretch>
        </p:blipFill>
        <p:spPr bwMode="auto">
          <a:xfrm>
            <a:off x="1115616" y="3645024"/>
            <a:ext cx="6480720" cy="1872208"/>
          </a:xfrm>
          <a:prstGeom prst="rect">
            <a:avLst/>
          </a:prstGeom>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pic>
      <p:sp>
        <p:nvSpPr>
          <p:cNvPr id="4" name="3 Metin kutusu"/>
          <p:cNvSpPr txBox="1"/>
          <p:nvPr/>
        </p:nvSpPr>
        <p:spPr>
          <a:xfrm rot="10800000" flipV="1">
            <a:off x="1685704" y="2513387"/>
            <a:ext cx="53345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                         </a:t>
            </a:r>
            <a:r>
              <a:rPr lang="tr-TR" b="1" dirty="0" smtClean="0"/>
              <a:t>e- Alacak Modülü</a:t>
            </a:r>
            <a:endParaRPr lang="tr-TR" b="1" dirty="0"/>
          </a:p>
        </p:txBody>
      </p:sp>
      <p:cxnSp>
        <p:nvCxnSpPr>
          <p:cNvPr id="11" name="10 Düz Ok Bağlayıcısı"/>
          <p:cNvCxnSpPr/>
          <p:nvPr/>
        </p:nvCxnSpPr>
        <p:spPr>
          <a:xfrm flipV="1">
            <a:off x="2771800" y="1916832"/>
            <a:ext cx="576064"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flipH="1" flipV="1">
            <a:off x="5508104" y="1916832"/>
            <a:ext cx="648072" cy="5040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5298" name="Picture 2" descr="https://encrypted-tbn3.gstatic.com/images?q=tbn:ANd9GcTVtEwp_amXj3FFIw0kPGVohOvJs3qt1QC7BzY8MlrbahJOVwiQOg"/>
          <p:cNvPicPr>
            <a:picLocks noChangeAspect="1" noChangeArrowheads="1"/>
          </p:cNvPicPr>
          <p:nvPr/>
        </p:nvPicPr>
        <p:blipFill>
          <a:blip r:embed="rId3" cstate="print"/>
          <a:srcRect/>
          <a:stretch>
            <a:fillRect/>
          </a:stretch>
        </p:blipFill>
        <p:spPr bwMode="auto">
          <a:xfrm>
            <a:off x="1619672" y="260648"/>
            <a:ext cx="5544616" cy="1600200"/>
          </a:xfrm>
          <a:prstGeom prst="rect">
            <a:avLst/>
          </a:prstGeom>
          <a:noFill/>
        </p:spPr>
      </p:pic>
      <p:sp>
        <p:nvSpPr>
          <p:cNvPr id="8" name="7 Aşağı Ok"/>
          <p:cNvSpPr/>
          <p:nvPr/>
        </p:nvSpPr>
        <p:spPr>
          <a:xfrm>
            <a:off x="4211960" y="299695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 name="Düz Ok Bağlayıcısı 2"/>
          <p:cNvCxnSpPr/>
          <p:nvPr/>
        </p:nvCxnSpPr>
        <p:spPr>
          <a:xfrm>
            <a:off x="2771800" y="2996952"/>
            <a:ext cx="288032"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flipH="1">
            <a:off x="5652120" y="2996952"/>
            <a:ext cx="504056"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ppt_x"/>
                                          </p:val>
                                        </p:tav>
                                        <p:tav tm="100000">
                                          <p:val>
                                            <p:strVal val="#ppt_x"/>
                                          </p:val>
                                        </p:tav>
                                      </p:tavLst>
                                    </p:anim>
                                    <p:anim calcmode="lin" valueType="num">
                                      <p:cBhvr additive="base">
                                        <p:cTn id="8" dur="500" fill="hold"/>
                                        <p:tgtEl>
                                          <p:spTgt spid="737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xit" presetSubtype="0" fill="hold" grpId="0" nodeType="afterEffect">
                                  <p:stCondLst>
                                    <p:cond delay="0"/>
                                  </p:stCondLst>
                                  <p:childTnLst>
                                    <p:animScale>
                                      <p:cBhvr>
                                        <p:cTn id="11"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8"/>
                                        </p:tgtEl>
                                        <p:attrNameLst>
                                          <p:attrName>ppt_x</p:attrName>
                                          <p:attrName>ppt_y</p:attrName>
                                        </p:attrNameLst>
                                      </p:cBhvr>
                                    </p:animMotion>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770485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dirty="0">
                <a:solidFill>
                  <a:schemeClr val="tx1">
                    <a:lumMod val="75000"/>
                    <a:lumOff val="25000"/>
                  </a:schemeClr>
                </a:solidFill>
              </a:rPr>
              <a:t>KAMU ZARARINDAN DOĞAN ALACAKLARIN </a:t>
            </a:r>
            <a:r>
              <a:rPr lang="tr-TR" sz="2400" b="1" dirty="0" smtClean="0">
                <a:solidFill>
                  <a:schemeClr val="tx1">
                    <a:lumMod val="75000"/>
                    <a:lumOff val="25000"/>
                  </a:schemeClr>
                </a:solidFill>
              </a:rPr>
              <a:t>         TAHSİL </a:t>
            </a:r>
            <a:r>
              <a:rPr lang="tr-TR" sz="2400" b="1" dirty="0">
                <a:solidFill>
                  <a:schemeClr val="tx1">
                    <a:lumMod val="75000"/>
                    <a:lumOff val="25000"/>
                  </a:schemeClr>
                </a:solidFill>
              </a:rPr>
              <a:t>ŞEKİLLERİ NELERDİR? </a:t>
            </a:r>
          </a:p>
        </p:txBody>
      </p:sp>
      <p:pic>
        <p:nvPicPr>
          <p:cNvPr id="3"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592" y="1844824"/>
            <a:ext cx="3168352" cy="1296144"/>
          </a:xfrm>
          <a:prstGeom prst="rect">
            <a:avLst/>
          </a:prstGeom>
        </p:spPr>
      </p:pic>
      <p:pic>
        <p:nvPicPr>
          <p:cNvPr id="68609" name="Picture 1" descr="F:\Yeni klasör\images (24).jpg"/>
          <p:cNvPicPr>
            <a:picLocks noChangeAspect="1" noChangeArrowheads="1"/>
          </p:cNvPicPr>
          <p:nvPr/>
        </p:nvPicPr>
        <p:blipFill>
          <a:blip r:embed="rId4" cstate="print"/>
          <a:srcRect/>
          <a:stretch>
            <a:fillRect/>
          </a:stretch>
        </p:blipFill>
        <p:spPr bwMode="auto">
          <a:xfrm>
            <a:off x="4860032" y="1777052"/>
            <a:ext cx="3312368" cy="1363918"/>
          </a:xfrm>
          <a:prstGeom prst="rect">
            <a:avLst/>
          </a:prstGeom>
          <a:noFill/>
        </p:spPr>
      </p:pic>
      <p:pic>
        <p:nvPicPr>
          <p:cNvPr id="68610" name="Picture 2" descr="F:\Yeni klasör\images (19).jpg"/>
          <p:cNvPicPr>
            <a:picLocks noChangeAspect="1" noChangeArrowheads="1"/>
          </p:cNvPicPr>
          <p:nvPr/>
        </p:nvPicPr>
        <p:blipFill>
          <a:blip r:embed="rId5" cstate="print"/>
          <a:srcRect/>
          <a:stretch>
            <a:fillRect/>
          </a:stretch>
        </p:blipFill>
        <p:spPr bwMode="auto">
          <a:xfrm rot="10800000" flipV="1">
            <a:off x="2555776" y="4071936"/>
            <a:ext cx="3816424" cy="2309391"/>
          </a:xfrm>
          <a:prstGeom prst="rect">
            <a:avLst/>
          </a:prstGeom>
          <a:noFill/>
        </p:spPr>
      </p:pic>
    </p:spTree>
    <p:extLst>
      <p:ext uri="{BB962C8B-B14F-4D97-AF65-F5344CB8AC3E}">
        <p14:creationId xmlns="" xmlns:p14="http://schemas.microsoft.com/office/powerpoint/2010/main" val="42168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68609"/>
                                        </p:tgtEl>
                                        <p:attrNameLst>
                                          <p:attrName>style.visibility</p:attrName>
                                        </p:attrNameLst>
                                      </p:cBhvr>
                                      <p:to>
                                        <p:strVal val="visible"/>
                                      </p:to>
                                    </p:set>
                                    <p:animEffect transition="in" filter="fade">
                                      <p:cBhvr>
                                        <p:cTn id="13" dur="2000"/>
                                        <p:tgtEl>
                                          <p:spTgt spid="68609"/>
                                        </p:tgtEl>
                                      </p:cBhvr>
                                    </p:animEffect>
                                    <p:anim calcmode="lin" valueType="num">
                                      <p:cBhvr>
                                        <p:cTn id="14" dur="2000" fill="hold"/>
                                        <p:tgtEl>
                                          <p:spTgt spid="68609"/>
                                        </p:tgtEl>
                                        <p:attrNameLst>
                                          <p:attrName>ppt_w</p:attrName>
                                        </p:attrNameLst>
                                      </p:cBhvr>
                                      <p:tavLst>
                                        <p:tav tm="0" fmla="#ppt_w*sin(2.5*pi*$)">
                                          <p:val>
                                            <p:fltVal val="0"/>
                                          </p:val>
                                        </p:tav>
                                        <p:tav tm="100000">
                                          <p:val>
                                            <p:fltVal val="1"/>
                                          </p:val>
                                        </p:tav>
                                      </p:tavLst>
                                    </p:anim>
                                    <p:anim calcmode="lin" valueType="num">
                                      <p:cBhvr>
                                        <p:cTn id="15" dur="2000" fill="hold"/>
                                        <p:tgtEl>
                                          <p:spTgt spid="68609"/>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68610"/>
                                        </p:tgtEl>
                                        <p:attrNameLst>
                                          <p:attrName>style.visibility</p:attrName>
                                        </p:attrNameLst>
                                      </p:cBhvr>
                                      <p:to>
                                        <p:strVal val="visible"/>
                                      </p:to>
                                    </p:set>
                                    <p:animEffect transition="in" filter="fade">
                                      <p:cBhvr>
                                        <p:cTn id="18" dur="2000"/>
                                        <p:tgtEl>
                                          <p:spTgt spid="68610"/>
                                        </p:tgtEl>
                                      </p:cBhvr>
                                    </p:animEffect>
                                    <p:anim calcmode="lin" valueType="num">
                                      <p:cBhvr>
                                        <p:cTn id="19" dur="2000" fill="hold"/>
                                        <p:tgtEl>
                                          <p:spTgt spid="68610"/>
                                        </p:tgtEl>
                                        <p:attrNameLst>
                                          <p:attrName>ppt_w</p:attrName>
                                        </p:attrNameLst>
                                      </p:cBhvr>
                                      <p:tavLst>
                                        <p:tav tm="0" fmla="#ppt_w*sin(2.5*pi*$)">
                                          <p:val>
                                            <p:fltVal val="0"/>
                                          </p:val>
                                        </p:tav>
                                        <p:tav tm="100000">
                                          <p:val>
                                            <p:fltVal val="1"/>
                                          </p:val>
                                        </p:tav>
                                      </p:tavLst>
                                    </p:anim>
                                    <p:anim calcmode="lin" valueType="num">
                                      <p:cBhvr>
                                        <p:cTn id="20" dur="2000" fill="hold"/>
                                        <p:tgtEl>
                                          <p:spTgt spid="68610"/>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476672"/>
            <a:ext cx="7632848"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400" dirty="0"/>
              <a:t>Kamu zararından doğan alacaklar, sorumlulardan ve/veya ilgililerden, zararın oluştuğu tarihten itibaren ilgili mevzuatına göre hesaplanacak faiziyle birlikte tahsil edilir. Tespit edilen kamu zararları; </a:t>
            </a:r>
            <a:endParaRPr lang="tr-TR" sz="1400" dirty="0" smtClean="0"/>
          </a:p>
          <a:p>
            <a:pPr algn="just"/>
            <a:endParaRPr lang="tr-TR" sz="1400" dirty="0"/>
          </a:p>
        </p:txBody>
      </p:sp>
      <p:pic>
        <p:nvPicPr>
          <p:cNvPr id="67585" name="Picture 1" descr="F:\Yeni klasör\images (23).jpg"/>
          <p:cNvPicPr>
            <a:picLocks noChangeAspect="1" noChangeArrowheads="1"/>
          </p:cNvPicPr>
          <p:nvPr/>
        </p:nvPicPr>
        <p:blipFill>
          <a:blip r:embed="rId2" cstate="print"/>
          <a:srcRect/>
          <a:stretch>
            <a:fillRect/>
          </a:stretch>
        </p:blipFill>
        <p:spPr bwMode="auto">
          <a:xfrm>
            <a:off x="539552" y="1988840"/>
            <a:ext cx="3168352" cy="1944216"/>
          </a:xfrm>
          <a:prstGeom prst="rect">
            <a:avLst/>
          </a:prstGeom>
          <a:noFill/>
          <a:effectLst>
            <a:glow rad="139700">
              <a:schemeClr val="accent2">
                <a:satMod val="175000"/>
                <a:alpha val="40000"/>
              </a:schemeClr>
            </a:glow>
          </a:effectLst>
        </p:spPr>
      </p:pic>
      <p:sp>
        <p:nvSpPr>
          <p:cNvPr id="8" name="7 Metin kutusu"/>
          <p:cNvSpPr txBox="1"/>
          <p:nvPr/>
        </p:nvSpPr>
        <p:spPr>
          <a:xfrm rot="10800000" flipV="1">
            <a:off x="571472" y="3214685"/>
            <a:ext cx="3280448" cy="646331"/>
          </a:xfrm>
          <a:prstGeom prst="rect">
            <a:avLst/>
          </a:prstGeom>
          <a:noFill/>
        </p:spPr>
        <p:txBody>
          <a:bodyPr wrap="square" rtlCol="0">
            <a:spAutoFit/>
          </a:bodyPr>
          <a:lstStyle/>
          <a:p>
            <a:r>
              <a:rPr lang="tr-TR" b="1" dirty="0" smtClean="0">
                <a:solidFill>
                  <a:schemeClr val="bg1"/>
                </a:solidFill>
              </a:rPr>
              <a:t>RIZAEN VE SULH YOLU İLE ÖDEME</a:t>
            </a:r>
            <a:endParaRPr lang="tr-TR" b="1" dirty="0">
              <a:solidFill>
                <a:srgbClr val="C00000"/>
              </a:solidFill>
            </a:endParaRPr>
          </a:p>
        </p:txBody>
      </p:sp>
      <p:pic>
        <p:nvPicPr>
          <p:cNvPr id="67586" name="Picture 2" descr="F:\Yeni klasör\images (12).jpg"/>
          <p:cNvPicPr>
            <a:picLocks noChangeAspect="1" noChangeArrowheads="1"/>
          </p:cNvPicPr>
          <p:nvPr/>
        </p:nvPicPr>
        <p:blipFill>
          <a:blip r:embed="rId3" cstate="print"/>
          <a:srcRect/>
          <a:stretch>
            <a:fillRect/>
          </a:stretch>
        </p:blipFill>
        <p:spPr bwMode="auto">
          <a:xfrm>
            <a:off x="4427984" y="2636912"/>
            <a:ext cx="3888432" cy="2592288"/>
          </a:xfrm>
          <a:prstGeom prst="rect">
            <a:avLst/>
          </a:prstGeom>
          <a:noFill/>
          <a:effectLst>
            <a:glow rad="139700">
              <a:schemeClr val="accent6">
                <a:satMod val="175000"/>
                <a:alpha val="40000"/>
              </a:schemeClr>
            </a:glow>
          </a:effectLst>
        </p:spPr>
      </p:pic>
      <p:sp>
        <p:nvSpPr>
          <p:cNvPr id="10" name="9 Metin kutusu"/>
          <p:cNvSpPr txBox="1"/>
          <p:nvPr/>
        </p:nvSpPr>
        <p:spPr>
          <a:xfrm>
            <a:off x="4716016" y="4437112"/>
            <a:ext cx="3384376" cy="670138"/>
          </a:xfrm>
          <a:prstGeom prst="rect">
            <a:avLst/>
          </a:prstGeom>
          <a:noFill/>
        </p:spPr>
        <p:txBody>
          <a:bodyPr wrap="square" rtlCol="0">
            <a:spAutoFit/>
          </a:bodyPr>
          <a:lstStyle/>
          <a:p>
            <a:r>
              <a:rPr lang="tr-TR" b="1" dirty="0" smtClean="0">
                <a:solidFill>
                  <a:srgbClr val="C00000"/>
                </a:solidFill>
              </a:rPr>
              <a:t>İCRA YOLU İLE    TAHSİLAT</a:t>
            </a:r>
            <a:endParaRPr lang="tr-TR" b="1" dirty="0">
              <a:solidFill>
                <a:srgbClr val="C00000"/>
              </a:solidFill>
            </a:endParaRPr>
          </a:p>
        </p:txBody>
      </p:sp>
      <p:sp>
        <p:nvSpPr>
          <p:cNvPr id="67588" name="AutoShape 4" descr="data:image/jpeg;base64,/9j/4AAQSkZJRgABAQAAAQABAAD/2wCEAAkGBxQTEhUUExQUFBQXFBUUFxUUFxcVFxQUFBUWFxcXFBcYHCggGBwlHBQUITEhJSkrLi8uFx8zODMsNygtLisBCgoKDg0OGxAQGiwkIB8sLCwsLSwsLCwsLCwsLCwsLCwsLCwsLCwsLCwsLCwsLCwsLCwsLCwsLCwsLCwsLCwsLP/AABEIALQBGQMBIgACEQEDEQH/xAAcAAABBQEBAQAAAAAAAAAAAAADAAIEBQYBBwj/xABIEAABAwICBgYGBwYFAgcAAAABAAIDBBEhMQUGEkFRcRMiYYGRoTJSYrHB8AczQnKSotEUFSNTgvEkNGPS4bLCFkNUZHOTlP/EABoBAAMBAQEBAAAAAAAAAAAAAAABAgMEBQb/xAApEQACAgICAgICAQQDAAAAAAAAAQIRAyESMQRBE1EikbEyYXGBBUJS/9oADAMBAAIRAxEAPwDy8N8VaQ6PDRdwufIfqoui2XlF+0+S0NRD1Qurys/xwbR6Hi4VLbK5kOG0gOarOnZfA77+PBNqKbZ+cF4OfPyqj0Fi0VZhQn0zd4U5zSU3o1kptEPGumVclLw81GLCM1dliDLDfNbwztdnNPx16KkrlvFGqYC3LJSho1gi6YSPkYCGu6NobsE5B20bjdjYhdUWpLRg8TXZAyXNsIvTxj0YbnjI9zvIWS/eDx6OxH/8bGsP4gNrzTLWE7HTyO9GN5HGxA8TgumnI9J8bObto+DLqLLK53pOc77xJ96ZZBSxImERDN73fcaGj8Tj8Ez9oYPRiv2yOLvJtgo1kkFqKJP7c8ejss+40DzzUeSVzjdzi48XEn3riSQ6Rxcsiwx7Rtdo7XHZHirJugZh1jE97OMRa+/Ii6AK1k7gLBxtwvh4J4mv9lrjysfy2Vq6GFtiYaiIjMvYJWntIcG2RX1cbwAZKZ1hYCSB0VhzjyQKyulpC0BzmSNByILXgc+HeUHDc9p+8C3zxHmr2lo4jk1od61PVNPix52kafQ4IuY5HDMkRBzvFhY489koI/H6M90TvVuPZId7kxzhyPbgp8mjoL9SoDHD7MrXs/Ns4KLMJGZua9vY9krfA3t4JUL44sGEnCyb043sb/Tdnuw8k4PYd729wePgUCeFo7a64nBt8nsPMlh8HW9666N1sWu5gbQ8RgiiXBjLJW8Ug8cUroIaaECkQnWukEgGpbScubSLAnUl2uD8hfxC08Tw8X8FSVUN3WOQ/UJ2ia6xLTuv7yCFXnZXNS4f4O/xksbplxLHbLvUnRsTZHAPOGV72x7TkDwvgrPVFzHzBsgBa4Wsd5V5pzUotPSUxv7Btfk2+Y7CvCV0ds5xi+L9mS0xq/JD1i0lhycAcOxw3FUzolu9FaedEOjlbYZGKS+zb2CcWHsN28kOu0TTVGMJ6N2fRn4NzPNl+QVqRlb/AOy/2YFw/ugu+Sf0V1X6GkjN3C4va7es3xGR7DYqA+JaxmJxILo0KeqkDdjB8X8t4FuYIs4dxU4s8VEqSLLoxZGmZSiQHdCc2SR9rCHt8HYjxXP2AO+rljd2OPRuPc7DzXCmloK7rsjiDqaN8fpsc3gSCAeRyKCp9NK+O/Rvc2+4HA8xkU91Tf04o39rR0b/ABbh4gpC4srVNo6aIkdJNsD2WOeR7k7ooHZPkjPB7Q8dzmAH8q5+6pD9Xsyj/TcHH8GDvJAmWE+gQ8/4WWOUWyLw2S/3HAW8VWVmjZYvrIns7S028clHliINnAg8HAg+BUyj0vPFgyV7Rwvdvg7BAUyBdHpax8foOLezMHm04FWf79a/6+nhk9poMT/FuHkjU1DRzk7EktOQL/xdl7APvCxQDf2gdLpQuFz00dsXPgc4gDi6Jx2QORAVhLWve20DI6kZ7Uga+W3bGGtI/NzVcwU0Lg4SSzvabt6MdC3vc67vAIGktMulkEjWRwuBuDELO73bz4IJr6HTzWt01HGL9ksJPIA28k41lMGgxsqGP3hstmDh1rXPgquV5cSXEknMkkk95TLIKUSTU18jxZzi4e11iP6jioq7ZJIpKji5ZOslZBQ1Oa4jIkcjZKyVkCoN+1v3kO++Gu/6gl0zDnHbtY5w8jcIJKSBOKJIczc9zfvNuPFp+CeIycix3JwB8HWUNcKCfjTJcjXN9Jrm9pFh4pnTDihxSub6Li3kbX5ov7dJ658v0Soj4UaLSDS51xluHHmoz4dmzh3jlhc/HuKsqYgi5zRZ9FyMaJdkljt4yv8AA81wyz/m0uj0PjTVgdGVbm2I3G/Ir0/V3XWN4DJ+o4Ybf2Tz9VYXRlADZ0BG1kYzY7XstDsD9w2PAqU+likwb/h5hgWPJ6Nzhua52LHey6y55LfKJE+Mlxkel6V0VBVNu4A4YPba/iMwsPpbU6eHrRHpWZhtsW/07z2hUDNJVNK/ZJfGRiRuPbw7wtFQ69SgDaDH+XmFLr2TCE4L8Xa+mUT9KSjqvuSMDtXcQOG0et3XVe+QcPnvWr0tpanqRd0RZJue22P3srjNZOqG4ZbzxUabN1ddECqkG7JQHxl3L3qxbDfE5bgmzAALpg60jGaspKtlig3Tqmbadhkhgr0oXxVmKYS6NFA5zXOa1zmssXEC4aDgC47sQVGBWjp3dHoyQ756hkfNkI2yOV7qhuVdFFmudCD/AMK51OoWTVIEovExkksguRdrG8RjmQqjaBxAsDiBna+ICRVpug7aqUC230jfVlAe0dzr27rJjpIz9ZBs+1C4t/K4FvuXGlPa5Jsfxpgv2KJ31c7b8JmmM/iBc3zCZNouVov0Zc31mfxG/ibcBSDE05gJMhLTeN7mHsJHmMUuQvifoq0rK5kqpT9a2Oce20bXc9uy/wA0Jzac5tmhPs2kb4OLT5qrJ4tdoq0rKy/dO19VLFLwbtdG/wDDIB5EqLVUkkZtIxzPvAi/InNAKgCVkkkhiSsu2XEBRyyVl1JADQF2yclZAqG2SXUkDGlJOslZAGviiucDY+Xet7qZpNo2qacDZdkHZXO7gQdxWNpIrlbCi0UyWMNfw6rh6Tb8Dw7Ml8/m8mONpyIwOTi4Pomaa1JxL6U24sNsRwBOY7CstXVxB6KojO0BbaxDmjd1je47HBw5LQCsrKIYXqIhvxJA7RiW+YUhus9HVN2aiPZ5jasexwxC6MeWElyizZcl/Vv+TIjaDbRvEjPUktbuDjYH7jxyVNXzWd9WYzvxIHdtC/mea2NZqnFJd1HUNd7BcL8gR7iFmayhliOy8FpG4i3/AAVpzXstK+mVbq4jInwUN+lrZgkKTUx3+y3wGPko/wCxHMgDuWsVj9mUnP0zj9Kk5N8VW1Fa5+eA4KbURhjST3c1T3XXihHtIxlKXTC3XQUK6cCtxKQUK/04/ZpaKP8A03zHnI4WPgFmy7BX+t7rTRsGUdPCzwbf4pDvaJWrx6OkrpeMbKdp7ZXdbyAVC1XL3bGjGD+bVOceUTC0edlSNKTKi+yRDa4vcC+JAuQN5A3rRU+qU00ZlpXNqWA2Ib/DkaeDmP8AgSsy1y9d+h6n2aaWQ/bl8oxb3k+ChlTm4q0eZVdFLEdmWN8Z4PaRflfA9yEFotO65VMs8hEp6LbIZGWtdHsg2F2uBBv2rO7VyTxJOGXcBgEjeDb7CNcnEbihgp4KlmoN9I07rck+HpoxaKVwb6py/Cbt8kVpTgi2DhFojSzg/XU0buL4rxP53Zdvi1CFNTv9CV8Z9WZm2Pxx/wC1Tw75y8018TXZgHuT5kPB9EA6DmIJYGzN4wubJ+UHaHeFAewg2cCDwIsfAq4do9uBaS0jLfjxGVu5FdUVAFnObM2/ozAS+G3iO4p8kQ8U0UCSuHyQH6yB8R3uhcQBf/TkBB7nBM/dkbvqqiMn1ZQYT4klp/EqTM6rsqklOqdEzRjadG7Z9do22W47bbt81BTsBJLoXEWArLll2yVkWFHpWiKe5C2lHZoWf0VFZXHSYL4ny5OcqLwx4okT1CpNIUEUpJcwbXrN6ru+2ffdS5JFFmkU4eUHcXRpJooptGGP6t/bZ4t+Yfoq+sq5PRcCRzv8Va106pJpMV7OGTe5GMsrQyHacb7DsOzIKvr9J7O434YLYavU3T3jbna53WHEqrfqj00jgz+I1pI2m/atmR2BdWHInJ8lorJy4/izB1VW55u7uHBButFpvQ4jwAy3KhNNwuOYXq45xktHBPlF0xl04FDLSM/JdDlpQozTDx4kDiQPNW2tcl6uXsLW+DGhU9M7rt+833hT9YH3qZj7Z9wSLvZY6aNqWiZ/pyyHt6SQEeSp2qx1hdhSt4UsfmSqppUmkHoOHL2bQ0n7LojayIp3Sf1PuR/1BeLsFyBxIHjgvWtep+j0d0Ywv0UXcMSPyhRIc3bSPLGlGa5R2lEBSOhMO1yc1BaUQOUmqCgojGkkAAkkgADEk5AAcboLMTYXJ3AZk9i9X1E1eho5IH1hAqpzaGE4mMWJ2nDc6wtfdeyRGXMscb9mC05oKWkLGzWDns6QNBJsL2s7C1/1zVaCvTvptp/8tJ9+P3OHuK8vQ1srx8ryY1JhW/PzvTh87lYaCooJ3iKSV8Mj3BrHlodFc2DWvx2m3JGOSutK/R3Ww4tjEzR9qNwvb7jrO8LpcW9op54Rlxk6Mtn/AGuo76Fh3W5YKVPA5h2Xsc0jc5pafzJgSto11IjxU0kZvFK5h7HFp7y0rstbKfr4Y5vaLQ13/wBkWy7xupIKcD8/DJPmQ8MWVpZSv/nQHumYD232XDzTToJ7vqZIZvZY/Zf3skDT4XVlJC13pAHmP+FEl0Yw5XHmPCypTRm/HfplTV0r4zaRjmHg9pbflfNBWihkqIm2jlJb6rrFv4HBzUz94T/+nh//ADRf7VSkjNwmvR7HWaEt1orEZ2Hw493gqmQkGxw5rIUGn6qkOyHO2W5scCQObTi3uwWnptdYZgBPDfD0oyDYdmII8V4ufwoS30wjaWtjnlQKuXBSKqWB/WgqA32Jmkfmt71nK+ucDYgH7puFyR8SUWW02hlZNdVFTNZGlmJ3WUCpIAuTgvTw4q0cs4vsl6J0kS4tG011rbTSRduRGC3lLrI2CARRMu8tsXYW2iPsgcL+S8kZUWdtNNjuU2HTMge03GB4Lsn477REM8aqR6WdAMme2Nrtp4G1M/NgviGttwusjp/Rgu5sYvs4XAzx3KdTacLWGJsga1/pEEXI7T8FuNX3U0kIieGbR3m3W3izuP6LkTcGjpdNfZ4W+Ig2IsuOhC9W1q1DIu6PrDPD0hzG8doXnFdQOjOIw4rvx51I4Z4a2toqnQkZY80y9swpmzdcDVvZkm0drK0ybFwOpG2MW3ht7E9uKC0pzoBfDD54JnRuG6/L9EGsZ12XOg6aJ0kZfOyMB7XODwRg03sHZY9y3P0jbUlNG6MF7BJtOLOsANk2NxuxzXlrXqfo7SksJvFI5nYDh3tOBUyiaLbsGx3yEQOVu3T0Mv8AmqZrj/NgPRSd4HVd32VtozRui3AyGolIaC4wv2WONh6OA63DAqGbc/sywGV74i44EcQnAp+lNI9NIXkBoyawYCOMYNY0cAPO612rmi46SIV9a2+P8CA+lI/MOcDu3jsxO5JmnOkTdB0MejoW1lW0OncP8NTnAg29N4OWfdzVBTafkfXxVUzru6aNxO5rdsdVvAAEqVWa2RVTr11KHm1hLA90cjW3uBYnZd32QxoCnn/ylWzaOUNUOhk5B4u1xU0ZqtufbPT/AKXqbboNv+XKx/c67f8AuXioK960tTOn0Y+OQWkNNiMDZ7W3zGeLc14AxyLDwpVFx+iTFNskO9Uh3gb/AAX0lperLKWWRh6zYXPae0MJC+ZnYi3YV9IUL+m0ew57dKPOLFVB0Z+ercGzwer0zPM3ZllfINra652rHsvlmcAp2rdNTTObBNtxPe6zJ2uuLuNmtfGRa194O9Z2N9wOQPxR4JdktIws5p8DfDwUXvZ3zh+FR0bvSn0YVUeMTo5h2fw3eBJHmsnX6LngJEsUkf3mkDuNrea+iaucthc8ZiMuHMNuvnh2nql4dtTyu2wdoF5IO1mNk4AdyvJGK6OTw8+XLd1oh3TvmyH/AHVjozR4mJaJo433s1st2h9+D7WB3WNliek5KKtkQLl+Xn/uVrpXVqqp7mWF4Ge0Btt/E2/mqrpBxCVV2EckZK0y80hSVEADaiLbY30XHrtaB6jwdpvK/cqeoihOIL2nts/xI2XeIK1lB9IDy3+JHHKMiWnZJ5g3CjaQnopxtdC+F53sALTzAssXNxORRb9foxe09uTwR2gqNLVvvmD3FWlZGBg3Htta6hugAztdVGUXtomUWumQ3VEjlX1brm172CsKuqDcG4ns+Kr2xk59668KrbVHFld6TBtYnbNlJEKbIxaOezLgAJVlovTMkWRu31T8OCrujTg2yTUZaYk5Qdo9W1Z16vZrjcb2uwcO1p3qVrW2nn2BE0GRxxsOOGI3leRNO9bPQGmOiDZQWl4ba7sbYZ2vmuLJhcHcWduLKp9rf8kvWLV4UzAHbO0W3w9ywpbZeg6M0xFUVG3UuL24iwPo8CQMgpmsGojXt6WlIe042GJHhmnDK4t8hZYckqPMLJwCl1ej3xEhwOG+yjkLqUk+jmcWuyM+MFNMFsj3HFSGxpz2quTJ66IhuMx35hOa66l7OCjPgHI9mCLTNFka7LHRGmZac3jIte5a5rXNuN5BGB7QQrrTesrK5rP2gOikZtbMkXWYdq19uMm/2RiCVkujcO3yXOk44c0uJtGcXv2S9pdugtciQvAIJG0L4tuRccLjEJM3Uj2z6JdICShMZN+ikcz+l3WHd1iO5eUaZo+hqJojcbEjm9wJt5WWw1E1toaZrmFkkJeQXOc4zMuBYWIALR3d6ifSJQtll/bKZzZontHSOiIfsPbhd+zkCLZ8Fn7M8f4zf9zIAr6B+jaq6TRtOb3sx0f4Hub7gF88hy9n+hyt2qJ7P5czx3Pa1/vJQxeZHlj/AMM8oq4tiR7PUke38LiMu5azU3VhjmGsrD0dIzrAHAzEZAezhzO5WU2qcYrKqqrbR0ccznNBw6cuIcGj2buthmcOKzGt2tL6x4AHR07MIohgA21ruGRdbw3IRfOWVcYf7Z79HM2Wn2mDqPiu0ey5uGHJfNLOFuzHsX0JqLNt6Ppj/pAfhu34LwGvZsyyt9WR7fBxCJOzH/j1xnOJxqvtU9WZK2Swu2Fv1kmADRwbxcb/ANk7VDVV9YS956KmjxklOAsMS1pO+2/cp2tOtjDH+x0I6Klb1S5twZeOOeycTxckku2dmTK5P48fft/RotafpF6M9BRbLgwBrpnDayH2BvyxcVlv/Htd/OH4I/0WZvu/58DdO6QcB4N/VN5JP2PH4mKMaoz3REZEjkUVlRMMnFThEuEDcpeS+0cShXTIJml4+SHsPdm4qc9u7xTwxHyV6Dg/bITKYBGZEjWujMpnHd2lS8n2V8f0RCENzPNTJGBvP4oQbc33J872HCiO+PIBCmZgrDod6j14s1XCdsznDVkIJzUMFEAXQcqDxPLTcGxWr1b1wkhNicO30Tz4LI2yRGhYzhGfZvDI49HspbS6QZiNiUjPDE/93vWG1k1MkguQLt3EYg/oqHR2kXxHqk24L0TV7XYOGxL125G+Lh/uC5Wp42dK45Fr9HmRYQbHAod8V6zpbVGGpaZKZw+7fC/AcD2FedaV0HJC4hzSLcVtDKpdmEsLXRXvbggOajSuQ2laozfYmhMcxSgBZBeMUWAE03AkeY8ChlrhmL9o/RTmDBIhPkUm10QmSAqRT1LmG7HOacrtJBPhmmyQgnEIfQkZHuP6p6ZpHN/6QXaW/wDos1hipv2kTPDG7DJBfNxaSCGjecRgOC85MhGYI8x4ojHqXFmzlGao1Gt2tctdJc3ZE36uO+XtO4uyxyGQ7aIOUcFODlNG0ajpHvn0SVW1o6Meo+Vv5y4f9SyT9S+kraqapPQ0kcr3OeTs7YNnWZ2XNr+C79Fen4qelqemeGtY8PxzIc0DqtzJu0ZLOa5a4yVz7ehA03ZHx9p/E+5RTs5IY5/JLjq/ZN1t1v6cCnph0VIzqtY3AyAZF/Z2duNystdADvn3p20hnoY4KEaQYOTtrl89yCHJeCRpZvnfR7EfRrGHvafihHUFgxNXEOZaPinzaDte9JMN2G3/AL1HOh9wo6g/jw/OuRZG/TONQ/v/AAdGqFKz062Pt2SCfK6jVVFo+MGz5ZXctgeLrKwi0E85UT7e2SPfIpDdVqjdFDGPaLe/Frb+aXJsKS9mN2m/YZYZ4C9h2myE9zsTl5q90rR9G4h0jXkZhlyB4qoqXAN+d6Sls0a12VzoszzOKfTx2GS7LJfAZnBEcLDEra9GdJASqnSUlyFYVEnz+qqqnErowrdnNmf4gmIzFzYRWtXQ2cqQt6KmtbinuUss61KN5BuCQkUy6XY7o1Gr+tD4SLm3aN/Mb16FR6SgrWBsrWg7nX9x3cl4wCpejdIPiN2nDeNy5smD3E6IZr/q/ZstZdRXMu6PrN4tGI5hYWoonRmxBXpGq+uR9FxL2+qfSHI71oK/QNPWNL47BxGOG/2m7uazjlcdMuWNPb/Z4wMkNzcVp9OaqyQuOHLgeRWdkYQbEWK6YTUujCWNxORhObGiwMXbp2SRnsxQwEZ7kNyoKGubihOphmMDxGClOYuWQmwohmNwy6w8CuNmHI9uCnAIEkQxuqtPstZJRGgogcgCm9U27Mx5pu2RmO8Y+SOKfRtHPH3olgp7XKIyQHIhFa5Q0dMZ2SWld+c0AP8An+6dfsUtF2epT6/VAH+VF/6x8EM69VJGFO0HlI73KqfpLrD/ABLct8cvvuuHSH/uWYcI5Dn3ri5GHCP1/JYS61Vz8uoPZiPkXlVdRNVS4yPkI9p7WjwBTZKsHA1Dj2Nh383vUc1sYBAM7v6mxjwaCk3ZSjXSBTUTmjFzRfhc+ZwVdK0X3ut3+5T5akXFo2jtdd58XKtq5STiTl824Jw7CV0Dc7rcMOef902Q2Q+PcmErajKX9wUhURw63JSpjuGfu7UPorYLohpHLl2MjYjWXY2712+KqzOjsbFxzcUYprUrKoDIEKykvzTGtzTTENJwXWJ0jMPBctghgNDy0gg2IOa02g9apG2BdsOGTtx7Csq7NNBUzxRmtlwyOHR7lo3WOKdvR1AbcjMDqnne9iq/WDUcOBdD1h6u8fdO9eZ6M0w+IjEkDt3di3mgtcNhoIJe0ZtJuRxtwXHOEoPf7OqLUv6P0Y2t0W+IkWOGYOBHcq1x7sV7a00ukGXBG3bdYPb3bwsZrHqY6O7gNpvrNGX3huWkctdmbhGXWmYA/FFY3JGqqJzDiMEK+C6IyTWjKUXF0wjskBv/AAiA4JrW4oEINXJG71JDEpRglYyC0YpOC64J5F1QqASwAi9u8ZqPsOGRvz+BU9qDIxUpC2tojia2YI+eKJ0o4+YTh8807oR6rfAJ6NY55lwXYnuS+OPgpbtCzn/y3HLItPxRP3RNf6t2Vvsj3lebaPS5IhxO39/imNdmrBuipQMQ1uH2pIxl/VdCbQNHpTRj7u0/3C3mkqIckAOY5KJOcVYTTwNv13POWFmg9wufcq+aoJ9Fob2n5J81pCLvoxlkQBt+XNDL7+j+I/BdEd8Sb+7wXXroUUjmlOxjGAY+fFNtiiHJKNqoyOEYLgGKc9PaEBQ1yc0YBMtkikIAjuXYslxwT2qrF7OOXCMF0lJyQAXNQy1GP6Llldkg3BOgqHRuu0kHyPNPcxMkYjvQ02jQ6J011gblrhuabd7T8F6BoDXIuGzOLjLbwv8A1DevGw1WFHpMtNnYjjv71hPD7R0RyqWpHseldWIahu3DstJF8PRPduXnOmtW3xuILS08OPI71a6u6dLLbEluAOLXdnYVtaTTEFUOjmAa47jkT7LlzpuL0a9Le0eLOjLTZ2CcF6RrHqaQC5nXZn7Tf1WBrdGOjOGIW8Mt6ZnLFq47QIlNuhtcnBWZAHhciRpQhszVAK1ik9qc8J9krHRFDUkRzUrdiqyQwqnjJ3k39FyOdx+0c75D9EklOSMUtIHOX2ELnes73e5RnNvnc8yT70klHSVDcm2gsIT35JJIZTGoTs0kkyGdPx+CczJJJV6EMGaIckkkgRzenSb0kkAgZXW5JJKg9jLe9dl+CSSCQfz5LgSSVAPKa9dSSAVkKUJJJrsUhsNQ5h6p7txWqo5yRf571xJY+Qjq8Xo3WqOmJXPEbnbTdm+OJHIqXrlouMRmUNs7syPMLqS5pejXqao8nqYAGgjMk+VlHGaSS6YdGEhTZIRzSSVon2GAXIfgkkl6H7EQubRXUkE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590" name="AutoShape 6" descr="data:image/jpeg;base64,/9j/4AAQSkZJRgABAQAAAQABAAD/2wCEAAkGBxQTEhUUExQUFBQXFBUUFxUUFxcVFxQUFBUWFxcXFBcYHCggGBwlHBQUITEhJSkrLi8uFx8zODMsNygtLisBCgoKDg0OGxAQGiwkIB8sLCwsLSwsLCwsLCwsLCwsLCwsLCwsLCwsLCwsLCwsLCwsLCwsLCwsLCwsLCwsLCwsLP/AABEIALQBGQMBIgACEQEDEQH/xAAcAAABBQEBAQAAAAAAAAAAAAADAAIEBQYBBwj/xABIEAABAwICBgYGBwYFAgcAAAABAAIDBBEhMQUGEkFRcRMiYYGRoTJSYrHB8AczQnKSotEUFSNTgvEkNGPS4bLCFkNUZHOTlP/EABoBAAMBAQEBAAAAAAAAAAAAAAABAgMEBQb/xAApEQACAgICAgICAQQDAAAAAAAAAQIRAyESMQRBE1EikbEyYXGBBUJS/9oADAMBAAIRAxEAPwDy8N8VaQ6PDRdwufIfqoui2XlF+0+S0NRD1Qurys/xwbR6Hi4VLbK5kOG0gOarOnZfA77+PBNqKbZ+cF4OfPyqj0Fi0VZhQn0zd4U5zSU3o1kptEPGumVclLw81GLCM1dliDLDfNbwztdnNPx16KkrlvFGqYC3LJSho1gi6YSPkYCGu6NobsE5B20bjdjYhdUWpLRg8TXZAyXNsIvTxj0YbnjI9zvIWS/eDx6OxH/8bGsP4gNrzTLWE7HTyO9GN5HGxA8TgumnI9J8bObto+DLqLLK53pOc77xJ96ZZBSxImERDN73fcaGj8Tj8Ez9oYPRiv2yOLvJtgo1kkFqKJP7c8ejss+40DzzUeSVzjdzi48XEn3riSQ6Rxcsiwx7Rtdo7XHZHirJugZh1jE97OMRa+/Ii6AK1k7gLBxtwvh4J4mv9lrjysfy2Vq6GFtiYaiIjMvYJWntIcG2RX1cbwAZKZ1hYCSB0VhzjyQKyulpC0BzmSNByILXgc+HeUHDc9p+8C3zxHmr2lo4jk1od61PVNPix52kafQ4IuY5HDMkRBzvFhY489koI/H6M90TvVuPZId7kxzhyPbgp8mjoL9SoDHD7MrXs/Ns4KLMJGZua9vY9krfA3t4JUL44sGEnCyb043sb/Tdnuw8k4PYd729wePgUCeFo7a64nBt8nsPMlh8HW9666N1sWu5gbQ8RgiiXBjLJW8Ug8cUroIaaECkQnWukEgGpbScubSLAnUl2uD8hfxC08Tw8X8FSVUN3WOQ/UJ2ia6xLTuv7yCFXnZXNS4f4O/xksbplxLHbLvUnRsTZHAPOGV72x7TkDwvgrPVFzHzBsgBa4Wsd5V5pzUotPSUxv7Btfk2+Y7CvCV0ds5xi+L9mS0xq/JD1i0lhycAcOxw3FUzolu9FaedEOjlbYZGKS+zb2CcWHsN28kOu0TTVGMJ6N2fRn4NzPNl+QVqRlb/AOy/2YFw/ugu+Sf0V1X6GkjN3C4va7es3xGR7DYqA+JaxmJxILo0KeqkDdjB8X8t4FuYIs4dxU4s8VEqSLLoxZGmZSiQHdCc2SR9rCHt8HYjxXP2AO+rljd2OPRuPc7DzXCmloK7rsjiDqaN8fpsc3gSCAeRyKCp9NK+O/Rvc2+4HA8xkU91Tf04o39rR0b/ABbh4gpC4srVNo6aIkdJNsD2WOeR7k7ooHZPkjPB7Q8dzmAH8q5+6pD9Xsyj/TcHH8GDvJAmWE+gQ8/4WWOUWyLw2S/3HAW8VWVmjZYvrIns7S028clHliINnAg8HAg+BUyj0vPFgyV7Rwvdvg7BAUyBdHpax8foOLezMHm04FWf79a/6+nhk9poMT/FuHkjU1DRzk7EktOQL/xdl7APvCxQDf2gdLpQuFz00dsXPgc4gDi6Jx2QORAVhLWve20DI6kZ7Uga+W3bGGtI/NzVcwU0Lg4SSzvabt6MdC3vc67vAIGktMulkEjWRwuBuDELO73bz4IJr6HTzWt01HGL9ksJPIA28k41lMGgxsqGP3hstmDh1rXPgquV5cSXEknMkkk95TLIKUSTU18jxZzi4e11iP6jioq7ZJIpKji5ZOslZBQ1Oa4jIkcjZKyVkCoN+1v3kO++Gu/6gl0zDnHbtY5w8jcIJKSBOKJIczc9zfvNuPFp+CeIycix3JwB8HWUNcKCfjTJcjXN9Jrm9pFh4pnTDihxSub6Li3kbX5ov7dJ658v0Soj4UaLSDS51xluHHmoz4dmzh3jlhc/HuKsqYgi5zRZ9FyMaJdkljt4yv8AA81wyz/m0uj0PjTVgdGVbm2I3G/Ir0/V3XWN4DJ+o4Ybf2Tz9VYXRlADZ0BG1kYzY7XstDsD9w2PAqU+likwb/h5hgWPJ6Nzhua52LHey6y55LfKJE+Mlxkel6V0VBVNu4A4YPba/iMwsPpbU6eHrRHpWZhtsW/07z2hUDNJVNK/ZJfGRiRuPbw7wtFQ69SgDaDH+XmFLr2TCE4L8Xa+mUT9KSjqvuSMDtXcQOG0et3XVe+QcPnvWr0tpanqRd0RZJue22P3srjNZOqG4ZbzxUabN1ddECqkG7JQHxl3L3qxbDfE5bgmzAALpg60jGaspKtlig3Tqmbadhkhgr0oXxVmKYS6NFA5zXOa1zmssXEC4aDgC47sQVGBWjp3dHoyQ756hkfNkI2yOV7qhuVdFFmudCD/AMK51OoWTVIEovExkksguRdrG8RjmQqjaBxAsDiBna+ICRVpug7aqUC230jfVlAe0dzr27rJjpIz9ZBs+1C4t/K4FvuXGlPa5Jsfxpgv2KJ31c7b8JmmM/iBc3zCZNouVov0Zc31mfxG/ibcBSDE05gJMhLTeN7mHsJHmMUuQvifoq0rK5kqpT9a2Oce20bXc9uy/wA0Jzac5tmhPs2kb4OLT5qrJ4tdoq0rKy/dO19VLFLwbtdG/wDDIB5EqLVUkkZtIxzPvAi/InNAKgCVkkkhiSsu2XEBRyyVl1JADQF2yclZAqG2SXUkDGlJOslZAGviiucDY+Xet7qZpNo2qacDZdkHZXO7gQdxWNpIrlbCi0UyWMNfw6rh6Tb8Dw7Ml8/m8mONpyIwOTi4Pomaa1JxL6U24sNsRwBOY7CstXVxB6KojO0BbaxDmjd1je47HBw5LQCsrKIYXqIhvxJA7RiW+YUhus9HVN2aiPZ5jasexwxC6MeWElyizZcl/Vv+TIjaDbRvEjPUktbuDjYH7jxyVNXzWd9WYzvxIHdtC/mea2NZqnFJd1HUNd7BcL8gR7iFmayhliOy8FpG4i3/AAVpzXstK+mVbq4jInwUN+lrZgkKTUx3+y3wGPko/wCxHMgDuWsVj9mUnP0zj9Kk5N8VW1Fa5+eA4KbURhjST3c1T3XXihHtIxlKXTC3XQUK6cCtxKQUK/04/ZpaKP8A03zHnI4WPgFmy7BX+t7rTRsGUdPCzwbf4pDvaJWrx6OkrpeMbKdp7ZXdbyAVC1XL3bGjGD+bVOceUTC0edlSNKTKi+yRDa4vcC+JAuQN5A3rRU+qU00ZlpXNqWA2Ib/DkaeDmP8AgSsy1y9d+h6n2aaWQ/bl8oxb3k+ChlTm4q0eZVdFLEdmWN8Z4PaRflfA9yEFotO65VMs8hEp6LbIZGWtdHsg2F2uBBv2rO7VyTxJOGXcBgEjeDb7CNcnEbihgp4KlmoN9I07rck+HpoxaKVwb6py/Cbt8kVpTgi2DhFojSzg/XU0buL4rxP53Zdvi1CFNTv9CV8Z9WZm2Pxx/wC1Tw75y8018TXZgHuT5kPB9EA6DmIJYGzN4wubJ+UHaHeFAewg2cCDwIsfAq4do9uBaS0jLfjxGVu5FdUVAFnObM2/ozAS+G3iO4p8kQ8U0UCSuHyQH6yB8R3uhcQBf/TkBB7nBM/dkbvqqiMn1ZQYT4klp/EqTM6rsqklOqdEzRjadG7Z9do22W47bbt81BTsBJLoXEWArLll2yVkWFHpWiKe5C2lHZoWf0VFZXHSYL4ny5OcqLwx4okT1CpNIUEUpJcwbXrN6ru+2ffdS5JFFmkU4eUHcXRpJooptGGP6t/bZ4t+Yfoq+sq5PRcCRzv8Va106pJpMV7OGTe5GMsrQyHacb7DsOzIKvr9J7O434YLYavU3T3jbna53WHEqrfqj00jgz+I1pI2m/atmR2BdWHInJ8lorJy4/izB1VW55u7uHBButFpvQ4jwAy3KhNNwuOYXq45xktHBPlF0xl04FDLSM/JdDlpQozTDx4kDiQPNW2tcl6uXsLW+DGhU9M7rt+833hT9YH3qZj7Z9wSLvZY6aNqWiZ/pyyHt6SQEeSp2qx1hdhSt4UsfmSqppUmkHoOHL2bQ0n7LojayIp3Sf1PuR/1BeLsFyBxIHjgvWtep+j0d0Ywv0UXcMSPyhRIc3bSPLGlGa5R2lEBSOhMO1yc1BaUQOUmqCgojGkkAAkkgADEk5AAcboLMTYXJ3AZk9i9X1E1eho5IH1hAqpzaGE4mMWJ2nDc6wtfdeyRGXMscb9mC05oKWkLGzWDns6QNBJsL2s7C1/1zVaCvTvptp/8tJ9+P3OHuK8vQ1srx8ryY1JhW/PzvTh87lYaCooJ3iKSV8Mj3BrHlodFc2DWvx2m3JGOSutK/R3Ww4tjEzR9qNwvb7jrO8LpcW9op54Rlxk6Mtn/AGuo76Fh3W5YKVPA5h2Xsc0jc5pafzJgSto11IjxU0kZvFK5h7HFp7y0rstbKfr4Y5vaLQ13/wBkWy7xupIKcD8/DJPmQ8MWVpZSv/nQHumYD232XDzTToJ7vqZIZvZY/Zf3skDT4XVlJC13pAHmP+FEl0Yw5XHmPCypTRm/HfplTV0r4zaRjmHg9pbflfNBWihkqIm2jlJb6rrFv4HBzUz94T/+nh//ADRf7VSkjNwmvR7HWaEt1orEZ2Hw493gqmQkGxw5rIUGn6qkOyHO2W5scCQObTi3uwWnptdYZgBPDfD0oyDYdmII8V4ufwoS30wjaWtjnlQKuXBSKqWB/WgqA32Jmkfmt71nK+ucDYgH7puFyR8SUWW02hlZNdVFTNZGlmJ3WUCpIAuTgvTw4q0cs4vsl6J0kS4tG011rbTSRduRGC3lLrI2CARRMu8tsXYW2iPsgcL+S8kZUWdtNNjuU2HTMge03GB4Lsn477REM8aqR6WdAMme2Nrtp4G1M/NgviGttwusjp/Rgu5sYvs4XAzx3KdTacLWGJsga1/pEEXI7T8FuNX3U0kIieGbR3m3W3izuP6LkTcGjpdNfZ4W+Ig2IsuOhC9W1q1DIu6PrDPD0hzG8doXnFdQOjOIw4rvx51I4Z4a2toqnQkZY80y9swpmzdcDVvZkm0drK0ybFwOpG2MW3ht7E9uKC0pzoBfDD54JnRuG6/L9EGsZ12XOg6aJ0kZfOyMB7XODwRg03sHZY9y3P0jbUlNG6MF7BJtOLOsANk2NxuxzXlrXqfo7SksJvFI5nYDh3tOBUyiaLbsGx3yEQOVu3T0Mv8AmqZrj/NgPRSd4HVd32VtozRui3AyGolIaC4wv2WONh6OA63DAqGbc/sywGV74i44EcQnAp+lNI9NIXkBoyawYCOMYNY0cAPO612rmi46SIV9a2+P8CA+lI/MOcDu3jsxO5JmnOkTdB0MejoW1lW0OncP8NTnAg29N4OWfdzVBTafkfXxVUzru6aNxO5rdsdVvAAEqVWa2RVTr11KHm1hLA90cjW3uBYnZd32QxoCnn/ylWzaOUNUOhk5B4u1xU0ZqtufbPT/AKXqbboNv+XKx/c67f8AuXioK960tTOn0Y+OQWkNNiMDZ7W3zGeLc14AxyLDwpVFx+iTFNskO9Uh3gb/AAX0lperLKWWRh6zYXPae0MJC+ZnYi3YV9IUL+m0ew57dKPOLFVB0Z+ercGzwer0zPM3ZllfINra652rHsvlmcAp2rdNTTObBNtxPe6zJ2uuLuNmtfGRa194O9Z2N9wOQPxR4JdktIws5p8DfDwUXvZ3zh+FR0bvSn0YVUeMTo5h2fw3eBJHmsnX6LngJEsUkf3mkDuNrea+iaucthc8ZiMuHMNuvnh2nql4dtTyu2wdoF5IO1mNk4AdyvJGK6OTw8+XLd1oh3TvmyH/AHVjozR4mJaJo433s1st2h9+D7WB3WNliek5KKtkQLl+Xn/uVrpXVqqp7mWF4Ge0Btt/E2/mqrpBxCVV2EckZK0y80hSVEADaiLbY30XHrtaB6jwdpvK/cqeoihOIL2nts/xI2XeIK1lB9IDy3+JHHKMiWnZJ5g3CjaQnopxtdC+F53sALTzAssXNxORRb9foxe09uTwR2gqNLVvvmD3FWlZGBg3Htta6hugAztdVGUXtomUWumQ3VEjlX1brm172CsKuqDcG4ns+Kr2xk59668KrbVHFld6TBtYnbNlJEKbIxaOezLgAJVlovTMkWRu31T8OCrujTg2yTUZaYk5Qdo9W1Z16vZrjcb2uwcO1p3qVrW2nn2BE0GRxxsOOGI3leRNO9bPQGmOiDZQWl4ba7sbYZ2vmuLJhcHcWduLKp9rf8kvWLV4UzAHbO0W3w9ywpbZeg6M0xFUVG3UuL24iwPo8CQMgpmsGojXt6WlIe042GJHhmnDK4t8hZYckqPMLJwCl1ej3xEhwOG+yjkLqUk+jmcWuyM+MFNMFsj3HFSGxpz2quTJ66IhuMx35hOa66l7OCjPgHI9mCLTNFka7LHRGmZac3jIte5a5rXNuN5BGB7QQrrTesrK5rP2gOikZtbMkXWYdq19uMm/2RiCVkujcO3yXOk44c0uJtGcXv2S9pdugtciQvAIJG0L4tuRccLjEJM3Uj2z6JdICShMZN+ikcz+l3WHd1iO5eUaZo+hqJojcbEjm9wJt5WWw1E1toaZrmFkkJeQXOc4zMuBYWIALR3d6ifSJQtll/bKZzZontHSOiIfsPbhd+zkCLZ8Fn7M8f4zf9zIAr6B+jaq6TRtOb3sx0f4Hub7gF88hy9n+hyt2qJ7P5czx3Pa1/vJQxeZHlj/AMM8oq4tiR7PUke38LiMu5azU3VhjmGsrD0dIzrAHAzEZAezhzO5WU2qcYrKqqrbR0ccznNBw6cuIcGj2buthmcOKzGt2tL6x4AHR07MIohgA21ruGRdbw3IRfOWVcYf7Z79HM2Wn2mDqPiu0ey5uGHJfNLOFuzHsX0JqLNt6Ppj/pAfhu34LwGvZsyyt9WR7fBxCJOzH/j1xnOJxqvtU9WZK2Swu2Fv1kmADRwbxcb/ANk7VDVV9YS956KmjxklOAsMS1pO+2/cp2tOtjDH+x0I6Klb1S5twZeOOeycTxckku2dmTK5P48fft/RotafpF6M9BRbLgwBrpnDayH2BvyxcVlv/Htd/OH4I/0WZvu/58DdO6QcB4N/VN5JP2PH4mKMaoz3REZEjkUVlRMMnFThEuEDcpeS+0cShXTIJml4+SHsPdm4qc9u7xTwxHyV6Dg/bITKYBGZEjWujMpnHd2lS8n2V8f0RCENzPNTJGBvP4oQbc33J872HCiO+PIBCmZgrDod6j14s1XCdsznDVkIJzUMFEAXQcqDxPLTcGxWr1b1wkhNicO30Tz4LI2yRGhYzhGfZvDI49HspbS6QZiNiUjPDE/93vWG1k1MkguQLt3EYg/oqHR2kXxHqk24L0TV7XYOGxL125G+Lh/uC5Wp42dK45Fr9HmRYQbHAod8V6zpbVGGpaZKZw+7fC/AcD2FedaV0HJC4hzSLcVtDKpdmEsLXRXvbggOajSuQ2laozfYmhMcxSgBZBeMUWAE03AkeY8ChlrhmL9o/RTmDBIhPkUm10QmSAqRT1LmG7HOacrtJBPhmmyQgnEIfQkZHuP6p6ZpHN/6QXaW/wDos1hipv2kTPDG7DJBfNxaSCGjecRgOC85MhGYI8x4ojHqXFmzlGao1Gt2tctdJc3ZE36uO+XtO4uyxyGQ7aIOUcFODlNG0ajpHvn0SVW1o6Meo+Vv5y4f9SyT9S+kraqapPQ0kcr3OeTs7YNnWZ2XNr+C79Fen4qelqemeGtY8PxzIc0DqtzJu0ZLOa5a4yVz7ehA03ZHx9p/E+5RTs5IY5/JLjq/ZN1t1v6cCnph0VIzqtY3AyAZF/Z2duNystdADvn3p20hnoY4KEaQYOTtrl89yCHJeCRpZvnfR7EfRrGHvafihHUFgxNXEOZaPinzaDte9JMN2G3/AL1HOh9wo6g/jw/OuRZG/TONQ/v/AAdGqFKz062Pt2SCfK6jVVFo+MGz5ZXctgeLrKwi0E85UT7e2SPfIpDdVqjdFDGPaLe/Frb+aXJsKS9mN2m/YZYZ4C9h2myE9zsTl5q90rR9G4h0jXkZhlyB4qoqXAN+d6Sls0a12VzoszzOKfTx2GS7LJfAZnBEcLDEra9GdJASqnSUlyFYVEnz+qqqnErowrdnNmf4gmIzFzYRWtXQ2cqQt6KmtbinuUss61KN5BuCQkUy6XY7o1Gr+tD4SLm3aN/Mb16FR6SgrWBsrWg7nX9x3cl4wCpejdIPiN2nDeNy5smD3E6IZr/q/ZstZdRXMu6PrN4tGI5hYWoonRmxBXpGq+uR9FxL2+qfSHI71oK/QNPWNL47BxGOG/2m7uazjlcdMuWNPb/Z4wMkNzcVp9OaqyQuOHLgeRWdkYQbEWK6YTUujCWNxORhObGiwMXbp2SRnsxQwEZ7kNyoKGubihOphmMDxGClOYuWQmwohmNwy6w8CuNmHI9uCnAIEkQxuqtPstZJRGgogcgCm9U27Mx5pu2RmO8Y+SOKfRtHPH3olgp7XKIyQHIhFa5Q0dMZ2SWld+c0AP8An+6dfsUtF2epT6/VAH+VF/6x8EM69VJGFO0HlI73KqfpLrD/ABLct8cvvuuHSH/uWYcI5Dn3ri5GHCP1/JYS61Vz8uoPZiPkXlVdRNVS4yPkI9p7WjwBTZKsHA1Dj2Nh383vUc1sYBAM7v6mxjwaCk3ZSjXSBTUTmjFzRfhc+ZwVdK0X3ut3+5T5akXFo2jtdd58XKtq5STiTl824Jw7CV0Dc7rcMOef902Q2Q+PcmErajKX9wUhURw63JSpjuGfu7UPorYLohpHLl2MjYjWXY2712+KqzOjsbFxzcUYprUrKoDIEKykvzTGtzTTENJwXWJ0jMPBctghgNDy0gg2IOa02g9apG2BdsOGTtx7Csq7NNBUzxRmtlwyOHR7lo3WOKdvR1AbcjMDqnne9iq/WDUcOBdD1h6u8fdO9eZ6M0w+IjEkDt3di3mgtcNhoIJe0ZtJuRxtwXHOEoPf7OqLUv6P0Y2t0W+IkWOGYOBHcq1x7sV7a00ukGXBG3bdYPb3bwsZrHqY6O7gNpvrNGX3huWkctdmbhGXWmYA/FFY3JGqqJzDiMEK+C6IyTWjKUXF0wjskBv/AAiA4JrW4oEINXJG71JDEpRglYyC0YpOC64J5F1QqASwAi9u8ZqPsOGRvz+BU9qDIxUpC2tojia2YI+eKJ0o4+YTh8807oR6rfAJ6NY55lwXYnuS+OPgpbtCzn/y3HLItPxRP3RNf6t2Vvsj3lebaPS5IhxO39/imNdmrBuipQMQ1uH2pIxl/VdCbQNHpTRj7u0/3C3mkqIckAOY5KJOcVYTTwNv13POWFmg9wufcq+aoJ9Fob2n5J81pCLvoxlkQBt+XNDL7+j+I/BdEd8Sb+7wXXroUUjmlOxjGAY+fFNtiiHJKNqoyOEYLgGKc9PaEBQ1yc0YBMtkikIAjuXYslxwT2qrF7OOXCMF0lJyQAXNQy1GP6Llldkg3BOgqHRuu0kHyPNPcxMkYjvQ02jQ6J011gblrhuabd7T8F6BoDXIuGzOLjLbwv8A1DevGw1WFHpMtNnYjjv71hPD7R0RyqWpHseldWIahu3DstJF8PRPduXnOmtW3xuILS08OPI71a6u6dLLbEluAOLXdnYVtaTTEFUOjmAa47jkT7LlzpuL0a9Le0eLOjLTZ2CcF6RrHqaQC5nXZn7Tf1WBrdGOjOGIW8Mt6ZnLFq47QIlNuhtcnBWZAHhciRpQhszVAK1ik9qc8J9krHRFDUkRzUrdiqyQwqnjJ3k39FyOdx+0c75D9EklOSMUtIHOX2ELnes73e5RnNvnc8yT70klHSVDcm2gsIT35JJIZTGoTs0kkyGdPx+CczJJJV6EMGaIckkkgRzenSb0kkAgZXW5JJKg9jLe9dl+CSSCQfz5LgSSVAPKa9dSSAVkKUJJJrsUhsNQ5h6p7txWqo5yRf571xJY+Qjq8Xo3WqOmJXPEbnbTdm+OJHIqXrlouMRmUNs7syPMLqS5pejXqao8nqYAGgjMk+VlHGaSS6YdGEhTZIRzSSVon2GAXIfgkkl6H7EQubRXUkE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592" name="AutoShape 8" descr="data:image/jpeg;base64,/9j/4AAQSkZJRgABAQAAAQABAAD/2wCEAAkGBxQTEhUUExQUFBQXFBUUFxUUFxcVFxQUFBUWFxcXFBcYHCggGBwlHBQUITEhJSkrLi8uFx8zODMsNygtLisBCgoKDg0OGxAQGiwkIB8sLCwsLSwsLCwsLCwsLCwsLCwsLCwsLCwsLCwsLCwsLCwsLCwsLCwsLCwsLCwsLCwsLP/AABEIALQBGQMBIgACEQEDEQH/xAAcAAABBQEBAQAAAAAAAAAAAAADAAIEBQYBBwj/xABIEAABAwICBgYGBwYFAgcAAAABAAIDBBEhMQUGEkFRcRMiYYGRoTJSYrHB8AczQnKSotEUFSNTgvEkNGPS4bLCFkNUZHOTlP/EABoBAAMBAQEBAAAAAAAAAAAAAAABAgMEBQb/xAApEQACAgICAgICAQQDAAAAAAAAAQIRAyESMQRBE1EikbEyYXGBBUJS/9oADAMBAAIRAxEAPwDy8N8VaQ6PDRdwufIfqoui2XlF+0+S0NRD1Qurys/xwbR6Hi4VLbK5kOG0gOarOnZfA77+PBNqKbZ+cF4OfPyqj0Fi0VZhQn0zd4U5zSU3o1kptEPGumVclLw81GLCM1dliDLDfNbwztdnNPx16KkrlvFGqYC3LJSho1gi6YSPkYCGu6NobsE5B20bjdjYhdUWpLRg8TXZAyXNsIvTxj0YbnjI9zvIWS/eDx6OxH/8bGsP4gNrzTLWE7HTyO9GN5HGxA8TgumnI9J8bObto+DLqLLK53pOc77xJ96ZZBSxImERDN73fcaGj8Tj8Ez9oYPRiv2yOLvJtgo1kkFqKJP7c8ejss+40DzzUeSVzjdzi48XEn3riSQ6Rxcsiwx7Rtdo7XHZHirJugZh1jE97OMRa+/Ii6AK1k7gLBxtwvh4J4mv9lrjysfy2Vq6GFtiYaiIjMvYJWntIcG2RX1cbwAZKZ1hYCSB0VhzjyQKyulpC0BzmSNByILXgc+HeUHDc9p+8C3zxHmr2lo4jk1od61PVNPix52kafQ4IuY5HDMkRBzvFhY489koI/H6M90TvVuPZId7kxzhyPbgp8mjoL9SoDHD7MrXs/Ns4KLMJGZua9vY9krfA3t4JUL44sGEnCyb043sb/Tdnuw8k4PYd729wePgUCeFo7a64nBt8nsPMlh8HW9666N1sWu5gbQ8RgiiXBjLJW8Ug8cUroIaaECkQnWukEgGpbScubSLAnUl2uD8hfxC08Tw8X8FSVUN3WOQ/UJ2ia6xLTuv7yCFXnZXNS4f4O/xksbplxLHbLvUnRsTZHAPOGV72x7TkDwvgrPVFzHzBsgBa4Wsd5V5pzUotPSUxv7Btfk2+Y7CvCV0ds5xi+L9mS0xq/JD1i0lhycAcOxw3FUzolu9FaedEOjlbYZGKS+zb2CcWHsN28kOu0TTVGMJ6N2fRn4NzPNl+QVqRlb/AOy/2YFw/ugu+Sf0V1X6GkjN3C4va7es3xGR7DYqA+JaxmJxILo0KeqkDdjB8X8t4FuYIs4dxU4s8VEqSLLoxZGmZSiQHdCc2SR9rCHt8HYjxXP2AO+rljd2OPRuPc7DzXCmloK7rsjiDqaN8fpsc3gSCAeRyKCp9NK+O/Rvc2+4HA8xkU91Tf04o39rR0b/ABbh4gpC4srVNo6aIkdJNsD2WOeR7k7ooHZPkjPB7Q8dzmAH8q5+6pD9Xsyj/TcHH8GDvJAmWE+gQ8/4WWOUWyLw2S/3HAW8VWVmjZYvrIns7S028clHliINnAg8HAg+BUyj0vPFgyV7Rwvdvg7BAUyBdHpax8foOLezMHm04FWf79a/6+nhk9poMT/FuHkjU1DRzk7EktOQL/xdl7APvCxQDf2gdLpQuFz00dsXPgc4gDi6Jx2QORAVhLWve20DI6kZ7Uga+W3bGGtI/NzVcwU0Lg4SSzvabt6MdC3vc67vAIGktMulkEjWRwuBuDELO73bz4IJr6HTzWt01HGL9ksJPIA28k41lMGgxsqGP3hstmDh1rXPgquV5cSXEknMkkk95TLIKUSTU18jxZzi4e11iP6jioq7ZJIpKji5ZOslZBQ1Oa4jIkcjZKyVkCoN+1v3kO++Gu/6gl0zDnHbtY5w8jcIJKSBOKJIczc9zfvNuPFp+CeIycix3JwB8HWUNcKCfjTJcjXN9Jrm9pFh4pnTDihxSub6Li3kbX5ov7dJ658v0Soj4UaLSDS51xluHHmoz4dmzh3jlhc/HuKsqYgi5zRZ9FyMaJdkljt4yv8AA81wyz/m0uj0PjTVgdGVbm2I3G/Ir0/V3XWN4DJ+o4Ybf2Tz9VYXRlADZ0BG1kYzY7XstDsD9w2PAqU+likwb/h5hgWPJ6Nzhua52LHey6y55LfKJE+Mlxkel6V0VBVNu4A4YPba/iMwsPpbU6eHrRHpWZhtsW/07z2hUDNJVNK/ZJfGRiRuPbw7wtFQ69SgDaDH+XmFLr2TCE4L8Xa+mUT9KSjqvuSMDtXcQOG0et3XVe+QcPnvWr0tpanqRd0RZJue22P3srjNZOqG4ZbzxUabN1ddECqkG7JQHxl3L3qxbDfE5bgmzAALpg60jGaspKtlig3Tqmbadhkhgr0oXxVmKYS6NFA5zXOa1zmssXEC4aDgC47sQVGBWjp3dHoyQ756hkfNkI2yOV7qhuVdFFmudCD/AMK51OoWTVIEovExkksguRdrG8RjmQqjaBxAsDiBna+ICRVpug7aqUC230jfVlAe0dzr27rJjpIz9ZBs+1C4t/K4FvuXGlPa5Jsfxpgv2KJ31c7b8JmmM/iBc3zCZNouVov0Zc31mfxG/ibcBSDE05gJMhLTeN7mHsJHmMUuQvifoq0rK5kqpT9a2Oce20bXc9uy/wA0Jzac5tmhPs2kb4OLT5qrJ4tdoq0rKy/dO19VLFLwbtdG/wDDIB5EqLVUkkZtIxzPvAi/InNAKgCVkkkhiSsu2XEBRyyVl1JADQF2yclZAqG2SXUkDGlJOslZAGviiucDY+Xet7qZpNo2qacDZdkHZXO7gQdxWNpIrlbCi0UyWMNfw6rh6Tb8Dw7Ml8/m8mONpyIwOTi4Pomaa1JxL6U24sNsRwBOY7CstXVxB6KojO0BbaxDmjd1je47HBw5LQCsrKIYXqIhvxJA7RiW+YUhus9HVN2aiPZ5jasexwxC6MeWElyizZcl/Vv+TIjaDbRvEjPUktbuDjYH7jxyVNXzWd9WYzvxIHdtC/mea2NZqnFJd1HUNd7BcL8gR7iFmayhliOy8FpG4i3/AAVpzXstK+mVbq4jInwUN+lrZgkKTUx3+y3wGPko/wCxHMgDuWsVj9mUnP0zj9Kk5N8VW1Fa5+eA4KbURhjST3c1T3XXihHtIxlKXTC3XQUK6cCtxKQUK/04/ZpaKP8A03zHnI4WPgFmy7BX+t7rTRsGUdPCzwbf4pDvaJWrx6OkrpeMbKdp7ZXdbyAVC1XL3bGjGD+bVOceUTC0edlSNKTKi+yRDa4vcC+JAuQN5A3rRU+qU00ZlpXNqWA2Ib/DkaeDmP8AgSsy1y9d+h6n2aaWQ/bl8oxb3k+ChlTm4q0eZVdFLEdmWN8Z4PaRflfA9yEFotO65VMs8hEp6LbIZGWtdHsg2F2uBBv2rO7VyTxJOGXcBgEjeDb7CNcnEbihgp4KlmoN9I07rck+HpoxaKVwb6py/Cbt8kVpTgi2DhFojSzg/XU0buL4rxP53Zdvi1CFNTv9CV8Z9WZm2Pxx/wC1Tw75y8018TXZgHuT5kPB9EA6DmIJYGzN4wubJ+UHaHeFAewg2cCDwIsfAq4do9uBaS0jLfjxGVu5FdUVAFnObM2/ozAS+G3iO4p8kQ8U0UCSuHyQH6yB8R3uhcQBf/TkBB7nBM/dkbvqqiMn1ZQYT4klp/EqTM6rsqklOqdEzRjadG7Z9do22W47bbt81BTsBJLoXEWArLll2yVkWFHpWiKe5C2lHZoWf0VFZXHSYL4ny5OcqLwx4okT1CpNIUEUpJcwbXrN6ru+2ffdS5JFFmkU4eUHcXRpJooptGGP6t/bZ4t+Yfoq+sq5PRcCRzv8Va106pJpMV7OGTe5GMsrQyHacb7DsOzIKvr9J7O434YLYavU3T3jbna53WHEqrfqj00jgz+I1pI2m/atmR2BdWHInJ8lorJy4/izB1VW55u7uHBButFpvQ4jwAy3KhNNwuOYXq45xktHBPlF0xl04FDLSM/JdDlpQozTDx4kDiQPNW2tcl6uXsLW+DGhU9M7rt+833hT9YH3qZj7Z9wSLvZY6aNqWiZ/pyyHt6SQEeSp2qx1hdhSt4UsfmSqppUmkHoOHL2bQ0n7LojayIp3Sf1PuR/1BeLsFyBxIHjgvWtep+j0d0Ywv0UXcMSPyhRIc3bSPLGlGa5R2lEBSOhMO1yc1BaUQOUmqCgojGkkAAkkgADEk5AAcboLMTYXJ3AZk9i9X1E1eho5IH1hAqpzaGE4mMWJ2nDc6wtfdeyRGXMscb9mC05oKWkLGzWDns6QNBJsL2s7C1/1zVaCvTvptp/8tJ9+P3OHuK8vQ1srx8ryY1JhW/PzvTh87lYaCooJ3iKSV8Mj3BrHlodFc2DWvx2m3JGOSutK/R3Ww4tjEzR9qNwvb7jrO8LpcW9op54Rlxk6Mtn/AGuo76Fh3W5YKVPA5h2Xsc0jc5pafzJgSto11IjxU0kZvFK5h7HFp7y0rstbKfr4Y5vaLQ13/wBkWy7xupIKcD8/DJPmQ8MWVpZSv/nQHumYD232XDzTToJ7vqZIZvZY/Zf3skDT4XVlJC13pAHmP+FEl0Yw5XHmPCypTRm/HfplTV0r4zaRjmHg9pbflfNBWihkqIm2jlJb6rrFv4HBzUz94T/+nh//ADRf7VSkjNwmvR7HWaEt1orEZ2Hw493gqmQkGxw5rIUGn6qkOyHO2W5scCQObTi3uwWnptdYZgBPDfD0oyDYdmII8V4ufwoS30wjaWtjnlQKuXBSKqWB/WgqA32Jmkfmt71nK+ucDYgH7puFyR8SUWW02hlZNdVFTNZGlmJ3WUCpIAuTgvTw4q0cs4vsl6J0kS4tG011rbTSRduRGC3lLrI2CARRMu8tsXYW2iPsgcL+S8kZUWdtNNjuU2HTMge03GB4Lsn477REM8aqR6WdAMme2Nrtp4G1M/NgviGttwusjp/Rgu5sYvs4XAzx3KdTacLWGJsga1/pEEXI7T8FuNX3U0kIieGbR3m3W3izuP6LkTcGjpdNfZ4W+Ig2IsuOhC9W1q1DIu6PrDPD0hzG8doXnFdQOjOIw4rvx51I4Z4a2toqnQkZY80y9swpmzdcDVvZkm0drK0ybFwOpG2MW3ht7E9uKC0pzoBfDD54JnRuG6/L9EGsZ12XOg6aJ0kZfOyMB7XODwRg03sHZY9y3P0jbUlNG6MF7BJtOLOsANk2NxuxzXlrXqfo7SksJvFI5nYDh3tOBUyiaLbsGx3yEQOVu3T0Mv8AmqZrj/NgPRSd4HVd32VtozRui3AyGolIaC4wv2WONh6OA63DAqGbc/sywGV74i44EcQnAp+lNI9NIXkBoyawYCOMYNY0cAPO612rmi46SIV9a2+P8CA+lI/MOcDu3jsxO5JmnOkTdB0MejoW1lW0OncP8NTnAg29N4OWfdzVBTafkfXxVUzru6aNxO5rdsdVvAAEqVWa2RVTr11KHm1hLA90cjW3uBYnZd32QxoCnn/ylWzaOUNUOhk5B4u1xU0ZqtufbPT/AKXqbboNv+XKx/c67f8AuXioK960tTOn0Y+OQWkNNiMDZ7W3zGeLc14AxyLDwpVFx+iTFNskO9Uh3gb/AAX0lperLKWWRh6zYXPae0MJC+ZnYi3YV9IUL+m0ew57dKPOLFVB0Z+ercGzwer0zPM3ZllfINra652rHsvlmcAp2rdNTTObBNtxPe6zJ2uuLuNmtfGRa194O9Z2N9wOQPxR4JdktIws5p8DfDwUXvZ3zh+FR0bvSn0YVUeMTo5h2fw3eBJHmsnX6LngJEsUkf3mkDuNrea+iaucthc8ZiMuHMNuvnh2nql4dtTyu2wdoF5IO1mNk4AdyvJGK6OTw8+XLd1oh3TvmyH/AHVjozR4mJaJo433s1st2h9+D7WB3WNliek5KKtkQLl+Xn/uVrpXVqqp7mWF4Ge0Btt/E2/mqrpBxCVV2EckZK0y80hSVEADaiLbY30XHrtaB6jwdpvK/cqeoihOIL2nts/xI2XeIK1lB9IDy3+JHHKMiWnZJ5g3CjaQnopxtdC+F53sALTzAssXNxORRb9foxe09uTwR2gqNLVvvmD3FWlZGBg3Htta6hugAztdVGUXtomUWumQ3VEjlX1brm172CsKuqDcG4ns+Kr2xk59668KrbVHFld6TBtYnbNlJEKbIxaOezLgAJVlovTMkWRu31T8OCrujTg2yTUZaYk5Qdo9W1Z16vZrjcb2uwcO1p3qVrW2nn2BE0GRxxsOOGI3leRNO9bPQGmOiDZQWl4ba7sbYZ2vmuLJhcHcWduLKp9rf8kvWLV4UzAHbO0W3w9ywpbZeg6M0xFUVG3UuL24iwPo8CQMgpmsGojXt6WlIe042GJHhmnDK4t8hZYckqPMLJwCl1ej3xEhwOG+yjkLqUk+jmcWuyM+MFNMFsj3HFSGxpz2quTJ66IhuMx35hOa66l7OCjPgHI9mCLTNFka7LHRGmZac3jIte5a5rXNuN5BGB7QQrrTesrK5rP2gOikZtbMkXWYdq19uMm/2RiCVkujcO3yXOk44c0uJtGcXv2S9pdugtciQvAIJG0L4tuRccLjEJM3Uj2z6JdICShMZN+ikcz+l3WHd1iO5eUaZo+hqJojcbEjm9wJt5WWw1E1toaZrmFkkJeQXOc4zMuBYWIALR3d6ifSJQtll/bKZzZontHSOiIfsPbhd+zkCLZ8Fn7M8f4zf9zIAr6B+jaq6TRtOb3sx0f4Hub7gF88hy9n+hyt2qJ7P5czx3Pa1/vJQxeZHlj/AMM8oq4tiR7PUke38LiMu5azU3VhjmGsrD0dIzrAHAzEZAezhzO5WU2qcYrKqqrbR0ccznNBw6cuIcGj2buthmcOKzGt2tL6x4AHR07MIohgA21ruGRdbw3IRfOWVcYf7Z79HM2Wn2mDqPiu0ey5uGHJfNLOFuzHsX0JqLNt6Ppj/pAfhu34LwGvZsyyt9WR7fBxCJOzH/j1xnOJxqvtU9WZK2Swu2Fv1kmADRwbxcb/ANk7VDVV9YS956KmjxklOAsMS1pO+2/cp2tOtjDH+x0I6Klb1S5twZeOOeycTxckku2dmTK5P48fft/RotafpF6M9BRbLgwBrpnDayH2BvyxcVlv/Htd/OH4I/0WZvu/58DdO6QcB4N/VN5JP2PH4mKMaoz3REZEjkUVlRMMnFThEuEDcpeS+0cShXTIJml4+SHsPdm4qc9u7xTwxHyV6Dg/bITKYBGZEjWujMpnHd2lS8n2V8f0RCENzPNTJGBvP4oQbc33J872HCiO+PIBCmZgrDod6j14s1XCdsznDVkIJzUMFEAXQcqDxPLTcGxWr1b1wkhNicO30Tz4LI2yRGhYzhGfZvDI49HspbS6QZiNiUjPDE/93vWG1k1MkguQLt3EYg/oqHR2kXxHqk24L0TV7XYOGxL125G+Lh/uC5Wp42dK45Fr9HmRYQbHAod8V6zpbVGGpaZKZw+7fC/AcD2FedaV0HJC4hzSLcVtDKpdmEsLXRXvbggOajSuQ2laozfYmhMcxSgBZBeMUWAE03AkeY8ChlrhmL9o/RTmDBIhPkUm10QmSAqRT1LmG7HOacrtJBPhmmyQgnEIfQkZHuP6p6ZpHN/6QXaW/wDos1hipv2kTPDG7DJBfNxaSCGjecRgOC85MhGYI8x4ojHqXFmzlGao1Gt2tctdJc3ZE36uO+XtO4uyxyGQ7aIOUcFODlNG0ajpHvn0SVW1o6Meo+Vv5y4f9SyT9S+kraqapPQ0kcr3OeTs7YNnWZ2XNr+C79Fen4qelqemeGtY8PxzIc0DqtzJu0ZLOa5a4yVz7ehA03ZHx9p/E+5RTs5IY5/JLjq/ZN1t1v6cCnph0VIzqtY3AyAZF/Z2duNystdADvn3p20hnoY4KEaQYOTtrl89yCHJeCRpZvnfR7EfRrGHvafihHUFgxNXEOZaPinzaDte9JMN2G3/AL1HOh9wo6g/jw/OuRZG/TONQ/v/AAdGqFKz062Pt2SCfK6jVVFo+MGz5ZXctgeLrKwi0E85UT7e2SPfIpDdVqjdFDGPaLe/Frb+aXJsKS9mN2m/YZYZ4C9h2myE9zsTl5q90rR9G4h0jXkZhlyB4qoqXAN+d6Sls0a12VzoszzOKfTx2GS7LJfAZnBEcLDEra9GdJASqnSUlyFYVEnz+qqqnErowrdnNmf4gmIzFzYRWtXQ2cqQt6KmtbinuUss61KN5BuCQkUy6XY7o1Gr+tD4SLm3aN/Mb16FR6SgrWBsrWg7nX9x3cl4wCpejdIPiN2nDeNy5smD3E6IZr/q/ZstZdRXMu6PrN4tGI5hYWoonRmxBXpGq+uR9FxL2+qfSHI71oK/QNPWNL47BxGOG/2m7uazjlcdMuWNPb/Z4wMkNzcVp9OaqyQuOHLgeRWdkYQbEWK6YTUujCWNxORhObGiwMXbp2SRnsxQwEZ7kNyoKGubihOphmMDxGClOYuWQmwohmNwy6w8CuNmHI9uCnAIEkQxuqtPstZJRGgogcgCm9U27Mx5pu2RmO8Y+SOKfRtHPH3olgp7XKIyQHIhFa5Q0dMZ2SWld+c0AP8An+6dfsUtF2epT6/VAH+VF/6x8EM69VJGFO0HlI73KqfpLrD/ABLct8cvvuuHSH/uWYcI5Dn3ri5GHCP1/JYS61Vz8uoPZiPkXlVdRNVS4yPkI9p7WjwBTZKsHA1Dj2Nh383vUc1sYBAM7v6mxjwaCk3ZSjXSBTUTmjFzRfhc+ZwVdK0X3ut3+5T5akXFo2jtdd58XKtq5STiTl824Jw7CV0Dc7rcMOef902Q2Q+PcmErajKX9wUhURw63JSpjuGfu7UPorYLohpHLl2MjYjWXY2712+KqzOjsbFxzcUYprUrKoDIEKykvzTGtzTTENJwXWJ0jMPBctghgNDy0gg2IOa02g9apG2BdsOGTtx7Csq7NNBUzxRmtlwyOHR7lo3WOKdvR1AbcjMDqnne9iq/WDUcOBdD1h6u8fdO9eZ6M0w+IjEkDt3di3mgtcNhoIJe0ZtJuRxtwXHOEoPf7OqLUv6P0Y2t0W+IkWOGYOBHcq1x7sV7a00ukGXBG3bdYPb3bwsZrHqY6O7gNpvrNGX3huWkctdmbhGXWmYA/FFY3JGqqJzDiMEK+C6IyTWjKUXF0wjskBv/AAiA4JrW4oEINXJG71JDEpRglYyC0YpOC64J5F1QqASwAi9u8ZqPsOGRvz+BU9qDIxUpC2tojia2YI+eKJ0o4+YTh8807oR6rfAJ6NY55lwXYnuS+OPgpbtCzn/y3HLItPxRP3RNf6t2Vvsj3lebaPS5IhxO39/imNdmrBuipQMQ1uH2pIxl/VdCbQNHpTRj7u0/3C3mkqIckAOY5KJOcVYTTwNv13POWFmg9wufcq+aoJ9Fob2n5J81pCLvoxlkQBt+XNDL7+j+I/BdEd8Sb+7wXXroUUjmlOxjGAY+fFNtiiHJKNqoyOEYLgGKc9PaEBQ1yc0YBMtkikIAjuXYslxwT2qrF7OOXCMF0lJyQAXNQy1GP6Llldkg3BOgqHRuu0kHyPNPcxMkYjvQ02jQ6J011gblrhuabd7T8F6BoDXIuGzOLjLbwv8A1DevGw1WFHpMtNnYjjv71hPD7R0RyqWpHseldWIahu3DstJF8PRPduXnOmtW3xuILS08OPI71a6u6dLLbEluAOLXdnYVtaTTEFUOjmAa47jkT7LlzpuL0a9Le0eLOjLTZ2CcF6RrHqaQC5nXZn7Tf1WBrdGOjOGIW8Mt6ZnLFq47QIlNuhtcnBWZAHhciRpQhszVAK1ik9qc8J9krHRFDUkRzUrdiqyQwqnjJ3k39FyOdx+0c75D9EklOSMUtIHOX2ELnes73e5RnNvnc8yT70klHSVDcm2gsIT35JJIZTGoTs0kkyGdPx+CczJJJV6EMGaIckkkgRzenSb0kkAgZXW5JJKg9jLe9dl+CSSCQfz5LgSSVAPKa9dSSAVkKUJJJrsUhsNQ5h6p7txWqo5yRf571xJY+Qjq8Xo3WqOmJXPEbnbTdm+OJHIqXrlouMRmUNs7syPMLqS5pejXqao8nqYAGgjMk+VlHGaSS6YdGEhTZIRzSSVon2GAXIfgkkl6H7EQubRXUkE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594" name="AutoShape 10" descr="data:image/jpeg;base64,/9j/4AAQSkZJRgABAQAAAQABAAD/2wCEAAkGBxQTEhUUExQUFBQXFBUUFxUUFxcVFxQUFBUWFxcXFBcYHCggGBwlHBQUITEhJSkrLi8uFx8zODMsNygtLisBCgoKDg0OGxAQGiwkIB8sLCwsLSwsLCwsLCwsLCwsLCwsLCwsLCwsLCwsLCwsLCwsLCwsLCwsLCwsLCwsLCwsLP/AABEIALQBGQMBIgACEQEDEQH/xAAcAAABBQEBAQAAAAAAAAAAAAADAAIEBQYBBwj/xABIEAABAwICBgYGBwYFAgcAAAABAAIDBBEhMQUGEkFRcRMiYYGRoTJSYrHB8AczQnKSotEUFSNTgvEkNGPS4bLCFkNUZHOTlP/EABoBAAMBAQEBAAAAAAAAAAAAAAABAgMEBQb/xAApEQACAgICAgICAQQDAAAAAAAAAQIRAyESMQRBE1EikbEyYXGBBUJS/9oADAMBAAIRAxEAPwDy8N8VaQ6PDRdwufIfqoui2XlF+0+S0NRD1Qurys/xwbR6Hi4VLbK5kOG0gOarOnZfA77+PBNqKbZ+cF4OfPyqj0Fi0VZhQn0zd4U5zSU3o1kptEPGumVclLw81GLCM1dliDLDfNbwztdnNPx16KkrlvFGqYC3LJSho1gi6YSPkYCGu6NobsE5B20bjdjYhdUWpLRg8TXZAyXNsIvTxj0YbnjI9zvIWS/eDx6OxH/8bGsP4gNrzTLWE7HTyO9GN5HGxA8TgumnI9J8bObto+DLqLLK53pOc77xJ96ZZBSxImERDN73fcaGj8Tj8Ez9oYPRiv2yOLvJtgo1kkFqKJP7c8ejss+40DzzUeSVzjdzi48XEn3riSQ6Rxcsiwx7Rtdo7XHZHirJugZh1jE97OMRa+/Ii6AK1k7gLBxtwvh4J4mv9lrjysfy2Vq6GFtiYaiIjMvYJWntIcG2RX1cbwAZKZ1hYCSB0VhzjyQKyulpC0BzmSNByILXgc+HeUHDc9p+8C3zxHmr2lo4jk1od61PVNPix52kafQ4IuY5HDMkRBzvFhY489koI/H6M90TvVuPZId7kxzhyPbgp8mjoL9SoDHD7MrXs/Ns4KLMJGZua9vY9krfA3t4JUL44sGEnCyb043sb/Tdnuw8k4PYd729wePgUCeFo7a64nBt8nsPMlh8HW9666N1sWu5gbQ8RgiiXBjLJW8Ug8cUroIaaECkQnWukEgGpbScubSLAnUl2uD8hfxC08Tw8X8FSVUN3WOQ/UJ2ia6xLTuv7yCFXnZXNS4f4O/xksbplxLHbLvUnRsTZHAPOGV72x7TkDwvgrPVFzHzBsgBa4Wsd5V5pzUotPSUxv7Btfk2+Y7CvCV0ds5xi+L9mS0xq/JD1i0lhycAcOxw3FUzolu9FaedEOjlbYZGKS+zb2CcWHsN28kOu0TTVGMJ6N2fRn4NzPNl+QVqRlb/AOy/2YFw/ugu+Sf0V1X6GkjN3C4va7es3xGR7DYqA+JaxmJxILo0KeqkDdjB8X8t4FuYIs4dxU4s8VEqSLLoxZGmZSiQHdCc2SR9rCHt8HYjxXP2AO+rljd2OPRuPc7DzXCmloK7rsjiDqaN8fpsc3gSCAeRyKCp9NK+O/Rvc2+4HA8xkU91Tf04o39rR0b/ABbh4gpC4srVNo6aIkdJNsD2WOeR7k7ooHZPkjPB7Q8dzmAH8q5+6pD9Xsyj/TcHH8GDvJAmWE+gQ8/4WWOUWyLw2S/3HAW8VWVmjZYvrIns7S028clHliINnAg8HAg+BUyj0vPFgyV7Rwvdvg7BAUyBdHpax8foOLezMHm04FWf79a/6+nhk9poMT/FuHkjU1DRzk7EktOQL/xdl7APvCxQDf2gdLpQuFz00dsXPgc4gDi6Jx2QORAVhLWve20DI6kZ7Uga+W3bGGtI/NzVcwU0Lg4SSzvabt6MdC3vc67vAIGktMulkEjWRwuBuDELO73bz4IJr6HTzWt01HGL9ksJPIA28k41lMGgxsqGP3hstmDh1rXPgquV5cSXEknMkkk95TLIKUSTU18jxZzi4e11iP6jioq7ZJIpKji5ZOslZBQ1Oa4jIkcjZKyVkCoN+1v3kO++Gu/6gl0zDnHbtY5w8jcIJKSBOKJIczc9zfvNuPFp+CeIycix3JwB8HWUNcKCfjTJcjXN9Jrm9pFh4pnTDihxSub6Li3kbX5ov7dJ658v0Soj4UaLSDS51xluHHmoz4dmzh3jlhc/HuKsqYgi5zRZ9FyMaJdkljt4yv8AA81wyz/m0uj0PjTVgdGVbm2I3G/Ir0/V3XWN4DJ+o4Ybf2Tz9VYXRlADZ0BG1kYzY7XstDsD9w2PAqU+likwb/h5hgWPJ6Nzhua52LHey6y55LfKJE+Mlxkel6V0VBVNu4A4YPba/iMwsPpbU6eHrRHpWZhtsW/07z2hUDNJVNK/ZJfGRiRuPbw7wtFQ69SgDaDH+XmFLr2TCE4L8Xa+mUT9KSjqvuSMDtXcQOG0et3XVe+QcPnvWr0tpanqRd0RZJue22P3srjNZOqG4ZbzxUabN1ddECqkG7JQHxl3L3qxbDfE5bgmzAALpg60jGaspKtlig3Tqmbadhkhgr0oXxVmKYS6NFA5zXOa1zmssXEC4aDgC47sQVGBWjp3dHoyQ756hkfNkI2yOV7qhuVdFFmudCD/AMK51OoWTVIEovExkksguRdrG8RjmQqjaBxAsDiBna+ICRVpug7aqUC230jfVlAe0dzr27rJjpIz9ZBs+1C4t/K4FvuXGlPa5Jsfxpgv2KJ31c7b8JmmM/iBc3zCZNouVov0Zc31mfxG/ibcBSDE05gJMhLTeN7mHsJHmMUuQvifoq0rK5kqpT9a2Oce20bXc9uy/wA0Jzac5tmhPs2kb4OLT5qrJ4tdoq0rKy/dO19VLFLwbtdG/wDDIB5EqLVUkkZtIxzPvAi/InNAKgCVkkkhiSsu2XEBRyyVl1JADQF2yclZAqG2SXUkDGlJOslZAGviiucDY+Xet7qZpNo2qacDZdkHZXO7gQdxWNpIrlbCi0UyWMNfw6rh6Tb8Dw7Ml8/m8mONpyIwOTi4Pomaa1JxL6U24sNsRwBOY7CstXVxB6KojO0BbaxDmjd1je47HBw5LQCsrKIYXqIhvxJA7RiW+YUhus9HVN2aiPZ5jasexwxC6MeWElyizZcl/Vv+TIjaDbRvEjPUktbuDjYH7jxyVNXzWd9WYzvxIHdtC/mea2NZqnFJd1HUNd7BcL8gR7iFmayhliOy8FpG4i3/AAVpzXstK+mVbq4jInwUN+lrZgkKTUx3+y3wGPko/wCxHMgDuWsVj9mUnP0zj9Kk5N8VW1Fa5+eA4KbURhjST3c1T3XXihHtIxlKXTC3XQUK6cCtxKQUK/04/ZpaKP8A03zHnI4WPgFmy7BX+t7rTRsGUdPCzwbf4pDvaJWrx6OkrpeMbKdp7ZXdbyAVC1XL3bGjGD+bVOceUTC0edlSNKTKi+yRDa4vcC+JAuQN5A3rRU+qU00ZlpXNqWA2Ib/DkaeDmP8AgSsy1y9d+h6n2aaWQ/bl8oxb3k+ChlTm4q0eZVdFLEdmWN8Z4PaRflfA9yEFotO65VMs8hEp6LbIZGWtdHsg2F2uBBv2rO7VyTxJOGXcBgEjeDb7CNcnEbihgp4KlmoN9I07rck+HpoxaKVwb6py/Cbt8kVpTgi2DhFojSzg/XU0buL4rxP53Zdvi1CFNTv9CV8Z9WZm2Pxx/wC1Tw75y8018TXZgHuT5kPB9EA6DmIJYGzN4wubJ+UHaHeFAewg2cCDwIsfAq4do9uBaS0jLfjxGVu5FdUVAFnObM2/ozAS+G3iO4p8kQ8U0UCSuHyQH6yB8R3uhcQBf/TkBB7nBM/dkbvqqiMn1ZQYT4klp/EqTM6rsqklOqdEzRjadG7Z9do22W47bbt81BTsBJLoXEWArLll2yVkWFHpWiKe5C2lHZoWf0VFZXHSYL4ny5OcqLwx4okT1CpNIUEUpJcwbXrN6ru+2ffdS5JFFmkU4eUHcXRpJooptGGP6t/bZ4t+Yfoq+sq5PRcCRzv8Va106pJpMV7OGTe5GMsrQyHacb7DsOzIKvr9J7O434YLYavU3T3jbna53WHEqrfqj00jgz+I1pI2m/atmR2BdWHInJ8lorJy4/izB1VW55u7uHBButFpvQ4jwAy3KhNNwuOYXq45xktHBPlF0xl04FDLSM/JdDlpQozTDx4kDiQPNW2tcl6uXsLW+DGhU9M7rt+833hT9YH3qZj7Z9wSLvZY6aNqWiZ/pyyHt6SQEeSp2qx1hdhSt4UsfmSqppUmkHoOHL2bQ0n7LojayIp3Sf1PuR/1BeLsFyBxIHjgvWtep+j0d0Ywv0UXcMSPyhRIc3bSPLGlGa5R2lEBSOhMO1yc1BaUQOUmqCgojGkkAAkkgADEk5AAcboLMTYXJ3AZk9i9X1E1eho5IH1hAqpzaGE4mMWJ2nDc6wtfdeyRGXMscb9mC05oKWkLGzWDns6QNBJsL2s7C1/1zVaCvTvptp/8tJ9+P3OHuK8vQ1srx8ryY1JhW/PzvTh87lYaCooJ3iKSV8Mj3BrHlodFc2DWvx2m3JGOSutK/R3Ww4tjEzR9qNwvb7jrO8LpcW9op54Rlxk6Mtn/AGuo76Fh3W5YKVPA5h2Xsc0jc5pafzJgSto11IjxU0kZvFK5h7HFp7y0rstbKfr4Y5vaLQ13/wBkWy7xupIKcD8/DJPmQ8MWVpZSv/nQHumYD232XDzTToJ7vqZIZvZY/Zf3skDT4XVlJC13pAHmP+FEl0Yw5XHmPCypTRm/HfplTV0r4zaRjmHg9pbflfNBWihkqIm2jlJb6rrFv4HBzUz94T/+nh//ADRf7VSkjNwmvR7HWaEt1orEZ2Hw493gqmQkGxw5rIUGn6qkOyHO2W5scCQObTi3uwWnptdYZgBPDfD0oyDYdmII8V4ufwoS30wjaWtjnlQKuXBSKqWB/WgqA32Jmkfmt71nK+ucDYgH7puFyR8SUWW02hlZNdVFTNZGlmJ3WUCpIAuTgvTw4q0cs4vsl6J0kS4tG011rbTSRduRGC3lLrI2CARRMu8tsXYW2iPsgcL+S8kZUWdtNNjuU2HTMge03GB4Lsn477REM8aqR6WdAMme2Nrtp4G1M/NgviGttwusjp/Rgu5sYvs4XAzx3KdTacLWGJsga1/pEEXI7T8FuNX3U0kIieGbR3m3W3izuP6LkTcGjpdNfZ4W+Ig2IsuOhC9W1q1DIu6PrDPD0hzG8doXnFdQOjOIw4rvx51I4Z4a2toqnQkZY80y9swpmzdcDVvZkm0drK0ybFwOpG2MW3ht7E9uKC0pzoBfDD54JnRuG6/L9EGsZ12XOg6aJ0kZfOyMB7XODwRg03sHZY9y3P0jbUlNG6MF7BJtOLOsANk2NxuxzXlrXqfo7SksJvFI5nYDh3tOBUyiaLbsGx3yEQOVu3T0Mv8AmqZrj/NgPRSd4HVd32VtozRui3AyGolIaC4wv2WONh6OA63DAqGbc/sywGV74i44EcQnAp+lNI9NIXkBoyawYCOMYNY0cAPO612rmi46SIV9a2+P8CA+lI/MOcDu3jsxO5JmnOkTdB0MejoW1lW0OncP8NTnAg29N4OWfdzVBTafkfXxVUzru6aNxO5rdsdVvAAEqVWa2RVTr11KHm1hLA90cjW3uBYnZd32QxoCnn/ylWzaOUNUOhk5B4u1xU0ZqtufbPT/AKXqbboNv+XKx/c67f8AuXioK960tTOn0Y+OQWkNNiMDZ7W3zGeLc14AxyLDwpVFx+iTFNskO9Uh3gb/AAX0lperLKWWRh6zYXPae0MJC+ZnYi3YV9IUL+m0ew57dKPOLFVB0Z+ercGzwer0zPM3ZllfINra652rHsvlmcAp2rdNTTObBNtxPe6zJ2uuLuNmtfGRa194O9Z2N9wOQPxR4JdktIws5p8DfDwUXvZ3zh+FR0bvSn0YVUeMTo5h2fw3eBJHmsnX6LngJEsUkf3mkDuNrea+iaucthc8ZiMuHMNuvnh2nql4dtTyu2wdoF5IO1mNk4AdyvJGK6OTw8+XLd1oh3TvmyH/AHVjozR4mJaJo433s1st2h9+D7WB3WNliek5KKtkQLl+Xn/uVrpXVqqp7mWF4Ge0Btt/E2/mqrpBxCVV2EckZK0y80hSVEADaiLbY30XHrtaB6jwdpvK/cqeoihOIL2nts/xI2XeIK1lB9IDy3+JHHKMiWnZJ5g3CjaQnopxtdC+F53sALTzAssXNxORRb9foxe09uTwR2gqNLVvvmD3FWlZGBg3Htta6hugAztdVGUXtomUWumQ3VEjlX1brm172CsKuqDcG4ns+Kr2xk59668KrbVHFld6TBtYnbNlJEKbIxaOezLgAJVlovTMkWRu31T8OCrujTg2yTUZaYk5Qdo9W1Z16vZrjcb2uwcO1p3qVrW2nn2BE0GRxxsOOGI3leRNO9bPQGmOiDZQWl4ba7sbYZ2vmuLJhcHcWduLKp9rf8kvWLV4UzAHbO0W3w9ywpbZeg6M0xFUVG3UuL24iwPo8CQMgpmsGojXt6WlIe042GJHhmnDK4t8hZYckqPMLJwCl1ej3xEhwOG+yjkLqUk+jmcWuyM+MFNMFsj3HFSGxpz2quTJ66IhuMx35hOa66l7OCjPgHI9mCLTNFka7LHRGmZac3jIte5a5rXNuN5BGB7QQrrTesrK5rP2gOikZtbMkXWYdq19uMm/2RiCVkujcO3yXOk44c0uJtGcXv2S9pdugtciQvAIJG0L4tuRccLjEJM3Uj2z6JdICShMZN+ikcz+l3WHd1iO5eUaZo+hqJojcbEjm9wJt5WWw1E1toaZrmFkkJeQXOc4zMuBYWIALR3d6ifSJQtll/bKZzZontHSOiIfsPbhd+zkCLZ8Fn7M8f4zf9zIAr6B+jaq6TRtOb3sx0f4Hub7gF88hy9n+hyt2qJ7P5czx3Pa1/vJQxeZHlj/AMM8oq4tiR7PUke38LiMu5azU3VhjmGsrD0dIzrAHAzEZAezhzO5WU2qcYrKqqrbR0ccznNBw6cuIcGj2buthmcOKzGt2tL6x4AHR07MIohgA21ruGRdbw3IRfOWVcYf7Z79HM2Wn2mDqPiu0ey5uGHJfNLOFuzHsX0JqLNt6Ppj/pAfhu34LwGvZsyyt9WR7fBxCJOzH/j1xnOJxqvtU9WZK2Swu2Fv1kmADRwbxcb/ANk7VDVV9YS956KmjxklOAsMS1pO+2/cp2tOtjDH+x0I6Klb1S5twZeOOeycTxckku2dmTK5P48fft/RotafpF6M9BRbLgwBrpnDayH2BvyxcVlv/Htd/OH4I/0WZvu/58DdO6QcB4N/VN5JP2PH4mKMaoz3REZEjkUVlRMMnFThEuEDcpeS+0cShXTIJml4+SHsPdm4qc9u7xTwxHyV6Dg/bITKYBGZEjWujMpnHd2lS8n2V8f0RCENzPNTJGBvP4oQbc33J872HCiO+PIBCmZgrDod6j14s1XCdsznDVkIJzUMFEAXQcqDxPLTcGxWr1b1wkhNicO30Tz4LI2yRGhYzhGfZvDI49HspbS6QZiNiUjPDE/93vWG1k1MkguQLt3EYg/oqHR2kXxHqk24L0TV7XYOGxL125G+Lh/uC5Wp42dK45Fr9HmRYQbHAod8V6zpbVGGpaZKZw+7fC/AcD2FedaV0HJC4hzSLcVtDKpdmEsLXRXvbggOajSuQ2laozfYmhMcxSgBZBeMUWAE03AkeY8ChlrhmL9o/RTmDBIhPkUm10QmSAqRT1LmG7HOacrtJBPhmmyQgnEIfQkZHuP6p6ZpHN/6QXaW/wDos1hipv2kTPDG7DJBfNxaSCGjecRgOC85MhGYI8x4ojHqXFmzlGao1Gt2tctdJc3ZE36uO+XtO4uyxyGQ7aIOUcFODlNG0ajpHvn0SVW1o6Meo+Vv5y4f9SyT9S+kraqapPQ0kcr3OeTs7YNnWZ2XNr+C79Fen4qelqemeGtY8PxzIc0DqtzJu0ZLOa5a4yVz7ehA03ZHx9p/E+5RTs5IY5/JLjq/ZN1t1v6cCnph0VIzqtY3AyAZF/Z2duNystdADvn3p20hnoY4KEaQYOTtrl89yCHJeCRpZvnfR7EfRrGHvafihHUFgxNXEOZaPinzaDte9JMN2G3/AL1HOh9wo6g/jw/OuRZG/TONQ/v/AAdGqFKz062Pt2SCfK6jVVFo+MGz5ZXctgeLrKwi0E85UT7e2SPfIpDdVqjdFDGPaLe/Frb+aXJsKS9mN2m/YZYZ4C9h2myE9zsTl5q90rR9G4h0jXkZhlyB4qoqXAN+d6Sls0a12VzoszzOKfTx2GS7LJfAZnBEcLDEra9GdJASqnSUlyFYVEnz+qqqnErowrdnNmf4gmIzFzYRWtXQ2cqQt6KmtbinuUss61KN5BuCQkUy6XY7o1Gr+tD4SLm3aN/Mb16FR6SgrWBsrWg7nX9x3cl4wCpejdIPiN2nDeNy5smD3E6IZr/q/ZstZdRXMu6PrN4tGI5hYWoonRmxBXpGq+uR9FxL2+qfSHI71oK/QNPWNL47BxGOG/2m7uazjlcdMuWNPb/Z4wMkNzcVp9OaqyQuOHLgeRWdkYQbEWK6YTUujCWNxORhObGiwMXbp2SRnsxQwEZ7kNyoKGubihOphmMDxGClOYuWQmwohmNwy6w8CuNmHI9uCnAIEkQxuqtPstZJRGgogcgCm9U27Mx5pu2RmO8Y+SOKfRtHPH3olgp7XKIyQHIhFa5Q0dMZ2SWld+c0AP8An+6dfsUtF2epT6/VAH+VF/6x8EM69VJGFO0HlI73KqfpLrD/ABLct8cvvuuHSH/uWYcI5Dn3ri5GHCP1/JYS61Vz8uoPZiPkXlVdRNVS4yPkI9p7WjwBTZKsHA1Dj2Nh383vUc1sYBAM7v6mxjwaCk3ZSjXSBTUTmjFzRfhc+ZwVdK0X3ut3+5T5akXFo2jtdd58XKtq5STiTl824Jw7CV0Dc7rcMOef902Q2Q+PcmErajKX9wUhURw63JSpjuGfu7UPorYLohpHLl2MjYjWXY2712+KqzOjsbFxzcUYprUrKoDIEKykvzTGtzTTENJwXWJ0jMPBctghgNDy0gg2IOa02g9apG2BdsOGTtx7Csq7NNBUzxRmtlwyOHR7lo3WOKdvR1AbcjMDqnne9iq/WDUcOBdD1h6u8fdO9eZ6M0w+IjEkDt3di3mgtcNhoIJe0ZtJuRxtwXHOEoPf7OqLUv6P0Y2t0W+IkWOGYOBHcq1x7sV7a00ukGXBG3bdYPb3bwsZrHqY6O7gNpvrNGX3huWkctdmbhGXWmYA/FFY3JGqqJzDiMEK+C6IyTWjKUXF0wjskBv/AAiA4JrW4oEINXJG71JDEpRglYyC0YpOC64J5F1QqASwAi9u8ZqPsOGRvz+BU9qDIxUpC2tojia2YI+eKJ0o4+YTh8807oR6rfAJ6NY55lwXYnuS+OPgpbtCzn/y3HLItPxRP3RNf6t2Vvsj3lebaPS5IhxO39/imNdmrBuipQMQ1uH2pIxl/VdCbQNHpTRj7u0/3C3mkqIckAOY5KJOcVYTTwNv13POWFmg9wufcq+aoJ9Fob2n5J81pCLvoxlkQBt+XNDL7+j+I/BdEd8Sb+7wXXroUUjmlOxjGAY+fFNtiiHJKNqoyOEYLgGKc9PaEBQ1yc0YBMtkikIAjuXYslxwT2qrF7OOXCMF0lJyQAXNQy1GP6Llldkg3BOgqHRuu0kHyPNPcxMkYjvQ02jQ6J011gblrhuabd7T8F6BoDXIuGzOLjLbwv8A1DevGw1WFHpMtNnYjjv71hPD7R0RyqWpHseldWIahu3DstJF8PRPduXnOmtW3xuILS08OPI71a6u6dLLbEluAOLXdnYVtaTTEFUOjmAa47jkT7LlzpuL0a9Le0eLOjLTZ2CcF6RrHqaQC5nXZn7Tf1WBrdGOjOGIW8Mt6ZnLFq47QIlNuhtcnBWZAHhciRpQhszVAK1ik9qc8J9krHRFDUkRzUrdiqyQwqnjJ3k39FyOdx+0c75D9EklOSMUtIHOX2ELnes73e5RnNvnc8yT70klHSVDcm2gsIT35JJIZTGoTs0kkyGdPx+CczJJJV6EMGaIckkkgRzenSb0kkAgZXW5JJKg9jLe9dl+CSSCQfz5LgSSVAPKa9dSSAVkKUJJJrsUhsNQ5h6p7txWqo5yRf571xJY+Qjq8Xo3WqOmJXPEbnbTdm+OJHIqXrlouMRmUNs7syPMLqS5pejXqao8nqYAGgjMk+VlHGaSS6YdGEhTZIRzSSVon2GAXIfgkkl6H7EQubRXUkE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596" name="AutoShape 12" descr="data:image/jpeg;base64,/9j/4AAQSkZJRgABAQAAAQABAAD/2wCEAAkGBxQTEhUUExQUFBQXFBUUFxUUFxcVFxQUFBUWFxcXFBcYHCggGBwlHBQUITEhJSkrLi8uFx8zODMsNygtLisBCgoKDg0OGxAQGiwkIB8sLCwsLSwsLCwsLCwsLCwsLCwsLCwsLCwsLCwsLCwsLCwsLCwsLCwsLCwsLCwsLCwsLP/AABEIALQBGQMBIgACEQEDEQH/xAAcAAABBQEBAQAAAAAAAAAAAAADAAIEBQYBBwj/xABIEAABAwICBgYGBwYFAgcAAAABAAIDBBEhMQUGEkFRcRMiYYGRoTJSYrHB8AczQnKSotEUFSNTgvEkNGPS4bLCFkNUZHOTlP/EABoBAAMBAQEBAAAAAAAAAAAAAAABAgMEBQb/xAApEQACAgICAgICAQQDAAAAAAAAAQIRAyESMQRBE1EikbEyYXGBBUJS/9oADAMBAAIRAxEAPwDy8N8VaQ6PDRdwufIfqoui2XlF+0+S0NRD1Qurys/xwbR6Hi4VLbK5kOG0gOarOnZfA77+PBNqKbZ+cF4OfPyqj0Fi0VZhQn0zd4U5zSU3o1kptEPGumVclLw81GLCM1dliDLDfNbwztdnNPx16KkrlvFGqYC3LJSho1gi6YSPkYCGu6NobsE5B20bjdjYhdUWpLRg8TXZAyXNsIvTxj0YbnjI9zvIWS/eDx6OxH/8bGsP4gNrzTLWE7HTyO9GN5HGxA8TgumnI9J8bObto+DLqLLK53pOc77xJ96ZZBSxImERDN73fcaGj8Tj8Ez9oYPRiv2yOLvJtgo1kkFqKJP7c8ejss+40DzzUeSVzjdzi48XEn3riSQ6Rxcsiwx7Rtdo7XHZHirJugZh1jE97OMRa+/Ii6AK1k7gLBxtwvh4J4mv9lrjysfy2Vq6GFtiYaiIjMvYJWntIcG2RX1cbwAZKZ1hYCSB0VhzjyQKyulpC0BzmSNByILXgc+HeUHDc9p+8C3zxHmr2lo4jk1od61PVNPix52kafQ4IuY5HDMkRBzvFhY489koI/H6M90TvVuPZId7kxzhyPbgp8mjoL9SoDHD7MrXs/Ns4KLMJGZua9vY9krfA3t4JUL44sGEnCyb043sb/Tdnuw8k4PYd729wePgUCeFo7a64nBt8nsPMlh8HW9666N1sWu5gbQ8RgiiXBjLJW8Ug8cUroIaaECkQnWukEgGpbScubSLAnUl2uD8hfxC08Tw8X8FSVUN3WOQ/UJ2ia6xLTuv7yCFXnZXNS4f4O/xksbplxLHbLvUnRsTZHAPOGV72x7TkDwvgrPVFzHzBsgBa4Wsd5V5pzUotPSUxv7Btfk2+Y7CvCV0ds5xi+L9mS0xq/JD1i0lhycAcOxw3FUzolu9FaedEOjlbYZGKS+zb2CcWHsN28kOu0TTVGMJ6N2fRn4NzPNl+QVqRlb/AOy/2YFw/ugu+Sf0V1X6GkjN3C4va7es3xGR7DYqA+JaxmJxILo0KeqkDdjB8X8t4FuYIs4dxU4s8VEqSLLoxZGmZSiQHdCc2SR9rCHt8HYjxXP2AO+rljd2OPRuPc7DzXCmloK7rsjiDqaN8fpsc3gSCAeRyKCp9NK+O/Rvc2+4HA8xkU91Tf04o39rR0b/ABbh4gpC4srVNo6aIkdJNsD2WOeR7k7ooHZPkjPB7Q8dzmAH8q5+6pD9Xsyj/TcHH8GDvJAmWE+gQ8/4WWOUWyLw2S/3HAW8VWVmjZYvrIns7S028clHliINnAg8HAg+BUyj0vPFgyV7Rwvdvg7BAUyBdHpax8foOLezMHm04FWf79a/6+nhk9poMT/FuHkjU1DRzk7EktOQL/xdl7APvCxQDf2gdLpQuFz00dsXPgc4gDi6Jx2QORAVhLWve20DI6kZ7Uga+W3bGGtI/NzVcwU0Lg4SSzvabt6MdC3vc67vAIGktMulkEjWRwuBuDELO73bz4IJr6HTzWt01HGL9ksJPIA28k41lMGgxsqGP3hstmDh1rXPgquV5cSXEknMkkk95TLIKUSTU18jxZzi4e11iP6jioq7ZJIpKji5ZOslZBQ1Oa4jIkcjZKyVkCoN+1v3kO++Gu/6gl0zDnHbtY5w8jcIJKSBOKJIczc9zfvNuPFp+CeIycix3JwB8HWUNcKCfjTJcjXN9Jrm9pFh4pnTDihxSub6Li3kbX5ov7dJ658v0Soj4UaLSDS51xluHHmoz4dmzh3jlhc/HuKsqYgi5zRZ9FyMaJdkljt4yv8AA81wyz/m0uj0PjTVgdGVbm2I3G/Ir0/V3XWN4DJ+o4Ybf2Tz9VYXRlADZ0BG1kYzY7XstDsD9w2PAqU+likwb/h5hgWPJ6Nzhua52LHey6y55LfKJE+Mlxkel6V0VBVNu4A4YPba/iMwsPpbU6eHrRHpWZhtsW/07z2hUDNJVNK/ZJfGRiRuPbw7wtFQ69SgDaDH+XmFLr2TCE4L8Xa+mUT9KSjqvuSMDtXcQOG0et3XVe+QcPnvWr0tpanqRd0RZJue22P3srjNZOqG4ZbzxUabN1ddECqkG7JQHxl3L3qxbDfE5bgmzAALpg60jGaspKtlig3Tqmbadhkhgr0oXxVmKYS6NFA5zXOa1zmssXEC4aDgC47sQVGBWjp3dHoyQ756hkfNkI2yOV7qhuVdFFmudCD/AMK51OoWTVIEovExkksguRdrG8RjmQqjaBxAsDiBna+ICRVpug7aqUC230jfVlAe0dzr27rJjpIz9ZBs+1C4t/K4FvuXGlPa5Jsfxpgv2KJ31c7b8JmmM/iBc3zCZNouVov0Zc31mfxG/ibcBSDE05gJMhLTeN7mHsJHmMUuQvifoq0rK5kqpT9a2Oce20bXc9uy/wA0Jzac5tmhPs2kb4OLT5qrJ4tdoq0rKy/dO19VLFLwbtdG/wDDIB5EqLVUkkZtIxzPvAi/InNAKgCVkkkhiSsu2XEBRyyVl1JADQF2yclZAqG2SXUkDGlJOslZAGviiucDY+Xet7qZpNo2qacDZdkHZXO7gQdxWNpIrlbCi0UyWMNfw6rh6Tb8Dw7Ml8/m8mONpyIwOTi4Pomaa1JxL6U24sNsRwBOY7CstXVxB6KojO0BbaxDmjd1je47HBw5LQCsrKIYXqIhvxJA7RiW+YUhus9HVN2aiPZ5jasexwxC6MeWElyizZcl/Vv+TIjaDbRvEjPUktbuDjYH7jxyVNXzWd9WYzvxIHdtC/mea2NZqnFJd1HUNd7BcL8gR7iFmayhliOy8FpG4i3/AAVpzXstK+mVbq4jInwUN+lrZgkKTUx3+y3wGPko/wCxHMgDuWsVj9mUnP0zj9Kk5N8VW1Fa5+eA4KbURhjST3c1T3XXihHtIxlKXTC3XQUK6cCtxKQUK/04/ZpaKP8A03zHnI4WPgFmy7BX+t7rTRsGUdPCzwbf4pDvaJWrx6OkrpeMbKdp7ZXdbyAVC1XL3bGjGD+bVOceUTC0edlSNKTKi+yRDa4vcC+JAuQN5A3rRU+qU00ZlpXNqWA2Ib/DkaeDmP8AgSsy1y9d+h6n2aaWQ/bl8oxb3k+ChlTm4q0eZVdFLEdmWN8Z4PaRflfA9yEFotO65VMs8hEp6LbIZGWtdHsg2F2uBBv2rO7VyTxJOGXcBgEjeDb7CNcnEbihgp4KlmoN9I07rck+HpoxaKVwb6py/Cbt8kVpTgi2DhFojSzg/XU0buL4rxP53Zdvi1CFNTv9CV8Z9WZm2Pxx/wC1Tw75y8018TXZgHuT5kPB9EA6DmIJYGzN4wubJ+UHaHeFAewg2cCDwIsfAq4do9uBaS0jLfjxGVu5FdUVAFnObM2/ozAS+G3iO4p8kQ8U0UCSuHyQH6yB8R3uhcQBf/TkBB7nBM/dkbvqqiMn1ZQYT4klp/EqTM6rsqklOqdEzRjadG7Z9do22W47bbt81BTsBJLoXEWArLll2yVkWFHpWiKe5C2lHZoWf0VFZXHSYL4ny5OcqLwx4okT1CpNIUEUpJcwbXrN6ru+2ffdS5JFFmkU4eUHcXRpJooptGGP6t/bZ4t+Yfoq+sq5PRcCRzv8Va106pJpMV7OGTe5GMsrQyHacb7DsOzIKvr9J7O434YLYavU3T3jbna53WHEqrfqj00jgz+I1pI2m/atmR2BdWHInJ8lorJy4/izB1VW55u7uHBButFpvQ4jwAy3KhNNwuOYXq45xktHBPlF0xl04FDLSM/JdDlpQozTDx4kDiQPNW2tcl6uXsLW+DGhU9M7rt+833hT9YH3qZj7Z9wSLvZY6aNqWiZ/pyyHt6SQEeSp2qx1hdhSt4UsfmSqppUmkHoOHL2bQ0n7LojayIp3Sf1PuR/1BeLsFyBxIHjgvWtep+j0d0Ywv0UXcMSPyhRIc3bSPLGlGa5R2lEBSOhMO1yc1BaUQOUmqCgojGkkAAkkgADEk5AAcboLMTYXJ3AZk9i9X1E1eho5IH1hAqpzaGE4mMWJ2nDc6wtfdeyRGXMscb9mC05oKWkLGzWDns6QNBJsL2s7C1/1zVaCvTvptp/8tJ9+P3OHuK8vQ1srx8ryY1JhW/PzvTh87lYaCooJ3iKSV8Mj3BrHlodFc2DWvx2m3JGOSutK/R3Ww4tjEzR9qNwvb7jrO8LpcW9op54Rlxk6Mtn/AGuo76Fh3W5YKVPA5h2Xsc0jc5pafzJgSto11IjxU0kZvFK5h7HFp7y0rstbKfr4Y5vaLQ13/wBkWy7xupIKcD8/DJPmQ8MWVpZSv/nQHumYD232XDzTToJ7vqZIZvZY/Zf3skDT4XVlJC13pAHmP+FEl0Yw5XHmPCypTRm/HfplTV0r4zaRjmHg9pbflfNBWihkqIm2jlJb6rrFv4HBzUz94T/+nh//ADRf7VSkjNwmvR7HWaEt1orEZ2Hw493gqmQkGxw5rIUGn6qkOyHO2W5scCQObTi3uwWnptdYZgBPDfD0oyDYdmII8V4ufwoS30wjaWtjnlQKuXBSKqWB/WgqA32Jmkfmt71nK+ucDYgH7puFyR8SUWW02hlZNdVFTNZGlmJ3WUCpIAuTgvTw4q0cs4vsl6J0kS4tG011rbTSRduRGC3lLrI2CARRMu8tsXYW2iPsgcL+S8kZUWdtNNjuU2HTMge03GB4Lsn477REM8aqR6WdAMme2Nrtp4G1M/NgviGttwusjp/Rgu5sYvs4XAzx3KdTacLWGJsga1/pEEXI7T8FuNX3U0kIieGbR3m3W3izuP6LkTcGjpdNfZ4W+Ig2IsuOhC9W1q1DIu6PrDPD0hzG8doXnFdQOjOIw4rvx51I4Z4a2toqnQkZY80y9swpmzdcDVvZkm0drK0ybFwOpG2MW3ht7E9uKC0pzoBfDD54JnRuG6/L9EGsZ12XOg6aJ0kZfOyMB7XODwRg03sHZY9y3P0jbUlNG6MF7BJtOLOsANk2NxuxzXlrXqfo7SksJvFI5nYDh3tOBUyiaLbsGx3yEQOVu3T0Mv8AmqZrj/NgPRSd4HVd32VtozRui3AyGolIaC4wv2WONh6OA63DAqGbc/sywGV74i44EcQnAp+lNI9NIXkBoyawYCOMYNY0cAPO612rmi46SIV9a2+P8CA+lI/MOcDu3jsxO5JmnOkTdB0MejoW1lW0OncP8NTnAg29N4OWfdzVBTafkfXxVUzru6aNxO5rdsdVvAAEqVWa2RVTr11KHm1hLA90cjW3uBYnZd32QxoCnn/ylWzaOUNUOhk5B4u1xU0ZqtufbPT/AKXqbboNv+XKx/c67f8AuXioK960tTOn0Y+OQWkNNiMDZ7W3zGeLc14AxyLDwpVFx+iTFNskO9Uh3gb/AAX0lperLKWWRh6zYXPae0MJC+ZnYi3YV9IUL+m0ew57dKPOLFVB0Z+ercGzwer0zPM3ZllfINra652rHsvlmcAp2rdNTTObBNtxPe6zJ2uuLuNmtfGRa194O9Z2N9wOQPxR4JdktIws5p8DfDwUXvZ3zh+FR0bvSn0YVUeMTo5h2fw3eBJHmsnX6LngJEsUkf3mkDuNrea+iaucthc8ZiMuHMNuvnh2nql4dtTyu2wdoF5IO1mNk4AdyvJGK6OTw8+XLd1oh3TvmyH/AHVjozR4mJaJo433s1st2h9+D7WB3WNliek5KKtkQLl+Xn/uVrpXVqqp7mWF4Ge0Btt/E2/mqrpBxCVV2EckZK0y80hSVEADaiLbY30XHrtaB6jwdpvK/cqeoihOIL2nts/xI2XeIK1lB9IDy3+JHHKMiWnZJ5g3CjaQnopxtdC+F53sALTzAssXNxORRb9foxe09uTwR2gqNLVvvmD3FWlZGBg3Htta6hugAztdVGUXtomUWumQ3VEjlX1brm172CsKuqDcG4ns+Kr2xk59668KrbVHFld6TBtYnbNlJEKbIxaOezLgAJVlovTMkWRu31T8OCrujTg2yTUZaYk5Qdo9W1Z16vZrjcb2uwcO1p3qVrW2nn2BE0GRxxsOOGI3leRNO9bPQGmOiDZQWl4ba7sbYZ2vmuLJhcHcWduLKp9rf8kvWLV4UzAHbO0W3w9ywpbZeg6M0xFUVG3UuL24iwPo8CQMgpmsGojXt6WlIe042GJHhmnDK4t8hZYckqPMLJwCl1ej3xEhwOG+yjkLqUk+jmcWuyM+MFNMFsj3HFSGxpz2quTJ66IhuMx35hOa66l7OCjPgHI9mCLTNFka7LHRGmZac3jIte5a5rXNuN5BGB7QQrrTesrK5rP2gOikZtbMkXWYdq19uMm/2RiCVkujcO3yXOk44c0uJtGcXv2S9pdugtciQvAIJG0L4tuRccLjEJM3Uj2z6JdICShMZN+ikcz+l3WHd1iO5eUaZo+hqJojcbEjm9wJt5WWw1E1toaZrmFkkJeQXOc4zMuBYWIALR3d6ifSJQtll/bKZzZontHSOiIfsPbhd+zkCLZ8Fn7M8f4zf9zIAr6B+jaq6TRtOb3sx0f4Hub7gF88hy9n+hyt2qJ7P5czx3Pa1/vJQxeZHlj/AMM8oq4tiR7PUke38LiMu5azU3VhjmGsrD0dIzrAHAzEZAezhzO5WU2qcYrKqqrbR0ccznNBw6cuIcGj2buthmcOKzGt2tL6x4AHR07MIohgA21ruGRdbw3IRfOWVcYf7Z79HM2Wn2mDqPiu0ey5uGHJfNLOFuzHsX0JqLNt6Ppj/pAfhu34LwGvZsyyt9WR7fBxCJOzH/j1xnOJxqvtU9WZK2Swu2Fv1kmADRwbxcb/ANk7VDVV9YS956KmjxklOAsMS1pO+2/cp2tOtjDH+x0I6Klb1S5twZeOOeycTxckku2dmTK5P48fft/RotafpF6M9BRbLgwBrpnDayH2BvyxcVlv/Htd/OH4I/0WZvu/58DdO6QcB4N/VN5JP2PH4mKMaoz3REZEjkUVlRMMnFThEuEDcpeS+0cShXTIJml4+SHsPdm4qc9u7xTwxHyV6Dg/bITKYBGZEjWujMpnHd2lS8n2V8f0RCENzPNTJGBvP4oQbc33J872HCiO+PIBCmZgrDod6j14s1XCdsznDVkIJzUMFEAXQcqDxPLTcGxWr1b1wkhNicO30Tz4LI2yRGhYzhGfZvDI49HspbS6QZiNiUjPDE/93vWG1k1MkguQLt3EYg/oqHR2kXxHqk24L0TV7XYOGxL125G+Lh/uC5Wp42dK45Fr9HmRYQbHAod8V6zpbVGGpaZKZw+7fC/AcD2FedaV0HJC4hzSLcVtDKpdmEsLXRXvbggOajSuQ2laozfYmhMcxSgBZBeMUWAE03AkeY8ChlrhmL9o/RTmDBIhPkUm10QmSAqRT1LmG7HOacrtJBPhmmyQgnEIfQkZHuP6p6ZpHN/6QXaW/wDos1hipv2kTPDG7DJBfNxaSCGjecRgOC85MhGYI8x4ojHqXFmzlGao1Gt2tctdJc3ZE36uO+XtO4uyxyGQ7aIOUcFODlNG0ajpHvn0SVW1o6Meo+Vv5y4f9SyT9S+kraqapPQ0kcr3OeTs7YNnWZ2XNr+C79Fen4qelqemeGtY8PxzIc0DqtzJu0ZLOa5a4yVz7ehA03ZHx9p/E+5RTs5IY5/JLjq/ZN1t1v6cCnph0VIzqtY3AyAZF/Z2duNystdADvn3p20hnoY4KEaQYOTtrl89yCHJeCRpZvnfR7EfRrGHvafihHUFgxNXEOZaPinzaDte9JMN2G3/AL1HOh9wo6g/jw/OuRZG/TONQ/v/AAdGqFKz062Pt2SCfK6jVVFo+MGz5ZXctgeLrKwi0E85UT7e2SPfIpDdVqjdFDGPaLe/Frb+aXJsKS9mN2m/YZYZ4C9h2myE9zsTl5q90rR9G4h0jXkZhlyB4qoqXAN+d6Sls0a12VzoszzOKfTx2GS7LJfAZnBEcLDEra9GdJASqnSUlyFYVEnz+qqqnErowrdnNmf4gmIzFzYRWtXQ2cqQt6KmtbinuUss61KN5BuCQkUy6XY7o1Gr+tD4SLm3aN/Mb16FR6SgrWBsrWg7nX9x3cl4wCpejdIPiN2nDeNy5smD3E6IZr/q/ZstZdRXMu6PrN4tGI5hYWoonRmxBXpGq+uR9FxL2+qfSHI71oK/QNPWNL47BxGOG/2m7uazjlcdMuWNPb/Z4wMkNzcVp9OaqyQuOHLgeRWdkYQbEWK6YTUujCWNxORhObGiwMXbp2SRnsxQwEZ7kNyoKGubihOphmMDxGClOYuWQmwohmNwy6w8CuNmHI9uCnAIEkQxuqtPstZJRGgogcgCm9U27Mx5pu2RmO8Y+SOKfRtHPH3olgp7XKIyQHIhFa5Q0dMZ2SWld+c0AP8An+6dfsUtF2epT6/VAH+VF/6x8EM69VJGFO0HlI73KqfpLrD/ABLct8cvvuuHSH/uWYcI5Dn3ri5GHCP1/JYS61Vz8uoPZiPkXlVdRNVS4yPkI9p7WjwBTZKsHA1Dj2Nh383vUc1sYBAM7v6mxjwaCk3ZSjXSBTUTmjFzRfhc+ZwVdK0X3ut3+5T5akXFo2jtdd58XKtq5STiTl824Jw7CV0Dc7rcMOef902Q2Q+PcmErajKX9wUhURw63JSpjuGfu7UPorYLohpHLl2MjYjWXY2712+KqzOjsbFxzcUYprUrKoDIEKykvzTGtzTTENJwXWJ0jMPBctghgNDy0gg2IOa02g9apG2BdsOGTtx7Csq7NNBUzxRmtlwyOHR7lo3WOKdvR1AbcjMDqnne9iq/WDUcOBdD1h6u8fdO9eZ6M0w+IjEkDt3di3mgtcNhoIJe0ZtJuRxtwXHOEoPf7OqLUv6P0Y2t0W+IkWOGYOBHcq1x7sV7a00ukGXBG3bdYPb3bwsZrHqY6O7gNpvrNGX3huWkctdmbhGXWmYA/FFY3JGqqJzDiMEK+C6IyTWjKUXF0wjskBv/AAiA4JrW4oEINXJG71JDEpRglYyC0YpOC64J5F1QqASwAi9u8ZqPsOGRvz+BU9qDIxUpC2tojia2YI+eKJ0o4+YTh8807oR6rfAJ6NY55lwXYnuS+OPgpbtCzn/y3HLItPxRP3RNf6t2Vvsj3lebaPS5IhxO39/imNdmrBuipQMQ1uH2pIxl/VdCbQNHpTRj7u0/3C3mkqIckAOY5KJOcVYTTwNv13POWFmg9wufcq+aoJ9Fob2n5J81pCLvoxlkQBt+XNDL7+j+I/BdEd8Sb+7wXXroUUjmlOxjGAY+fFNtiiHJKNqoyOEYLgGKc9PaEBQ1yc0YBMtkikIAjuXYslxwT2qrF7OOXCMF0lJyQAXNQy1GP6Llldkg3BOgqHRuu0kHyPNPcxMkYjvQ02jQ6J011gblrhuabd7T8F6BoDXIuGzOLjLbwv8A1DevGw1WFHpMtNnYjjv71hPD7R0RyqWpHseldWIahu3DstJF8PRPduXnOmtW3xuILS08OPI71a6u6dLLbEluAOLXdnYVtaTTEFUOjmAa47jkT7LlzpuL0a9Le0eLOjLTZ2CcF6RrHqaQC5nXZn7Tf1WBrdGOjOGIW8Mt6ZnLFq47QIlNuhtcnBWZAHhciRpQhszVAK1ik9qc8J9krHRFDUkRzUrdiqyQwqnjJ3k39FyOdx+0c75D9EklOSMUtIHOX2ELnes73e5RnNvnc8yT70klHSVDcm2gsIT35JJIZTGoTs0kkyGdPx+CczJJJV6EMGaIckkkgRzenSb0kkAgZXW5JJKg9jLe9dl+CSSCQfz5LgSSVAPKa9dSSAVkKUJJJrsUhsNQ5h6p7txWqo5yRf571xJY+Qjq8Xo3WqOmJXPEbnbTdm+OJHIqXrlouMRmUNs7syPMLqS5pejXqao8nqYAGgjMk+VlHGaSS6YdGEhTZIRzSSVon2GAXIfgkkl6H7EQubRXUkE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598" name="AutoShape 14" descr="https://encrypted-tbn1.gstatic.com/images?q=tbn:ANd9GcTaqWL-zK8U6LloUwjmhDmsNW_VFK0XSzuVP4Edr_PqY2dtyj1R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600" name="AutoShape 16" descr="https://encrypted-tbn1.gstatic.com/images?q=tbn:ANd9GcTaqWL-zK8U6LloUwjmhDmsNW_VFK0XSzuVP4Edr_PqY2dtyj1R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604" name="AutoShape 20" descr="https://encrypted-tbn3.gstatic.com/images?q=tbn:ANd9GcTRO66Z8bMx-v5yegKKEjXoW1Km3IngFCbKWSJhfYuHNLie3-LNA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606" name="AutoShape 22" descr="https://encrypted-tbn3.gstatic.com/images?q=tbn:ANd9GcTRO66Z8bMx-v5yegKKEjXoW1Km3IngFCbKWSJhfYuHNLie3-LNA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7608" name="Picture 24" descr="https://encrypted-tbn2.gstatic.com/images?q=tbn:ANd9GcTCt3qj6v3OXE_iIvF0Z1UxTuQj-m9mPo8hUT83rrdmJcOf52pyFw"/>
          <p:cNvPicPr>
            <a:picLocks noChangeAspect="1" noChangeArrowheads="1"/>
          </p:cNvPicPr>
          <p:nvPr/>
        </p:nvPicPr>
        <p:blipFill>
          <a:blip r:embed="rId4" cstate="print"/>
          <a:srcRect/>
          <a:stretch>
            <a:fillRect/>
          </a:stretch>
        </p:blipFill>
        <p:spPr bwMode="auto">
          <a:xfrm>
            <a:off x="395536" y="4293096"/>
            <a:ext cx="3312368" cy="2232248"/>
          </a:xfrm>
          <a:prstGeom prst="rect">
            <a:avLst/>
          </a:prstGeom>
          <a:noFill/>
          <a:effectLst>
            <a:glow rad="101600">
              <a:schemeClr val="accent3">
                <a:lumMod val="60000"/>
                <a:lumOff val="40000"/>
                <a:alpha val="60000"/>
              </a:schemeClr>
            </a:glow>
            <a:innerShdw blurRad="114300">
              <a:prstClr val="black"/>
            </a:innerShdw>
          </a:effectLst>
        </p:spPr>
      </p:pic>
      <p:sp>
        <p:nvSpPr>
          <p:cNvPr id="22" name="21 Metin kutusu"/>
          <p:cNvSpPr txBox="1"/>
          <p:nvPr/>
        </p:nvSpPr>
        <p:spPr>
          <a:xfrm>
            <a:off x="467544" y="5589240"/>
            <a:ext cx="3384376" cy="923330"/>
          </a:xfrm>
          <a:prstGeom prst="rect">
            <a:avLst/>
          </a:prstGeom>
          <a:noFill/>
        </p:spPr>
        <p:txBody>
          <a:bodyPr wrap="square" rtlCol="0">
            <a:spAutoFit/>
          </a:bodyPr>
          <a:lstStyle/>
          <a:p>
            <a:r>
              <a:rPr lang="tr-TR" b="1" dirty="0" smtClean="0">
                <a:solidFill>
                  <a:srgbClr val="C00000"/>
                </a:solidFill>
              </a:rPr>
              <a:t>BORÇLAR KANUNU HÜKÜMLERİNE  GÖRE TAKAS YÖNTEMİ İLE</a:t>
            </a:r>
            <a:r>
              <a:rPr lang="tr-TR" b="1" dirty="0" smtClean="0">
                <a:solidFill>
                  <a:srgbClr val="FF0000"/>
                </a:solidFill>
              </a:rPr>
              <a:t>, </a:t>
            </a:r>
          </a:p>
        </p:txBody>
      </p:sp>
      <p:sp>
        <p:nvSpPr>
          <p:cNvPr id="67610" name="AutoShape 26" descr="data:image/jpeg;base64,/9j/4AAQSkZJRgABAQAAAQABAAD/2wCEAAkGBxASEBQSEhIUFRAUEg8QFBUQEBAUEBUSFBQWFhYUFBQYHCggGBolHBQUITEhJSkrLi4uFx8zODMsNygtLisBCgoKDg0OGBAQGiwcHBwsLCwsLCwsLCwsLDcsLCwsLCwsLCwsLCwsLCwsLCwsLCwsLCwuLCssLCwsLCsrKywsLP/AABEIAKgA4AMBIgACEQEDEQH/xAAbAAABBQEBAAAAAAAAAAAAAAAAAQIDBAUGB//EADcQAAEEAAQEBAUCBgEFAAAAAAEAAgMRBBIhMQVBUWETInGBBjJCkaEUUhUjYrHB0fEzQ3Ki4f/EABkBAAMBAQEAAAAAAAAAAAAAAAABAgMEBf/EACIRAQEAAgICAgIDAAAAAAAAAAABAhEDIRIxBEEUURMyYf/aAAwDAQACEQMRAD8A76kUlpFLZJEoRSKQC0ikIpI1zDkSMdE7UEfjkfZcbDw7wMWxskjgGvzsDQA02dMzv8LqI3UbG4Vb4o4f48IlYP5sfnA6ga0ssvaoufG+GEmFzEaNeHlcSYcvguDy9jnxtka8DQE6FpXoTXtxOFDhs9gsDqBRC8+wuGbG5rQ4ue3EMZRGXy3pfVSb0ox8hoBoANh6JS09T79lifFDo2yMdMXZWh7hGAT4h+4oJfhORxgeXloa2V4FO8rRvVlAbJvqpCSBXVMjIIDgQWkAgjYjqgkl3ZFICPzelKrjuCQya1lkH1tsG/ZWsI63ON6FSzTBjbPPQDmSpxu5s6xGHGYfep4R1NPH+1Zh4rhZiGmmvP0yDKfYqE8alB8zKF6tO4HrzUPxdh4X4cOyjOS0sJ0P35Kpl+k+1yfg5+g78ncvTqs2WJzdHAg/g91k4PjM8ADWuJjcLaJQScw3y9QF0XAOKDHREviLC0lpJNtcerTzVzOjSjSaQp8RGGuIabHpsoaVpNISEJxCQhMGUi09NTBKSFOSFILiLQikwEIQgBKhCRwhVjCzEGuX9iqr5mN+ZwCru4lF1J9Apth6v00eEvbDO6AVkluRg5B/1Bc18acMD8TTX5CWeKDVedpGhPJXpcY0kHKbabF6arT/AFcGLY6OVtOoE5tL9CsPKW+2l48pN6Y2F40ZjGXuhGhY/wDUC6I3DOx6qlFOfCe7wW04SyfzHOEbQ7QZGc/ZYvxDwv8ASOJcc925jnkBpaPoHRUfh74jJZ4MxOQyMc23gNawH5QCLKJUvX+Fw5MPCzpFH7aKaZ2Vpd0BUc85d/0nNAqw521cqXH/ABBxZzQR47pDYaQxtNF8908r1aXlMXUcPxgpxOgaLNb69As3iGPbiHNLQ4ZDVOO/vyWdh8W4ljWPzuj+fKPqO1rSY1r2ulkaI2sNvI2eeQHdZ4zqQsr2tCJzY82IP8tptoJ85I5XzCwjijiScRK7I2N1BjavTbQ6OHZJxfiD5XZ5A+KFzHeG+gWsI+k91X4ZgpceQNWxNDRnI2PP3K11oRa4VhpsVOQ7SJt+YahrT9LBsL7LpMTMyCMQxCqBHYdx6pz5WQRiKIVQHse/crK9dSd1cmytJX/KROTSrIhSFOSOTBpTU5NTAQhCQW0qEJgIQhKgjn0LKokudqSQOgUuOkoNB2tQ+ODypcnPnfUdvxeOWbsRuwI3qz33TBFXJT+J3SucuP27Mqrkap5bpSHApQU9CIpYQ8ZXtDh+12qoy/DuEdqYQ01QLdCPRaRKUkpzf7Fwxv0qnBjwxF4r8g/dqa9eXos3+A0Wua8lwdmNmtOWnNa7ykZAT/dV55Rlfi4W70zo+CugnZIyQlrnHxc2gAGpP2tHFfi7ByODS8twzXFoDdZHu6gcz6rYMJII1N7jquGm+G8NBixLG0+a6afla7mQrx5tTtn+JvLptRSunryPERLdDlbbR9TmD6iuqn4uRF4UEXhiqzEiwOuiyISN71WgIW1fNL+XLPqOm/Dwxm6iwsJbu9xPUndXG5uYVdscg21C18HAHCz7quO543UZcuOGvSkhK8amtgUi7o8u+zShBQqBpSJSkQAkKVIUHFtCEIIItCR7qFlK3XZ62p8UOjOtlV2ahSzRFzsx9uyc3DdF5vJn5ZXT1ODC44aQFpUExe0XVgfdXzEkoqF67ZkPEozuQD0OhVvMDryTMXgI5PnYD+FnHgzmG4pXN7HUflG1NcBFLFDMaw/9t46UQfuiTi0rPngdX9Lr/wAIlGmzkB5qWBh5FYTeNwndxaejxSvwY5nJwrqDondHLpcxOKLAaXK8TJ+bW2uBXRzSxu3cPuqs+Cje0tDxqORUZdtJlpVhxa2+Ezse7K51P+noVy7IHx+RzT5eY1BHVWYxdUdeR5hHHZG9nnhZ9u8jjcDTtx+Qo5pABpuo+F4t0kP8zR7dAeZUUjrK9Djnl28TmvhuX+xtJpTki3chtJE5NTBKSUpAy1IGgICu1pS5FMZRyCPF7JKOQhCaQoMfeSxypWAgj7bKbNyw8brLbG/iXspo8cqfFMCGODh8p/CijaeWy83LDxtj2MM5ljtqfrQlGJaVRG2yaWnooG14zhN8QLP/AFIG+nqFMHA66V2KWqW13M1OyNVVika9PR7LLg4yKLW/ZUzwaDkweyv5klqutDdUhwqK/lCsQ8JZya31pTNZfNXcEw2l4y1pMtTdVRw8t5WNN+itysiNANGnOtbV8myo8VC0ajddeGMx/wBcXLyeXq6U6QlQuqPPtt9mlInpKTBicyJShoHNNM6QOEaaYVG6QpWko2NF8AoERClaHKUOPMIUgpFJUJpIlQhAVuIx5o3DpRVOPDmgtKZuYEdQsVuMN5TuDS4/kzuV3fEvuLJiTKISskQ5xXI7dFfE14pyz38AaDmjkew9AfL9lbc4pzH8rRtNV/0E42kB9W0mOixYGgjPuR/hacR7qbOgmEMTihvC0+jyf8IPFK+eJ471YWu6QhRunRs9KMXEYzsSPUFaeDxjeTvwVWE3YfZX+HkHknN7XfXa/BiW72Ce5TMRJZ/+2p5MGwnb8BRMg5Lt4/fbzua9biulDSrHgJHaLorm+kRjQGHqnGykEfqgtIzAUDDFWhAUAOCQ0iGHUzIlZjIITwykGhbGpWx2pmtStCVDFQhCtIQhCAUaLB4uypbrcWVurO41FoHdNCs+THcacWVmXSphzYUpYq2FfWiteJfJebl709bG9IHOLd2kjtqm/qY+pB7ilYM5Hqhs7D8wHvSNFTGOHJw+4UgdSDgcO7dgB7af2UMnDI/pLh6ONfZFKHOmTS4KpJw1/wBMp9wFA+Gdv1A+or8qYqLvotbhpAN9FzjHTA6hq3uGZzuR9lpje+jym8W22XfXfa1mS44iWx8uyvDCA76qtjsIG0QNOa33Z249Y+mpGA4WFE9vVVeGSFpLTtuFqyszBdGN3HLnh4XStGMvonYiIHUfhMa76SnxOqwrQigl1oq7lBCp4iLmFbwj7alsK8keU2FZYbFp8jLCqYSTUhAW4yngKmH05XQdEBgITUK0nISBKgBNlYHDKeachI3OYmJzCRXoomY09F0k0DXij7LDxnD3MPb0XLzcX27OHn+qYJgUunRRMb6e6lBoWSAK1tctx07PPcOY49U8OKrHHQAX4g222s+6q4fiud7mBhBa2ySdETG1N5scfbV8QqGV5rULCl+KSxxa6E6c8w1PQBb/AAI/q48xaY6IFb0OpVTiyT+Rxq7Zey2OHSbaIxfAmREF8rWtO37nHpSk4EyORrzmI8N2UhXOOyi/Iw1qNaN43VfEPzJSkIWtYTXtENCCtfDvsArJcN1o4PUBVxs+bvs7Gx65gkaMwsK1M22lU8Casd1tHOsPZp7JmDCkL7BCTCtQEzzosmL5yVfx01CgqcLaBJ3QCudblosOizcO2zZVkYkBAZdJEtpFaQi0IQC2lTUtpGW0D8d0ITCCTDRm7YPbf2WRi8L4mHnLmloAOUHfRbyZi2l0T23uCNVjyRWNrzo4fyxWBqwuOcGu1Fdbwzg7HQNOQZ71o+UN79VVwnD3SUw525cvztBa5g3ylWeOPdBDTNS8hrWjRzr3r0XLjez1vtZHBgdY443Vzoj7WlwRlilAILTmBLOT289VjcM4zicO5rS8ywXl1b/6gnmuyxWJhkbGA7zPFx9Qf9rfQcH8W43EOxUgygD6KPmDDz7KDheKmhk8U34ZytkaNa5By2eMYTw5XyyBxa/ICWV5XgfK69gd9FVhfHY/YbaQTZLed+iLjsS6di1hyh27SAQeqjc5J8MYprmOgJsx1l/qYdiFBjJRG4tdpRKnKajfjy2kldWnM6Ba+FbQA9FzfDXPllzEeQbXzK6mILTjiObL6h2INNKzQ+ge6kxspJrkqoBJ7LSRkv4IWFajFBZwxWUUFBLjnFPRLM7hdlVp8UDoNlVc4ndNKJCtSvxJqlCXnqkSJltaQhCYCEIQAhCEAqLQ2zoN1M+JrG5pXBre+hPop8oZsMZdtt15BY3FsaZJPBiAcxnzAmnOKdj+OiUGOI5G/KXnTdaHDME9jc8gjeGgGMsFON9SufkytOdImsbhoHyOuqzZSbDTzDSVxT5pZ5hLIfJqd6o/taF2/EoW4uOTDEOY5zaJ5N73zTeA/DkkOUSTeI2MDK2qHr6qccJFTLrUUY+CufD4jiQMo0rWgd66rcijvDnLRljaA0tF0eRC1cl3fRQHCgSNc00MuVzep5LTSVTDtM0TnOAEj4yxzHN8vifuK4Vz5GktdHlc0EFjW6AddeRXpTnZQdh/lYHHuJRiHzZPGJAptE0EGwsBjHRubI1vyVYG7ozyHous4vgmS5ZtxQ22IXLM4fNIC6OJxBrnlF8wup4BgJosKYpqJsltcmnWj3RC9FikYwaDTkESY4kaKkEq310VuyyTE7pBIRompCgiFIlKEwRIUqRANSFKUhSCyhCEwEqEIASHdKhAW8NOwDXfqQsbjXw657nSMlL3Oohsh8oH9PRCFFxhnYHBSRMyvwwcTqcpsWOasz46Es8ORr2N7givQpELLXZpsBJDGL8awSCMxBNK2eNQjYkno0WUiEoNaL/EHu+SF5/8hQUT4MXJu5kY7auQhMGjhULdZZHyO7uofZStfhmHyxNvuP8AaEKscYR0nEnfSK/sqsmJeeZQhXJAiCVCFVI1IUiEwEIQgEKRCEA0pC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612" name="AutoShape 28" descr="data:image/jpeg;base64,/9j/4AAQSkZJRgABAQAAAQABAAD/2wCEAAkGBxASEBQSEhIUFRAUEg8QFBUQEBAUEBUSFBQWFhYUFBQYHCggGBolHBQUITEhJSkrLi4uFx8zODMsNygtLisBCgoKDg0OGBAQGiwcHBwsLCwsLCwsLCwsLDcsLCwsLCwsLCwsLCwsLCwsLCwsLCwsLCwuLCssLCwsLCsrKywsLP/AABEIAKgA4AMBIgACEQEDEQH/xAAbAAABBQEBAAAAAAAAAAAAAAAAAQIDBAUGB//EADcQAAEEAAQEBAUCBgEFAAAAAAEAAgMRBBIhMQVBUWETInGBBjJCkaEUUhUjYrHB0fEzQ3Ki4f/EABkBAAMBAQEAAAAAAAAAAAAAAAABAgMEBf/EACIRAQEAAgICAgIDAAAAAAAAAAABAhEDIRIxBEEUURMyYf/aAAwDAQACEQMRAD8A76kUlpFLZJEoRSKQC0ikIpI1zDkSMdE7UEfjkfZcbDw7wMWxskjgGvzsDQA02dMzv8LqI3UbG4Vb4o4f48IlYP5sfnA6ga0ssvaoufG+GEmFzEaNeHlcSYcvguDy9jnxtka8DQE6FpXoTXtxOFDhs9gsDqBRC8+wuGbG5rQ4ue3EMZRGXy3pfVSb0ox8hoBoANh6JS09T79lifFDo2yMdMXZWh7hGAT4h+4oJfhORxgeXloa2V4FO8rRvVlAbJvqpCSBXVMjIIDgQWkAgjYjqgkl3ZFICPzelKrjuCQya1lkH1tsG/ZWsI63ON6FSzTBjbPPQDmSpxu5s6xGHGYfep4R1NPH+1Zh4rhZiGmmvP0yDKfYqE8alB8zKF6tO4HrzUPxdh4X4cOyjOS0sJ0P35Kpl+k+1yfg5+g78ncvTqs2WJzdHAg/g91k4PjM8ADWuJjcLaJQScw3y9QF0XAOKDHREviLC0lpJNtcerTzVzOjSjSaQp8RGGuIabHpsoaVpNISEJxCQhMGUi09NTBKSFOSFILiLQikwEIQgBKhCRwhVjCzEGuX9iqr5mN+ZwCru4lF1J9Apth6v00eEvbDO6AVkluRg5B/1Bc18acMD8TTX5CWeKDVedpGhPJXpcY0kHKbabF6arT/AFcGLY6OVtOoE5tL9CsPKW+2l48pN6Y2F40ZjGXuhGhY/wDUC6I3DOx6qlFOfCe7wW04SyfzHOEbQ7QZGc/ZYvxDwv8ASOJcc925jnkBpaPoHRUfh74jJZ4MxOQyMc23gNawH5QCLKJUvX+Fw5MPCzpFH7aKaZ2Vpd0BUc85d/0nNAqw521cqXH/ABBxZzQR47pDYaQxtNF8908r1aXlMXUcPxgpxOgaLNb69As3iGPbiHNLQ4ZDVOO/vyWdh8W4ljWPzuj+fKPqO1rSY1r2ulkaI2sNvI2eeQHdZ4zqQsr2tCJzY82IP8tptoJ85I5XzCwjijiScRK7I2N1BjavTbQ6OHZJxfiD5XZ5A+KFzHeG+gWsI+k91X4ZgpceQNWxNDRnI2PP3K11oRa4VhpsVOQ7SJt+YahrT9LBsL7LpMTMyCMQxCqBHYdx6pz5WQRiKIVQHse/crK9dSd1cmytJX/KROTSrIhSFOSOTBpTU5NTAQhCQW0qEJgIQhKgjn0LKokudqSQOgUuOkoNB2tQ+ODypcnPnfUdvxeOWbsRuwI3qz33TBFXJT+J3SucuP27Mqrkap5bpSHApQU9CIpYQ8ZXtDh+12qoy/DuEdqYQ01QLdCPRaRKUkpzf7Fwxv0qnBjwxF4r8g/dqa9eXos3+A0Wua8lwdmNmtOWnNa7ykZAT/dV55Rlfi4W70zo+CugnZIyQlrnHxc2gAGpP2tHFfi7ByODS8twzXFoDdZHu6gcz6rYMJII1N7jquGm+G8NBixLG0+a6afla7mQrx5tTtn+JvLptRSunryPERLdDlbbR9TmD6iuqn4uRF4UEXhiqzEiwOuiyISN71WgIW1fNL+XLPqOm/Dwxm6iwsJbu9xPUndXG5uYVdscg21C18HAHCz7quO543UZcuOGvSkhK8amtgUi7o8u+zShBQqBpSJSkQAkKVIUHFtCEIIItCR7qFlK3XZ62p8UOjOtlV2ahSzRFzsx9uyc3DdF5vJn5ZXT1ODC44aQFpUExe0XVgfdXzEkoqF67ZkPEozuQD0OhVvMDryTMXgI5PnYD+FnHgzmG4pXN7HUflG1NcBFLFDMaw/9t46UQfuiTi0rPngdX9Lr/wAIlGmzkB5qWBh5FYTeNwndxaejxSvwY5nJwrqDondHLpcxOKLAaXK8TJ+bW2uBXRzSxu3cPuqs+Cje0tDxqORUZdtJlpVhxa2+Ezse7K51P+noVy7IHx+RzT5eY1BHVWYxdUdeR5hHHZG9nnhZ9u8jjcDTtx+Qo5pABpuo+F4t0kP8zR7dAeZUUjrK9Djnl28TmvhuX+xtJpTki3chtJE5NTBKSUpAy1IGgICu1pS5FMZRyCPF7JKOQhCaQoMfeSxypWAgj7bKbNyw8brLbG/iXspo8cqfFMCGODh8p/CijaeWy83LDxtj2MM5ljtqfrQlGJaVRG2yaWnooG14zhN8QLP/AFIG+nqFMHA66V2KWqW13M1OyNVVika9PR7LLg4yKLW/ZUzwaDkweyv5klqutDdUhwqK/lCsQ8JZya31pTNZfNXcEw2l4y1pMtTdVRw8t5WNN+itysiNANGnOtbV8myo8VC0ajddeGMx/wBcXLyeXq6U6QlQuqPPtt9mlInpKTBicyJShoHNNM6QOEaaYVG6QpWko2NF8AoERClaHKUOPMIUgpFJUJpIlQhAVuIx5o3DpRVOPDmgtKZuYEdQsVuMN5TuDS4/kzuV3fEvuLJiTKISskQ5xXI7dFfE14pyz38AaDmjkew9AfL9lbc4pzH8rRtNV/0E42kB9W0mOixYGgjPuR/hacR7qbOgmEMTihvC0+jyf8IPFK+eJ471YWu6QhRunRs9KMXEYzsSPUFaeDxjeTvwVWE3YfZX+HkHknN7XfXa/BiW72Ce5TMRJZ/+2p5MGwnb8BRMg5Lt4/fbzua9biulDSrHgJHaLorm+kRjQGHqnGykEfqgtIzAUDDFWhAUAOCQ0iGHUzIlZjIITwykGhbGpWx2pmtStCVDFQhCtIQhCAUaLB4uypbrcWVurO41FoHdNCs+THcacWVmXSphzYUpYq2FfWiteJfJebl709bG9IHOLd2kjtqm/qY+pB7ilYM5Hqhs7D8wHvSNFTGOHJw+4UgdSDgcO7dgB7af2UMnDI/pLh6ONfZFKHOmTS4KpJw1/wBMp9wFA+Gdv1A+or8qYqLvotbhpAN9FzjHTA6hq3uGZzuR9lpje+jym8W22XfXfa1mS44iWx8uyvDCA76qtjsIG0QNOa33Z249Y+mpGA4WFE9vVVeGSFpLTtuFqyszBdGN3HLnh4XStGMvonYiIHUfhMa76SnxOqwrQigl1oq7lBCp4iLmFbwj7alsK8keU2FZYbFp8jLCqYSTUhAW4yngKmH05XQdEBgITUK0nISBKgBNlYHDKeachI3OYmJzCRXoomY09F0k0DXij7LDxnD3MPb0XLzcX27OHn+qYJgUunRRMb6e6lBoWSAK1tctx07PPcOY49U8OKrHHQAX4g222s+6q4fiud7mBhBa2ySdETG1N5scfbV8QqGV5rULCl+KSxxa6E6c8w1PQBb/AAI/q48xaY6IFb0OpVTiyT+Rxq7Zey2OHSbaIxfAmREF8rWtO37nHpSk4EyORrzmI8N2UhXOOyi/Iw1qNaN43VfEPzJSkIWtYTXtENCCtfDvsArJcN1o4PUBVxs+bvs7Gx65gkaMwsK1M22lU8Casd1tHOsPZp7JmDCkL7BCTCtQEzzosmL5yVfx01CgqcLaBJ3QCudblosOizcO2zZVkYkBAZdJEtpFaQi0IQC2lTUtpGW0D8d0ITCCTDRm7YPbf2WRi8L4mHnLmloAOUHfRbyZi2l0T23uCNVjyRWNrzo4fyxWBqwuOcGu1Fdbwzg7HQNOQZ71o+UN79VVwnD3SUw525cvztBa5g3ylWeOPdBDTNS8hrWjRzr3r0XLjez1vtZHBgdY443Vzoj7WlwRlilAILTmBLOT289VjcM4zicO5rS8ywXl1b/6gnmuyxWJhkbGA7zPFx9Qf9rfQcH8W43EOxUgygD6KPmDDz7KDheKmhk8U34ZytkaNa5By2eMYTw5XyyBxa/ICWV5XgfK69gd9FVhfHY/YbaQTZLed+iLjsS6di1hyh27SAQeqjc5J8MYprmOgJsx1l/qYdiFBjJRG4tdpRKnKajfjy2kldWnM6Ba+FbQA9FzfDXPllzEeQbXzK6mILTjiObL6h2INNKzQ+ge6kxspJrkqoBJ7LSRkv4IWFajFBZwxWUUFBLjnFPRLM7hdlVp8UDoNlVc4ndNKJCtSvxJqlCXnqkSJltaQhCYCEIQAhCEAqLQ2zoN1M+JrG5pXBre+hPop8oZsMZdtt15BY3FsaZJPBiAcxnzAmnOKdj+OiUGOI5G/KXnTdaHDME9jc8gjeGgGMsFON9SufkytOdImsbhoHyOuqzZSbDTzDSVxT5pZ5hLIfJqd6o/taF2/EoW4uOTDEOY5zaJ5N73zTeA/DkkOUSTeI2MDK2qHr6qccJFTLrUUY+CufD4jiQMo0rWgd66rcijvDnLRljaA0tF0eRC1cl3fRQHCgSNc00MuVzep5LTSVTDtM0TnOAEj4yxzHN8vifuK4Vz5GktdHlc0EFjW6AddeRXpTnZQdh/lYHHuJRiHzZPGJAptE0EGwsBjHRubI1vyVYG7ozyHous4vgmS5ZtxQ22IXLM4fNIC6OJxBrnlF8wup4BgJosKYpqJsltcmnWj3RC9FikYwaDTkESY4kaKkEq310VuyyTE7pBIRompCgiFIlKEwRIUqRANSFKUhSCyhCEwEqEIASHdKhAW8NOwDXfqQsbjXw657nSMlL3Oohsh8oH9PRCFFxhnYHBSRMyvwwcTqcpsWOasz46Es8ORr2N7givQpELLXZpsBJDGL8awSCMxBNK2eNQjYkno0WUiEoNaL/EHu+SF5/8hQUT4MXJu5kY7auQhMGjhULdZZHyO7uofZStfhmHyxNvuP8AaEKscYR0nEnfSK/sqsmJeeZQhXJAiCVCFVI1IUiEwEIQgEKRCEA0pC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7614" name="AutoShape 30" descr="data:image/jpeg;base64,/9j/4AAQSkZJRgABAQAAAQABAAD/2wCEAAkGBxASEBQSEhIUFRAUEg8QFBUQEBAUEBUSFBQWFhYUFBQYHCggGBolHBQUITEhJSkrLi4uFx8zODMsNygtLisBCgoKDg0OGBAQGiwcHBwsLCwsLCwsLCwsLDcsLCwsLCwsLCwsLCwsLCwsLCwsLCwsLCwuLCssLCwsLCsrKywsLP/AABEIAKgA4AMBIgACEQEDEQH/xAAbAAABBQEBAAAAAAAAAAAAAAAAAQIDBAUGB//EADcQAAEEAAQEBAUCBgEFAAAAAAEAAgMRBBIhMQVBUWETInGBBjJCkaEUUhUjYrHB0fEzQ3Ki4f/EABkBAAMBAQEAAAAAAAAAAAAAAAABAgMEBf/EACIRAQEAAgICAgIDAAAAAAAAAAABAhEDIRIxBEEUURMyYf/aAAwDAQACEQMRAD8A76kUlpFLZJEoRSKQC0ikIpI1zDkSMdE7UEfjkfZcbDw7wMWxskjgGvzsDQA02dMzv8LqI3UbG4Vb4o4f48IlYP5sfnA6ga0ssvaoufG+GEmFzEaNeHlcSYcvguDy9jnxtka8DQE6FpXoTXtxOFDhs9gsDqBRC8+wuGbG5rQ4ue3EMZRGXy3pfVSb0ox8hoBoANh6JS09T79lifFDo2yMdMXZWh7hGAT4h+4oJfhORxgeXloa2V4FO8rRvVlAbJvqpCSBXVMjIIDgQWkAgjYjqgkl3ZFICPzelKrjuCQya1lkH1tsG/ZWsI63ON6FSzTBjbPPQDmSpxu5s6xGHGYfep4R1NPH+1Zh4rhZiGmmvP0yDKfYqE8alB8zKF6tO4HrzUPxdh4X4cOyjOS0sJ0P35Kpl+k+1yfg5+g78ncvTqs2WJzdHAg/g91k4PjM8ADWuJjcLaJQScw3y9QF0XAOKDHREviLC0lpJNtcerTzVzOjSjSaQp8RGGuIabHpsoaVpNISEJxCQhMGUi09NTBKSFOSFILiLQikwEIQgBKhCRwhVjCzEGuX9iqr5mN+ZwCru4lF1J9Apth6v00eEvbDO6AVkluRg5B/1Bc18acMD8TTX5CWeKDVedpGhPJXpcY0kHKbabF6arT/AFcGLY6OVtOoE5tL9CsPKW+2l48pN6Y2F40ZjGXuhGhY/wDUC6I3DOx6qlFOfCe7wW04SyfzHOEbQ7QZGc/ZYvxDwv8ASOJcc925jnkBpaPoHRUfh74jJZ4MxOQyMc23gNawH5QCLKJUvX+Fw5MPCzpFH7aKaZ2Vpd0BUc85d/0nNAqw521cqXH/ABBxZzQR47pDYaQxtNF8908r1aXlMXUcPxgpxOgaLNb69As3iGPbiHNLQ4ZDVOO/vyWdh8W4ljWPzuj+fKPqO1rSY1r2ulkaI2sNvI2eeQHdZ4zqQsr2tCJzY82IP8tptoJ85I5XzCwjijiScRK7I2N1BjavTbQ6OHZJxfiD5XZ5A+KFzHeG+gWsI+k91X4ZgpceQNWxNDRnI2PP3K11oRa4VhpsVOQ7SJt+YahrT9LBsL7LpMTMyCMQxCqBHYdx6pz5WQRiKIVQHse/crK9dSd1cmytJX/KROTSrIhSFOSOTBpTU5NTAQhCQW0qEJgIQhKgjn0LKokudqSQOgUuOkoNB2tQ+ODypcnPnfUdvxeOWbsRuwI3qz33TBFXJT+J3SucuP27Mqrkap5bpSHApQU9CIpYQ8ZXtDh+12qoy/DuEdqYQ01QLdCPRaRKUkpzf7Fwxv0qnBjwxF4r8g/dqa9eXos3+A0Wua8lwdmNmtOWnNa7ykZAT/dV55Rlfi4W70zo+CugnZIyQlrnHxc2gAGpP2tHFfi7ByODS8twzXFoDdZHu6gcz6rYMJII1N7jquGm+G8NBixLG0+a6afla7mQrx5tTtn+JvLptRSunryPERLdDlbbR9TmD6iuqn4uRF4UEXhiqzEiwOuiyISN71WgIW1fNL+XLPqOm/Dwxm6iwsJbu9xPUndXG5uYVdscg21C18HAHCz7quO543UZcuOGvSkhK8amtgUi7o8u+zShBQqBpSJSkQAkKVIUHFtCEIIItCR7qFlK3XZ62p8UOjOtlV2ahSzRFzsx9uyc3DdF5vJn5ZXT1ODC44aQFpUExe0XVgfdXzEkoqF67ZkPEozuQD0OhVvMDryTMXgI5PnYD+FnHgzmG4pXN7HUflG1NcBFLFDMaw/9t46UQfuiTi0rPngdX9Lr/wAIlGmzkB5qWBh5FYTeNwndxaejxSvwY5nJwrqDondHLpcxOKLAaXK8TJ+bW2uBXRzSxu3cPuqs+Cje0tDxqORUZdtJlpVhxa2+Ezse7K51P+noVy7IHx+RzT5eY1BHVWYxdUdeR5hHHZG9nnhZ9u8jjcDTtx+Qo5pABpuo+F4t0kP8zR7dAeZUUjrK9Djnl28TmvhuX+xtJpTki3chtJE5NTBKSUpAy1IGgICu1pS5FMZRyCPF7JKOQhCaQoMfeSxypWAgj7bKbNyw8brLbG/iXspo8cqfFMCGODh8p/CijaeWy83LDxtj2MM5ljtqfrQlGJaVRG2yaWnooG14zhN8QLP/AFIG+nqFMHA66V2KWqW13M1OyNVVika9PR7LLg4yKLW/ZUzwaDkweyv5klqutDdUhwqK/lCsQ8JZya31pTNZfNXcEw2l4y1pMtTdVRw8t5WNN+itysiNANGnOtbV8myo8VC0ajddeGMx/wBcXLyeXq6U6QlQuqPPtt9mlInpKTBicyJShoHNNM6QOEaaYVG6QpWko2NF8AoERClaHKUOPMIUgpFJUJpIlQhAVuIx5o3DpRVOPDmgtKZuYEdQsVuMN5TuDS4/kzuV3fEvuLJiTKISskQ5xXI7dFfE14pyz38AaDmjkew9AfL9lbc4pzH8rRtNV/0E42kB9W0mOixYGgjPuR/hacR7qbOgmEMTihvC0+jyf8IPFK+eJ471YWu6QhRunRs9KMXEYzsSPUFaeDxjeTvwVWE3YfZX+HkHknN7XfXa/BiW72Ce5TMRJZ/+2p5MGwnb8BRMg5Lt4/fbzua9biulDSrHgJHaLorm+kRjQGHqnGykEfqgtIzAUDDFWhAUAOCQ0iGHUzIlZjIITwykGhbGpWx2pmtStCVDFQhCtIQhCAUaLB4uypbrcWVurO41FoHdNCs+THcacWVmXSphzYUpYq2FfWiteJfJebl709bG9IHOLd2kjtqm/qY+pB7ilYM5Hqhs7D8wHvSNFTGOHJw+4UgdSDgcO7dgB7af2UMnDI/pLh6ONfZFKHOmTS4KpJw1/wBMp9wFA+Gdv1A+or8qYqLvotbhpAN9FzjHTA6hq3uGZzuR9lpje+jym8W22XfXfa1mS44iWx8uyvDCA76qtjsIG0QNOa33Z249Y+mpGA4WFE9vVVeGSFpLTtuFqyszBdGN3HLnh4XStGMvonYiIHUfhMa76SnxOqwrQigl1oq7lBCp4iLmFbwj7alsK8keU2FZYbFp8jLCqYSTUhAW4yngKmH05XQdEBgITUK0nISBKgBNlYHDKeachI3OYmJzCRXoomY09F0k0DXij7LDxnD3MPb0XLzcX27OHn+qYJgUunRRMb6e6lBoWSAK1tctx07PPcOY49U8OKrHHQAX4g222s+6q4fiud7mBhBa2ySdETG1N5scfbV8QqGV5rULCl+KSxxa6E6c8w1PQBb/AAI/q48xaY6IFb0OpVTiyT+Rxq7Zey2OHSbaIxfAmREF8rWtO37nHpSk4EyORrzmI8N2UhXOOyi/Iw1qNaN43VfEPzJSkIWtYTXtENCCtfDvsArJcN1o4PUBVxs+bvs7Gx65gkaMwsK1M22lU8Casd1tHOsPZp7JmDCkL7BCTCtQEzzosmL5yVfx01CgqcLaBJ3QCudblosOizcO2zZVkYkBAZdJEtpFaQi0IQC2lTUtpGW0D8d0ITCCTDRm7YPbf2WRi8L4mHnLmloAOUHfRbyZi2l0T23uCNVjyRWNrzo4fyxWBqwuOcGu1Fdbwzg7HQNOQZ71o+UN79VVwnD3SUw525cvztBa5g3ylWeOPdBDTNS8hrWjRzr3r0XLjez1vtZHBgdY443Vzoj7WlwRlilAILTmBLOT289VjcM4zicO5rS8ywXl1b/6gnmuyxWJhkbGA7zPFx9Qf9rfQcH8W43EOxUgygD6KPmDDz7KDheKmhk8U34ZytkaNa5By2eMYTw5XyyBxa/ICWV5XgfK69gd9FVhfHY/YbaQTZLed+iLjsS6di1hyh27SAQeqjc5J8MYprmOgJsx1l/qYdiFBjJRG4tdpRKnKajfjy2kldWnM6Ba+FbQA9FzfDXPllzEeQbXzK6mILTjiObL6h2INNKzQ+ge6kxspJrkqoBJ7LSRkv4IWFajFBZwxWUUFBLjnFPRLM7hdlVp8UDoNlVc4ndNKJCtSvxJqlCXnqkSJltaQhCYCEIQAhCEAqLQ2zoN1M+JrG5pXBre+hPop8oZsMZdtt15BY3FsaZJPBiAcxnzAmnOKdj+OiUGOI5G/KXnTdaHDME9jc8gjeGgGMsFON9SufkytOdImsbhoHyOuqzZSbDTzDSVxT5pZ5hLIfJqd6o/taF2/EoW4uOTDEOY5zaJ5N73zTeA/DkkOUSTeI2MDK2qHr6qccJFTLrUUY+CufD4jiQMo0rWgd66rcijvDnLRljaA0tF0eRC1cl3fRQHCgSNc00MuVzep5LTSVTDtM0TnOAEj4yxzHN8vifuK4Vz5GktdHlc0EFjW6AddeRXpTnZQdh/lYHHuJRiHzZPGJAptE0EGwsBjHRubI1vyVYG7ozyHous4vgmS5ZtxQ22IXLM4fNIC6OJxBrnlF8wup4BgJosKYpqJsltcmnWj3RC9FikYwaDTkESY4kaKkEq310VuyyTE7pBIRompCgiFIlKEwRIUqRANSFKUhSCyhCEwEqEIASHdKhAW8NOwDXfqQsbjXw657nSMlL3Oohsh8oH9PRCFFxhnYHBSRMyvwwcTqcpsWOasz46Es8ORr2N7givQpELLXZpsBJDGL8awSCMxBNK2eNQjYkno0WUiEoNaL/EHu+SF5/8hQUT4MXJu5kY7auQhMGjhULdZZHyO7uofZStfhmHyxNvuP8AaEKscYR0nEnfSK/sqsmJeeZQhXJAiCVCFVI1IUiEwEIQgEKRCEA0pChC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 xmlns:p14="http://schemas.microsoft.com/office/powerpoint/2010/main" val="99989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7585"/>
                                        </p:tgtEl>
                                        <p:attrNameLst>
                                          <p:attrName>style.visibility</p:attrName>
                                        </p:attrNameLst>
                                      </p:cBhvr>
                                      <p:to>
                                        <p:strVal val="visible"/>
                                      </p:to>
                                    </p:set>
                                    <p:anim calcmode="lin" valueType="num">
                                      <p:cBhvr additive="base">
                                        <p:cTn id="13" dur="500" fill="hold"/>
                                        <p:tgtEl>
                                          <p:spTgt spid="67585"/>
                                        </p:tgtEl>
                                        <p:attrNameLst>
                                          <p:attrName>ppt_x</p:attrName>
                                        </p:attrNameLst>
                                      </p:cBhvr>
                                      <p:tavLst>
                                        <p:tav tm="0">
                                          <p:val>
                                            <p:strVal val="#ppt_x"/>
                                          </p:val>
                                        </p:tav>
                                        <p:tav tm="100000">
                                          <p:val>
                                            <p:strVal val="#ppt_x"/>
                                          </p:val>
                                        </p:tav>
                                      </p:tavLst>
                                    </p:anim>
                                    <p:anim calcmode="lin" valueType="num">
                                      <p:cBhvr additive="base">
                                        <p:cTn id="14" dur="500" fill="hold"/>
                                        <p:tgtEl>
                                          <p:spTgt spid="6758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67608"/>
                                        </p:tgtEl>
                                        <p:attrNameLst>
                                          <p:attrName>style.visibility</p:attrName>
                                        </p:attrNameLst>
                                      </p:cBhvr>
                                      <p:to>
                                        <p:strVal val="visible"/>
                                      </p:to>
                                    </p:set>
                                    <p:anim calcmode="lin" valueType="num">
                                      <p:cBhvr additive="base">
                                        <p:cTn id="18" dur="500" fill="hold"/>
                                        <p:tgtEl>
                                          <p:spTgt spid="67608"/>
                                        </p:tgtEl>
                                        <p:attrNameLst>
                                          <p:attrName>ppt_x</p:attrName>
                                        </p:attrNameLst>
                                      </p:cBhvr>
                                      <p:tavLst>
                                        <p:tav tm="0">
                                          <p:val>
                                            <p:strVal val="#ppt_x"/>
                                          </p:val>
                                        </p:tav>
                                        <p:tav tm="100000">
                                          <p:val>
                                            <p:strVal val="#ppt_x"/>
                                          </p:val>
                                        </p:tav>
                                      </p:tavLst>
                                    </p:anim>
                                    <p:anim calcmode="lin" valueType="num">
                                      <p:cBhvr additive="base">
                                        <p:cTn id="19" dur="500" fill="hold"/>
                                        <p:tgtEl>
                                          <p:spTgt spid="6760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67586"/>
                                        </p:tgtEl>
                                        <p:attrNameLst>
                                          <p:attrName>style.visibility</p:attrName>
                                        </p:attrNameLst>
                                      </p:cBhvr>
                                      <p:to>
                                        <p:strVal val="visible"/>
                                      </p:to>
                                    </p:set>
                                    <p:anim calcmode="lin" valueType="num">
                                      <p:cBhvr additive="base">
                                        <p:cTn id="23" dur="500" fill="hold"/>
                                        <p:tgtEl>
                                          <p:spTgt spid="67586"/>
                                        </p:tgtEl>
                                        <p:attrNameLst>
                                          <p:attrName>ppt_x</p:attrName>
                                        </p:attrNameLst>
                                      </p:cBhvr>
                                      <p:tavLst>
                                        <p:tav tm="0">
                                          <p:val>
                                            <p:strVal val="#ppt_x"/>
                                          </p:val>
                                        </p:tav>
                                        <p:tav tm="100000">
                                          <p:val>
                                            <p:strVal val="#ppt_x"/>
                                          </p:val>
                                        </p:tav>
                                      </p:tavLst>
                                    </p:anim>
                                    <p:anim calcmode="lin" valueType="num">
                                      <p:cBhvr additive="base">
                                        <p:cTn id="24"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404664"/>
            <a:ext cx="763284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dirty="0" smtClean="0"/>
              <a:t>RIZAEN </a:t>
            </a:r>
            <a:r>
              <a:rPr lang="tr-TR" sz="2400" b="1" dirty="0"/>
              <a:t>VE SULH YOLU İLE TAHSİLAT </a:t>
            </a:r>
            <a:r>
              <a:rPr lang="tr-TR" sz="2400" b="1" dirty="0" smtClean="0"/>
              <a:t>   NASIL </a:t>
            </a:r>
            <a:r>
              <a:rPr lang="tr-TR" sz="2400" b="1" dirty="0"/>
              <a:t>OLUR, </a:t>
            </a:r>
            <a:r>
              <a:rPr lang="tr-TR" sz="2400" b="1" dirty="0" smtClean="0"/>
              <a:t> ŞARTLARI </a:t>
            </a:r>
            <a:r>
              <a:rPr lang="tr-TR" sz="2400" b="1" dirty="0"/>
              <a:t>NELERDİR? </a:t>
            </a:r>
            <a:endParaRPr lang="tr-TR" sz="2400" dirty="0"/>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24128" y="1652588"/>
            <a:ext cx="2286000" cy="1704975"/>
          </a:xfrm>
          <a:prstGeom prst="rect">
            <a:avLst/>
          </a:prstGeom>
        </p:spPr>
      </p:pic>
      <p:sp>
        <p:nvSpPr>
          <p:cNvPr id="4" name="Dikdörtgen 3"/>
          <p:cNvSpPr/>
          <p:nvPr/>
        </p:nvSpPr>
        <p:spPr>
          <a:xfrm>
            <a:off x="492087" y="1899259"/>
            <a:ext cx="4691473"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dirty="0"/>
              <a:t> Kamu zararından doğan alacaklar, </a:t>
            </a:r>
            <a:r>
              <a:rPr lang="tr-TR" sz="2000" dirty="0" err="1" smtClean="0"/>
              <a:t>sorumlularıve</a:t>
            </a:r>
            <a:r>
              <a:rPr lang="tr-TR" sz="2000" dirty="0" smtClean="0"/>
              <a:t>/</a:t>
            </a:r>
            <a:r>
              <a:rPr lang="tr-TR" sz="2000" dirty="0" err="1" smtClean="0"/>
              <a:t>veyailgilileri</a:t>
            </a:r>
            <a:r>
              <a:rPr lang="tr-TR" sz="2000" dirty="0" smtClean="0"/>
              <a:t> </a:t>
            </a:r>
            <a:r>
              <a:rPr lang="tr-TR" sz="2000" dirty="0"/>
              <a:t>tarafından rızaen veya ilgili mevzuat hükümleri çerçevesinde sulh yoluyla ödenebilir. </a:t>
            </a:r>
          </a:p>
        </p:txBody>
      </p:sp>
      <p:sp>
        <p:nvSpPr>
          <p:cNvPr id="5" name="Dikdörtgen 4"/>
          <p:cNvSpPr/>
          <p:nvPr/>
        </p:nvSpPr>
        <p:spPr>
          <a:xfrm>
            <a:off x="492087" y="3861048"/>
            <a:ext cx="72008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a:t>
            </a:r>
            <a:r>
              <a:rPr lang="tr-TR" sz="2000" dirty="0"/>
              <a:t>Oluştuğu tarih itibarıyla onaltı yaşından büyükler için tespit edilen asgarî ücretin bir aylık brüt tutarının yarısını geçmeyen alacaklar, merkezde üst yöneticinin, taşrada ise idarenin en üst yöneticisinin izni ve sorumlunun ve/veya ilgilinin kabul etmesi koşuluyla, tebliğ tarihini izleyen aybaşından itibaren aylığından kesilerek rızaen tahsil edilir. </a:t>
            </a:r>
          </a:p>
        </p:txBody>
      </p:sp>
      <p:sp>
        <p:nvSpPr>
          <p:cNvPr id="6" name="Şeritli Sağ Ok 5"/>
          <p:cNvSpPr/>
          <p:nvPr/>
        </p:nvSpPr>
        <p:spPr>
          <a:xfrm rot="5400000">
            <a:off x="4355976" y="6475648"/>
            <a:ext cx="432048" cy="3326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411111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70113" y="1179886"/>
            <a:ext cx="8496944" cy="461665"/>
          </a:xfrm>
          <a:prstGeom prst="rect">
            <a:avLst/>
          </a:prstGeom>
        </p:spPr>
        <p:txBody>
          <a:bodyPr wrap="square">
            <a:spAutoFit/>
          </a:bodyPr>
          <a:lstStyle/>
          <a:p>
            <a:pPr marL="274320" indent="-274320" fontAlgn="auto">
              <a:spcAft>
                <a:spcPts val="0"/>
              </a:spcAft>
              <a:buFont typeface="Arial" charset="0"/>
              <a:buNone/>
              <a:defRPr/>
            </a:pPr>
            <a:r>
              <a:rPr lang="tr-TR" sz="2400" dirty="0" smtClean="0"/>
              <a:t>     GENEL </a:t>
            </a:r>
            <a:r>
              <a:rPr lang="tr-TR" sz="2400" dirty="0"/>
              <a:t>YÖNETİM KAPSAMINDAKİ  İDARELER</a:t>
            </a:r>
          </a:p>
        </p:txBody>
      </p:sp>
      <p:cxnSp>
        <p:nvCxnSpPr>
          <p:cNvPr id="4" name="11 Düz Bağlayıcı"/>
          <p:cNvCxnSpPr>
            <a:endCxn id="7" idx="0"/>
          </p:cNvCxnSpPr>
          <p:nvPr/>
        </p:nvCxnSpPr>
        <p:spPr>
          <a:xfrm flipH="1">
            <a:off x="1835076" y="1556792"/>
            <a:ext cx="648692"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11 Düz Bağlayıcı"/>
          <p:cNvCxnSpPr/>
          <p:nvPr/>
        </p:nvCxnSpPr>
        <p:spPr>
          <a:xfrm flipH="1" flipV="1">
            <a:off x="6516216" y="1556792"/>
            <a:ext cx="504056" cy="98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11 Düz Bağlayıcı"/>
          <p:cNvCxnSpPr/>
          <p:nvPr/>
        </p:nvCxnSpPr>
        <p:spPr>
          <a:xfrm>
            <a:off x="4499992" y="1484784"/>
            <a:ext cx="1" cy="1018286"/>
          </a:xfrm>
          <a:prstGeom prst="line">
            <a:avLst/>
          </a:prstGeom>
        </p:spPr>
        <p:style>
          <a:lnRef idx="1">
            <a:schemeClr val="accent1"/>
          </a:lnRef>
          <a:fillRef idx="0">
            <a:schemeClr val="accent1"/>
          </a:fillRef>
          <a:effectRef idx="0">
            <a:schemeClr val="accent1"/>
          </a:effectRef>
          <a:fontRef idx="minor">
            <a:schemeClr val="tx1"/>
          </a:fontRef>
        </p:style>
      </p:cxnSp>
      <p:sp>
        <p:nvSpPr>
          <p:cNvPr id="7" name="12 Dikdörtgen"/>
          <p:cNvSpPr/>
          <p:nvPr/>
        </p:nvSpPr>
        <p:spPr>
          <a:xfrm>
            <a:off x="683568" y="2564904"/>
            <a:ext cx="2303016" cy="72008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200" b="1" dirty="0">
                <a:latin typeface="Times New Roman" pitchFamily="18" charset="0"/>
                <a:cs typeface="Times New Roman" pitchFamily="18" charset="0"/>
              </a:rPr>
              <a:t>MERKEZİ YÖNETİM KAPSAMINDAKİ İDARELER</a:t>
            </a:r>
          </a:p>
        </p:txBody>
      </p:sp>
      <p:sp>
        <p:nvSpPr>
          <p:cNvPr id="8" name="17 Dikdörtgen"/>
          <p:cNvSpPr/>
          <p:nvPr/>
        </p:nvSpPr>
        <p:spPr>
          <a:xfrm>
            <a:off x="3347865" y="2539585"/>
            <a:ext cx="2201348" cy="74539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200" b="1" dirty="0"/>
              <a:t>SOSYAL GÜVENLİK KURUMLARI</a:t>
            </a:r>
          </a:p>
        </p:txBody>
      </p:sp>
      <p:sp>
        <p:nvSpPr>
          <p:cNvPr id="16" name="18 Dikdörtgen"/>
          <p:cNvSpPr/>
          <p:nvPr/>
        </p:nvSpPr>
        <p:spPr>
          <a:xfrm>
            <a:off x="5940152" y="2539585"/>
            <a:ext cx="2220533" cy="74539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1200" b="1" dirty="0"/>
              <a:t>MAHALLİ İDARELER</a:t>
            </a:r>
          </a:p>
        </p:txBody>
      </p:sp>
      <p:sp>
        <p:nvSpPr>
          <p:cNvPr id="19" name="28 Dolu Çerçeve"/>
          <p:cNvSpPr/>
          <p:nvPr/>
        </p:nvSpPr>
        <p:spPr>
          <a:xfrm>
            <a:off x="827584" y="4365104"/>
            <a:ext cx="7366183" cy="1073344"/>
          </a:xfrm>
          <a:prstGeom prst="bevel">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tr-TR" sz="2000" b="1" dirty="0">
                <a:solidFill>
                  <a:srgbClr val="C00000"/>
                </a:solidFill>
                <a:latin typeface="Agency FB" pitchFamily="34" charset="0"/>
              </a:rPr>
              <a:t>DÜZENLEYİCİ VE DENETLEYİCİ KAMU </a:t>
            </a:r>
            <a:r>
              <a:rPr lang="tr-TR" sz="2000" b="1" dirty="0" smtClean="0">
                <a:solidFill>
                  <a:srgbClr val="C00000"/>
                </a:solidFill>
                <a:latin typeface="Agency FB" pitchFamily="34" charset="0"/>
              </a:rPr>
              <a:t>İDARELERİ HARİÇ</a:t>
            </a:r>
            <a:endParaRPr lang="tr-TR" sz="2000" b="1" dirty="0">
              <a:solidFill>
                <a:srgbClr val="C00000"/>
              </a:solidFill>
              <a:latin typeface="Agency FB" pitchFamily="34" charset="0"/>
            </a:endParaRPr>
          </a:p>
        </p:txBody>
      </p:sp>
      <p:sp>
        <p:nvSpPr>
          <p:cNvPr id="23" name="Dikdörtgen 6"/>
          <p:cNvSpPr/>
          <p:nvPr/>
        </p:nvSpPr>
        <p:spPr>
          <a:xfrm>
            <a:off x="1475656" y="476672"/>
            <a:ext cx="60486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HANGİ KURUMLAR BU YÖNETMELİĞE TABİ?</a:t>
            </a:r>
            <a:endParaRPr lang="tr-TR" b="1" dirty="0"/>
          </a:p>
        </p:txBody>
      </p:sp>
    </p:spTree>
    <p:extLst>
      <p:ext uri="{BB962C8B-B14F-4D97-AF65-F5344CB8AC3E}">
        <p14:creationId xmlns="" xmlns:p14="http://schemas.microsoft.com/office/powerpoint/2010/main" val="5078103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ppt_x"/>
                                          </p:val>
                                        </p:tav>
                                        <p:tav tm="100000">
                                          <p:val>
                                            <p:strVal val="#ppt_x"/>
                                          </p:val>
                                        </p:tav>
                                      </p:tavLst>
                                    </p:anim>
                                    <p:anim calcmode="lin" valueType="num">
                                      <p:cBhvr additive="base">
                                        <p:cTn id="13" dur="2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5500"/>
                            </p:stCondLst>
                            <p:childTnLst>
                              <p:par>
                                <p:cTn id="15" presetID="52" presetClass="path" presetSubtype="0" accel="50000" decel="50000" fill="hold" grpId="0" nodeType="afterEffect">
                                  <p:stCondLst>
                                    <p:cond delay="0"/>
                                  </p:stCondLst>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1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980728"/>
            <a:ext cx="770512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Bu tutarları aşan alacağın ödenmesinin ilgili mevzuat çerçevesinde sulh yolu ile sağlanması halinde, sulh işleminin kesinleştiği tarihi izleyen aybaşından itibaren sorumlunun ve/veya ilgilinin aylığından kesilerek tahsil edilebilir. </a:t>
            </a:r>
          </a:p>
          <a:p>
            <a:r>
              <a:rPr lang="tr-TR" sz="2400" dirty="0"/>
              <a:t> </a:t>
            </a:r>
          </a:p>
        </p:txBody>
      </p:sp>
      <p:sp>
        <p:nvSpPr>
          <p:cNvPr id="4" name="Dikdörtgen 3"/>
          <p:cNvSpPr/>
          <p:nvPr/>
        </p:nvSpPr>
        <p:spPr>
          <a:xfrm>
            <a:off x="755576" y="3645024"/>
            <a:ext cx="770512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Aylıklardan yapılacak kesinti tutarı, sorumlulara ve/veya ilgililere yapılan her türlü aylık, ödenek, zam, tazminat dâhil bir aylık net ödemelerinin dörtte birinden az, üçte birinden çok </a:t>
            </a:r>
            <a:r>
              <a:rPr lang="tr-TR" sz="2400" dirty="0" smtClean="0"/>
              <a:t>olamaz. </a:t>
            </a:r>
            <a:endParaRPr lang="tr-TR" sz="2400" dirty="0"/>
          </a:p>
        </p:txBody>
      </p:sp>
      <p:sp>
        <p:nvSpPr>
          <p:cNvPr id="6" name="Dikdörtgen 5"/>
          <p:cNvSpPr/>
          <p:nvPr/>
        </p:nvSpPr>
        <p:spPr>
          <a:xfrm rot="10800000" flipV="1">
            <a:off x="755576" y="5377862"/>
            <a:ext cx="8208912" cy="369332"/>
          </a:xfrm>
          <a:prstGeom prst="rect">
            <a:avLst/>
          </a:prstGeom>
        </p:spPr>
        <p:txBody>
          <a:bodyPr wrap="square">
            <a:spAutoFit/>
          </a:bodyPr>
          <a:lstStyle/>
          <a:p>
            <a:r>
              <a:rPr lang="tr-TR" dirty="0" smtClean="0"/>
              <a:t>(</a:t>
            </a:r>
            <a:r>
              <a:rPr lang="tr-TR" dirty="0"/>
              <a:t>Madde </a:t>
            </a:r>
            <a:r>
              <a:rPr lang="tr-TR" dirty="0" smtClean="0"/>
              <a:t>13-14-15)</a:t>
            </a:r>
            <a:endParaRPr lang="tr-TR" dirty="0"/>
          </a:p>
        </p:txBody>
      </p:sp>
    </p:spTree>
    <p:extLst>
      <p:ext uri="{BB962C8B-B14F-4D97-AF65-F5344CB8AC3E}">
        <p14:creationId xmlns="" xmlns:p14="http://schemas.microsoft.com/office/powerpoint/2010/main" val="37589883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3162" y="980728"/>
            <a:ext cx="777686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400" b="1" dirty="0" smtClean="0"/>
              <a:t>  TAKAS </a:t>
            </a:r>
            <a:r>
              <a:rPr lang="tr-TR" sz="2400" b="1" dirty="0"/>
              <a:t>SURETİYLE TAHSİLAT NASIL OLUR? </a:t>
            </a:r>
            <a:r>
              <a:rPr lang="tr-TR" sz="2400" b="1" dirty="0" smtClean="0"/>
              <a:t>   ŞARTLARI </a:t>
            </a:r>
            <a:r>
              <a:rPr lang="tr-TR" sz="2400" b="1" dirty="0"/>
              <a:t>NELERDİR? </a:t>
            </a:r>
            <a:endParaRPr lang="tr-TR" sz="2400" dirty="0"/>
          </a:p>
        </p:txBody>
      </p:sp>
      <p:sp>
        <p:nvSpPr>
          <p:cNvPr id="3" name="Dikdörtgen 2"/>
          <p:cNvSpPr/>
          <p:nvPr/>
        </p:nvSpPr>
        <p:spPr>
          <a:xfrm>
            <a:off x="547936" y="2492896"/>
            <a:ext cx="777686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a:t>Kamu zararı alacakları, sorumluların ve ilgililerin kamu idaresiyle olan özel hukuk ilişkilerinden doğan alacaklarından Borçlar Kanunu hükümlerine göre takas suretiyle tahsil edilebilir. Takas suretiyle tahsil </a:t>
            </a:r>
            <a:r>
              <a:rPr lang="tr-TR" sz="2400" dirty="0" smtClean="0"/>
              <a:t>için;</a:t>
            </a:r>
            <a:endParaRPr lang="tr-TR" sz="2400" dirty="0"/>
          </a:p>
        </p:txBody>
      </p:sp>
      <p:sp>
        <p:nvSpPr>
          <p:cNvPr id="4" name="Şeritli Sağ Ok 3"/>
          <p:cNvSpPr/>
          <p:nvPr/>
        </p:nvSpPr>
        <p:spPr>
          <a:xfrm rot="5400000">
            <a:off x="4211960" y="6266414"/>
            <a:ext cx="720080"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453524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3568" y="2492896"/>
            <a:ext cx="73448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Alacaklı kamu idaresi ile sorumlu ve/veya ilgilinin karşılıklı olarak alacaklı ve borçlu durumunda olmaları</a:t>
            </a:r>
            <a:endParaRPr lang="tr-TR" dirty="0"/>
          </a:p>
        </p:txBody>
      </p:sp>
      <p:sp>
        <p:nvSpPr>
          <p:cNvPr id="5" name="4 Metin kutusu"/>
          <p:cNvSpPr txBox="1"/>
          <p:nvPr/>
        </p:nvSpPr>
        <p:spPr>
          <a:xfrm rot="10800000" flipV="1">
            <a:off x="683568" y="683041"/>
            <a:ext cx="73448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Takas edilecek borç ve alacağın nakit olması, </a:t>
            </a:r>
            <a:endParaRPr lang="tr-TR" dirty="0"/>
          </a:p>
        </p:txBody>
      </p:sp>
      <p:sp>
        <p:nvSpPr>
          <p:cNvPr id="8" name="7 Metin kutusu"/>
          <p:cNvSpPr txBox="1"/>
          <p:nvPr/>
        </p:nvSpPr>
        <p:spPr>
          <a:xfrm>
            <a:off x="755576" y="4293096"/>
            <a:ext cx="7200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Takas edilecek borç ve alacağın her ikisinin de vadesinin gelmiş olması, </a:t>
            </a:r>
            <a:endParaRPr lang="tr-TR" dirty="0"/>
          </a:p>
        </p:txBody>
      </p:sp>
      <p:sp>
        <p:nvSpPr>
          <p:cNvPr id="2" name="Şeritli Sağ Ok 1"/>
          <p:cNvSpPr/>
          <p:nvPr/>
        </p:nvSpPr>
        <p:spPr>
          <a:xfrm rot="5400000">
            <a:off x="4261656" y="6295628"/>
            <a:ext cx="620688"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132505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7523" y="1916832"/>
            <a:ext cx="8136904"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Takas yapılmadan önce sorumluya ve/veya ilgiliye alacağının borcuna takas suretiyle mahsup edileceğinin bir yazı ile bildirilmesi veya alacağını talep ettiği zaman borcu ile takas edileceğinin beyan edilmesi, </a:t>
            </a:r>
          </a:p>
          <a:p>
            <a:pPr algn="just"/>
            <a:r>
              <a:rPr lang="tr-TR" sz="2400" dirty="0"/>
              <a:t>gerekir. </a:t>
            </a:r>
          </a:p>
        </p:txBody>
      </p:sp>
      <p:sp>
        <p:nvSpPr>
          <p:cNvPr id="3" name="2 Dikdörtgen"/>
          <p:cNvSpPr/>
          <p:nvPr/>
        </p:nvSpPr>
        <p:spPr>
          <a:xfrm rot="10800000" flipV="1">
            <a:off x="539552" y="4486036"/>
            <a:ext cx="777686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dirty="0" smtClean="0"/>
              <a:t>Borç ve alacaktan birisi şarta bağlı bulunuyorsa veya henüz vadesi gelmemiş ise takas yapılamaz</a:t>
            </a:r>
            <a:endParaRPr lang="tr-TR" dirty="0"/>
          </a:p>
        </p:txBody>
      </p:sp>
      <p:sp>
        <p:nvSpPr>
          <p:cNvPr id="4" name="Simge &quot;Yok&quot; 3"/>
          <p:cNvSpPr/>
          <p:nvPr/>
        </p:nvSpPr>
        <p:spPr>
          <a:xfrm>
            <a:off x="611560" y="188640"/>
            <a:ext cx="576064" cy="134644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1745671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36711"/>
            <a:ext cx="806489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400" b="1" dirty="0">
                <a:solidFill>
                  <a:schemeClr val="bg2">
                    <a:lumMod val="25000"/>
                  </a:schemeClr>
                </a:solidFill>
              </a:rPr>
              <a:t>İCRA YOLUYLA TAHSİLAT NASIL OLUR? ŞARTLARI NELERDİR? </a:t>
            </a:r>
          </a:p>
        </p:txBody>
      </p:sp>
      <p:sp>
        <p:nvSpPr>
          <p:cNvPr id="3" name="Dikdörtgen 2"/>
          <p:cNvSpPr/>
          <p:nvPr/>
        </p:nvSpPr>
        <p:spPr>
          <a:xfrm>
            <a:off x="800809" y="2348880"/>
            <a:ext cx="748883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smtClean="0"/>
              <a:t>    Sayıştay </a:t>
            </a:r>
            <a:r>
              <a:rPr lang="tr-TR" sz="2400" dirty="0"/>
              <a:t>ve mahkeme ilâmları ile hüküm altına alındığı </a:t>
            </a:r>
            <a:r>
              <a:rPr lang="tr-TR" sz="2400" dirty="0">
                <a:solidFill>
                  <a:schemeClr val="tx1"/>
                </a:solidFill>
              </a:rPr>
              <a:t>halde sorumluları ve/veya ilgilileri tarafından rızaen ödenmeyen kamu zararından doğan alacaklar</a:t>
            </a:r>
            <a:r>
              <a:rPr lang="tr-TR" sz="2400" dirty="0"/>
              <a:t>, 2004 sayılı İcra ve İflas Kanunu hükümlerine göre tahsil </a:t>
            </a:r>
            <a:r>
              <a:rPr lang="tr-TR" sz="2400" dirty="0" smtClean="0"/>
              <a:t>edilir.</a:t>
            </a:r>
            <a:endParaRPr lang="tr-TR" sz="2400" dirty="0"/>
          </a:p>
        </p:txBody>
      </p:sp>
    </p:spTree>
    <p:extLst>
      <p:ext uri="{BB962C8B-B14F-4D97-AF65-F5344CB8AC3E}">
        <p14:creationId xmlns="" xmlns:p14="http://schemas.microsoft.com/office/powerpoint/2010/main" val="3512163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412776"/>
            <a:ext cx="748883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a:t>Kamu idarelerinin </a:t>
            </a:r>
            <a:r>
              <a:rPr lang="tr-TR" sz="2400" b="1" u="sng" dirty="0"/>
              <a:t>strateji geliştirme birimleri </a:t>
            </a:r>
            <a:r>
              <a:rPr lang="tr-TR" sz="2400" dirty="0"/>
              <a:t>ile taşradaki </a:t>
            </a:r>
            <a:r>
              <a:rPr lang="tr-TR" sz="2400" b="1" u="sng" dirty="0"/>
              <a:t>takibe yetkili birimleri </a:t>
            </a:r>
            <a:r>
              <a:rPr lang="tr-TR" sz="2400" dirty="0"/>
              <a:t>tarafından öncelikle tapu, banka, vergi dairesi, trafik şubesi ve sosyal güvenlik kurumları olmak üzere ilgili yerlerden sorumluların ve ilgililerin malvarlığı araştırması yapılarak veya yaptırılarak alacak takip dosyası tamamlanır ve icra takibatı yapılmak veya gereken hallerde yetkili mercilerden takipten vazgeçme onayı alınmak üzere kamu idaresini temsile yetkili hukuk birimine </a:t>
            </a:r>
            <a:r>
              <a:rPr lang="tr-TR" sz="2400" dirty="0" smtClean="0"/>
              <a:t>gönderilir.</a:t>
            </a:r>
            <a:endParaRPr lang="tr-TR" sz="2400" dirty="0"/>
          </a:p>
        </p:txBody>
      </p:sp>
    </p:spTree>
    <p:extLst>
      <p:ext uri="{BB962C8B-B14F-4D97-AF65-F5344CB8AC3E}">
        <p14:creationId xmlns="" xmlns:p14="http://schemas.microsoft.com/office/powerpoint/2010/main" val="16502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548680"/>
            <a:ext cx="770485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dirty="0">
                <a:solidFill>
                  <a:schemeClr val="bg2">
                    <a:lumMod val="25000"/>
                  </a:schemeClr>
                </a:solidFill>
              </a:rPr>
              <a:t>KAMU ZARARININ TAKSİTLENDİRİLMESİNE İLİŞKİN HUSUSLAR NELERDİR? </a:t>
            </a:r>
            <a:endParaRPr lang="tr-TR" sz="2400" dirty="0">
              <a:solidFill>
                <a:schemeClr val="bg2">
                  <a:lumMod val="25000"/>
                </a:schemeClr>
              </a:solidFill>
            </a:endParaRPr>
          </a:p>
        </p:txBody>
      </p:sp>
      <p:sp>
        <p:nvSpPr>
          <p:cNvPr id="3" name="Dikdörtgen 2"/>
          <p:cNvSpPr/>
          <p:nvPr/>
        </p:nvSpPr>
        <p:spPr>
          <a:xfrm>
            <a:off x="755576" y="1772816"/>
            <a:ext cx="7200800" cy="1846659"/>
          </a:xfrm>
          <a:prstGeom prst="rect">
            <a:avLst/>
          </a:prstGeom>
        </p:spPr>
        <p:txBody>
          <a:bodyPr wrap="square">
            <a:spAutoFit/>
          </a:bodyPr>
          <a:lstStyle/>
          <a:p>
            <a:pPr algn="just"/>
            <a:r>
              <a:rPr lang="tr-TR" sz="2400" dirty="0" smtClean="0"/>
              <a:t> </a:t>
            </a:r>
            <a:r>
              <a:rPr lang="tr-TR" dirty="0"/>
              <a:t>Kapsamdaki diğer kamu idarelerinin özel mevzuatlarında başka türlü bir düzenleme bulunmadığı takdirde taksitlendirmeye üst yöneticiler </a:t>
            </a:r>
            <a:r>
              <a:rPr lang="tr-TR" dirty="0" smtClean="0"/>
              <a:t>yetkilidir. Üst </a:t>
            </a:r>
            <a:r>
              <a:rPr lang="tr-TR" dirty="0"/>
              <a:t>yöneticiler bu yetkilerini sınırlarını açıkça belirtmek suretiyle </a:t>
            </a:r>
            <a:r>
              <a:rPr lang="tr-TR" b="1" dirty="0"/>
              <a:t>merkezde yardımcılarına veya strateji geliştirme birimlerine, taşrada ise idarenin en üst yöneticilerine devredebilir</a:t>
            </a:r>
            <a:r>
              <a:rPr lang="tr-TR" dirty="0"/>
              <a:t>. </a:t>
            </a:r>
          </a:p>
        </p:txBody>
      </p:sp>
      <p:sp>
        <p:nvSpPr>
          <p:cNvPr id="4" name="3 Dikdörtgen"/>
          <p:cNvSpPr/>
          <p:nvPr/>
        </p:nvSpPr>
        <p:spPr>
          <a:xfrm rot="10800000" flipV="1">
            <a:off x="323528" y="5452761"/>
            <a:ext cx="777686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dirty="0" smtClean="0"/>
              <a:t>Kamu zararından doğan alacaklar, sorumluların ve/veya ilgililerin talebi üzerine kamu idaresince taksitlendirilebilir. Taksitlendirme süresi </a:t>
            </a:r>
            <a:r>
              <a:rPr lang="tr-TR" b="1" dirty="0" smtClean="0"/>
              <a:t>azami beş yıldır</a:t>
            </a:r>
            <a:r>
              <a:rPr lang="tr-TR" dirty="0" smtClean="0"/>
              <a:t>. (60 ay)</a:t>
            </a:r>
            <a:endParaRPr lang="tr-TR" dirty="0"/>
          </a:p>
        </p:txBody>
      </p:sp>
      <p:pic>
        <p:nvPicPr>
          <p:cNvPr id="58369" name="Picture 1" descr="F:\Yeni klasör\RİZE 2014 SEMİNER\images (3).jpg"/>
          <p:cNvPicPr>
            <a:picLocks noChangeAspect="1" noChangeArrowheads="1"/>
          </p:cNvPicPr>
          <p:nvPr/>
        </p:nvPicPr>
        <p:blipFill>
          <a:blip r:embed="rId2" cstate="print"/>
          <a:srcRect/>
          <a:stretch>
            <a:fillRect/>
          </a:stretch>
        </p:blipFill>
        <p:spPr bwMode="auto">
          <a:xfrm>
            <a:off x="3059832" y="3645024"/>
            <a:ext cx="2736304" cy="174307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 xmlns:p14="http://schemas.microsoft.com/office/powerpoint/2010/main" val="39236444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3501008"/>
            <a:ext cx="7272808" cy="3416320"/>
          </a:xfrm>
          <a:prstGeom prst="rect">
            <a:avLst/>
          </a:prstGeom>
        </p:spPr>
        <p:txBody>
          <a:bodyPr wrap="square">
            <a:spAutoFit/>
          </a:bodyPr>
          <a:lstStyle/>
          <a:p>
            <a:pPr algn="just"/>
            <a:r>
              <a:rPr lang="tr-TR" sz="2400" dirty="0" smtClean="0"/>
              <a:t>Sorumlulardan </a:t>
            </a:r>
            <a:r>
              <a:rPr lang="tr-TR" sz="2400" dirty="0"/>
              <a:t>ve/veya ilgililerden taksitlerini ödeme planına uygun ve vadesinde düzenli olarak ödeyeceklerine dair “resen borç senedi ve kefaletname” alınır. Kanunun 79 uncu maddesi uyarınca merkezî yönetim bütçe kanununda belirlenen parasal sınırın üzerindeki kamu zararı alacaklarına ilişkin olarak düzenlenecek “resen borç senedi ve kefaletname” için noter tasdiki aranır</a:t>
            </a:r>
          </a:p>
        </p:txBody>
      </p:sp>
      <p:sp>
        <p:nvSpPr>
          <p:cNvPr id="3" name="Dikdörtgen 2"/>
          <p:cNvSpPr/>
          <p:nvPr/>
        </p:nvSpPr>
        <p:spPr>
          <a:xfrm rot="10800000" flipV="1">
            <a:off x="1907704" y="753671"/>
            <a:ext cx="5616624" cy="1754326"/>
          </a:xfrm>
          <a:prstGeom prst="rect">
            <a:avLst/>
          </a:prstGeom>
        </p:spPr>
        <p:txBody>
          <a:bodyPr wrap="square">
            <a:spAutoFit/>
          </a:bodyPr>
          <a:lstStyle/>
          <a:p>
            <a:pPr algn="just"/>
            <a:r>
              <a:rPr lang="tr-TR" dirty="0"/>
              <a:t>Sorumluların ve/veya ilgililerin yazılı taksitlendirme talebi üzerine, sorumlu ve/veya ilgili ile idare arasında, taksitlendirmenin süresini, taksit sayısı ve tutarları ile ödeme zamanlarını belirleyen bir ödeme planı yapılır.</a:t>
            </a:r>
          </a:p>
          <a:p>
            <a:pPr algn="just"/>
            <a:endParaRPr lang="tr-TR" dirty="0"/>
          </a:p>
        </p:txBody>
      </p:sp>
      <p:pic>
        <p:nvPicPr>
          <p:cNvPr id="4" name="Picture 1" descr="F:\Yeni klasör\images (24).jpg"/>
          <p:cNvPicPr>
            <a:picLocks noChangeAspect="1" noChangeArrowheads="1"/>
          </p:cNvPicPr>
          <p:nvPr/>
        </p:nvPicPr>
        <p:blipFill>
          <a:blip r:embed="rId2" cstate="print"/>
          <a:srcRect/>
          <a:stretch>
            <a:fillRect/>
          </a:stretch>
        </p:blipFill>
        <p:spPr bwMode="auto">
          <a:xfrm>
            <a:off x="179512" y="620688"/>
            <a:ext cx="1728192" cy="2232819"/>
          </a:xfrm>
          <a:prstGeom prst="rect">
            <a:avLst/>
          </a:prstGeom>
          <a:noFill/>
        </p:spPr>
      </p:pic>
    </p:spTree>
    <p:extLst>
      <p:ext uri="{BB962C8B-B14F-4D97-AF65-F5344CB8AC3E}">
        <p14:creationId xmlns="" xmlns:p14="http://schemas.microsoft.com/office/powerpoint/2010/main" val="3569097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 xmlns:p14="http://schemas.microsoft.com/office/powerpoint/2010/main" val="2203775238"/>
              </p:ext>
            </p:extLst>
          </p:nvPr>
        </p:nvGraphicFramePr>
        <p:xfrm>
          <a:off x="1043608" y="836712"/>
          <a:ext cx="6480175" cy="5400675"/>
        </p:xfrm>
        <a:graphic>
          <a:graphicData uri="http://schemas.openxmlformats.org/presentationml/2006/ole">
            <p:oleObj spid="_x0000_s5304" name="Acrobat Document" r:id="rId3" imgW="7772400" imgH="10074240" progId="AcroExch.Document.11">
              <p:embed/>
            </p:oleObj>
          </a:graphicData>
        </a:graphic>
      </p:graphicFrame>
    </p:spTree>
    <p:extLst>
      <p:ext uri="{BB962C8B-B14F-4D97-AF65-F5344CB8AC3E}">
        <p14:creationId xmlns="" xmlns:p14="http://schemas.microsoft.com/office/powerpoint/2010/main" val="1783141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 xmlns:p14="http://schemas.microsoft.com/office/powerpoint/2010/main" val="2569877763"/>
              </p:ext>
            </p:extLst>
          </p:nvPr>
        </p:nvGraphicFramePr>
        <p:xfrm>
          <a:off x="1619672" y="0"/>
          <a:ext cx="4940275" cy="6828692"/>
        </p:xfrm>
        <a:graphic>
          <a:graphicData uri="http://schemas.openxmlformats.org/presentationml/2006/ole">
            <p:oleObj spid="_x0000_s4286" name="Acrobat Document" r:id="rId3" imgW="7772400" imgH="10074240" progId="AcroExch.Document.11">
              <p:embed/>
            </p:oleObj>
          </a:graphicData>
        </a:graphic>
      </p:graphicFrame>
    </p:spTree>
    <p:extLst>
      <p:ext uri="{BB962C8B-B14F-4D97-AF65-F5344CB8AC3E}">
        <p14:creationId xmlns="" xmlns:p14="http://schemas.microsoft.com/office/powerpoint/2010/main" val="74600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Necat ALTIOK\Desktop\375.tif"/>
          <p:cNvPicPr>
            <a:picLocks noChangeAspect="1" noChangeArrowheads="1"/>
          </p:cNvPicPr>
          <p:nvPr/>
        </p:nvPicPr>
        <p:blipFill>
          <a:blip r:embed="rId2" cstate="print"/>
          <a:srcRect/>
          <a:stretch>
            <a:fillRect/>
          </a:stretch>
        </p:blipFill>
        <p:spPr bwMode="auto">
          <a:xfrm>
            <a:off x="323528" y="413559"/>
            <a:ext cx="7920880" cy="634587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 xmlns:p14="http://schemas.microsoft.com/office/powerpoint/2010/main" val="3365849096"/>
              </p:ext>
            </p:extLst>
          </p:nvPr>
        </p:nvGraphicFramePr>
        <p:xfrm>
          <a:off x="1475656" y="6017"/>
          <a:ext cx="5905500" cy="6735351"/>
        </p:xfrm>
        <a:graphic>
          <a:graphicData uri="http://schemas.openxmlformats.org/presentationml/2006/ole">
            <p:oleObj spid="_x0000_s2240" name="Acrobat Document" r:id="rId3" imgW="7772400" imgH="10074240" progId="AcroExch.Document.11">
              <p:embed/>
            </p:oleObj>
          </a:graphicData>
        </a:graphic>
      </p:graphicFrame>
    </p:spTree>
    <p:extLst>
      <p:ext uri="{BB962C8B-B14F-4D97-AF65-F5344CB8AC3E}">
        <p14:creationId xmlns="" xmlns:p14="http://schemas.microsoft.com/office/powerpoint/2010/main" val="2489103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5982" y="1124744"/>
            <a:ext cx="7588426" cy="4154984"/>
          </a:xfrm>
          <a:prstGeom prst="rect">
            <a:avLst/>
          </a:prstGeom>
        </p:spPr>
        <p:txBody>
          <a:bodyPr wrap="square">
            <a:spAutoFit/>
          </a:bodyPr>
          <a:lstStyle/>
          <a:p>
            <a:pPr algn="just"/>
            <a:r>
              <a:rPr lang="tr-TR" sz="2400" dirty="0"/>
              <a:t> </a:t>
            </a:r>
          </a:p>
          <a:p>
            <a:pPr algn="just"/>
            <a:r>
              <a:rPr lang="tr-TR" sz="2400" dirty="0"/>
              <a:t>Sorumlular ve/veya ilgililer, taksitlendirme taleplerine ilişkin yetkili makamın onayı alınıncaya kadar dilekçede belirtilen ilk taksit miktarını hemen, takip eden taksitleri de düzenli olarak, faiziyle birlikte muhasebe birimine ödeyebilirler. Yetkili makamdan alınan taksitlendirme onayında kararlaştırılan taksit miktarı ödenen taksit miktarından fazla olduğu takdirde, onayda belirtilen ilk taksit tarihinden itibaren geçen taksit sürelerine ait toplam fark peşin olarak tahsil edilir. </a:t>
            </a:r>
          </a:p>
        </p:txBody>
      </p:sp>
    </p:spTree>
    <p:extLst>
      <p:ext uri="{BB962C8B-B14F-4D97-AF65-F5344CB8AC3E}">
        <p14:creationId xmlns="" xmlns:p14="http://schemas.microsoft.com/office/powerpoint/2010/main" val="16206607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980728"/>
            <a:ext cx="7416824" cy="3785652"/>
          </a:xfrm>
          <a:prstGeom prst="rect">
            <a:avLst/>
          </a:prstGeom>
        </p:spPr>
        <p:txBody>
          <a:bodyPr wrap="square">
            <a:spAutoFit/>
          </a:bodyPr>
          <a:lstStyle/>
          <a:p>
            <a:pPr algn="just"/>
            <a:r>
              <a:rPr lang="tr-TR" sz="2400" dirty="0"/>
              <a:t> Taksitlerden birinin ödeme planına ve “resen borç senedi ve </a:t>
            </a:r>
            <a:r>
              <a:rPr lang="tr-TR" sz="2400" dirty="0" smtClean="0"/>
              <a:t>kefaletname’ye </a:t>
            </a:r>
            <a:r>
              <a:rPr lang="tr-TR" sz="2400" dirty="0"/>
              <a:t>uygun olarak vadesinde ve faiziyle birlikte tamamen ödenmemesi halinde alacağın tamamı muaccel olur ve hükmen tahsili için gerekli işlemler başlatılır. </a:t>
            </a:r>
          </a:p>
          <a:p>
            <a:pPr algn="just"/>
            <a:r>
              <a:rPr lang="tr-TR" sz="2400" dirty="0"/>
              <a:t> Taksitlerin tahsili sırasında taksit dönemine ait taksit tutarının ödenip faizinin tamamının ödenmediği hallerde, muhasebe birimince tahsilat belgesi üzerine idarenin faiz isteme hakkının saklı olduğuna ilişkin şerh konulur. </a:t>
            </a:r>
          </a:p>
        </p:txBody>
      </p:sp>
      <p:sp>
        <p:nvSpPr>
          <p:cNvPr id="3" name="Dikdörtgen 2"/>
          <p:cNvSpPr/>
          <p:nvPr/>
        </p:nvSpPr>
        <p:spPr>
          <a:xfrm>
            <a:off x="679376" y="4941168"/>
            <a:ext cx="7853064" cy="369332"/>
          </a:xfrm>
          <a:prstGeom prst="rect">
            <a:avLst/>
          </a:prstGeom>
        </p:spPr>
        <p:txBody>
          <a:bodyPr wrap="square">
            <a:spAutoFit/>
          </a:bodyPr>
          <a:lstStyle/>
          <a:p>
            <a:r>
              <a:rPr lang="tr-TR" dirty="0" smtClean="0"/>
              <a:t> </a:t>
            </a:r>
            <a:r>
              <a:rPr lang="tr-TR" dirty="0"/>
              <a:t>(Madde </a:t>
            </a:r>
            <a:r>
              <a:rPr lang="tr-TR" dirty="0" smtClean="0"/>
              <a:t>16-17)</a:t>
            </a:r>
            <a:endParaRPr lang="tr-TR" dirty="0"/>
          </a:p>
        </p:txBody>
      </p:sp>
      <p:pic>
        <p:nvPicPr>
          <p:cNvPr id="4" name="Picture 32" descr="https://encrypted-tbn1.gstatic.com/images?q=tbn:ANd9GcSBWzdh55NwGh9x3zLpQZuEgAFCAI0cBr_C1FmY6sgG3K0gX8l3"/>
          <p:cNvPicPr>
            <a:picLocks noChangeAspect="1" noChangeArrowheads="1"/>
          </p:cNvPicPr>
          <p:nvPr/>
        </p:nvPicPr>
        <p:blipFill>
          <a:blip r:embed="rId2" cstate="print"/>
          <a:srcRect/>
          <a:stretch>
            <a:fillRect/>
          </a:stretch>
        </p:blipFill>
        <p:spPr bwMode="auto">
          <a:xfrm>
            <a:off x="5148064" y="4725144"/>
            <a:ext cx="2837681" cy="1800200"/>
          </a:xfrm>
          <a:prstGeom prst="rect">
            <a:avLst/>
          </a:prstGeom>
          <a:noFill/>
        </p:spPr>
      </p:pic>
    </p:spTree>
    <p:extLst>
      <p:ext uri="{BB962C8B-B14F-4D97-AF65-F5344CB8AC3E}">
        <p14:creationId xmlns="" xmlns:p14="http://schemas.microsoft.com/office/powerpoint/2010/main" val="973023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556792"/>
            <a:ext cx="72008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a:t> Kamu zararı alacaklarının yapılan tebligata rağmen sorumlular ve/veya ilgililerce süresinde rızaen ödenmemesi halinde ilgili alacak takip dosyası, sürenin bitiminden itibaren </a:t>
            </a:r>
            <a:r>
              <a:rPr lang="tr-TR" sz="2400" dirty="0">
                <a:solidFill>
                  <a:srgbClr val="FF0000"/>
                </a:solidFill>
              </a:rPr>
              <a:t>beş iş günü içerisinde, alacağın hükmen tahsili için</a:t>
            </a:r>
            <a:r>
              <a:rPr lang="tr-TR" sz="2400" dirty="0"/>
              <a:t>, strateji geliştirme birimi veya taşradaki ilgili takip birimince kamu idaresini temsile yetkili hukuk birimine </a:t>
            </a:r>
            <a:r>
              <a:rPr lang="tr-TR" sz="2400" dirty="0" smtClean="0"/>
              <a:t>gönderilir.</a:t>
            </a:r>
          </a:p>
          <a:p>
            <a:pPr algn="just"/>
            <a:endParaRPr lang="tr-TR" sz="1200" dirty="0" smtClean="0"/>
          </a:p>
          <a:p>
            <a:pPr algn="just"/>
            <a:endParaRPr lang="tr-TR" sz="1200" dirty="0"/>
          </a:p>
          <a:p>
            <a:pPr algn="just"/>
            <a:endParaRPr lang="tr-TR" sz="1200" dirty="0" smtClean="0"/>
          </a:p>
          <a:p>
            <a:pPr algn="just"/>
            <a:endParaRPr lang="tr-TR" sz="1200" dirty="0"/>
          </a:p>
          <a:p>
            <a:pPr algn="just"/>
            <a:r>
              <a:rPr lang="tr-TR" sz="1200" dirty="0" smtClean="0"/>
              <a:t>Kamu </a:t>
            </a:r>
            <a:r>
              <a:rPr lang="tr-TR" sz="1200" dirty="0"/>
              <a:t>Zararlarının Tahsiline ilişkin Usul ve Esaslar Hakkında Yönetmelik (Madde 10) </a:t>
            </a:r>
          </a:p>
          <a:p>
            <a:pPr algn="just"/>
            <a:r>
              <a:rPr lang="tr-TR" sz="1200" dirty="0"/>
              <a:t>Kamu Zararlarının Tahsiline ilişkin Usul ve Esaslar Hakkında Yönetmelik (Madde 12) </a:t>
            </a:r>
          </a:p>
          <a:p>
            <a:pPr algn="just"/>
            <a:endParaRPr lang="tr-TR" sz="2400" dirty="0"/>
          </a:p>
        </p:txBody>
      </p:sp>
    </p:spTree>
    <p:extLst>
      <p:ext uri="{BB962C8B-B14F-4D97-AF65-F5344CB8AC3E}">
        <p14:creationId xmlns="" xmlns:p14="http://schemas.microsoft.com/office/powerpoint/2010/main" val="33491023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653787"/>
            <a:ext cx="691276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400" b="1" dirty="0" smtClean="0"/>
              <a:t>     KAMU ZARARI NE ZAMAN OLUŞUR? </a:t>
            </a:r>
            <a:endParaRPr lang="tr-TR" sz="2400" dirty="0"/>
          </a:p>
        </p:txBody>
      </p:sp>
      <p:sp>
        <p:nvSpPr>
          <p:cNvPr id="3" name="Dikdörtgen 2"/>
          <p:cNvSpPr/>
          <p:nvPr/>
        </p:nvSpPr>
        <p:spPr>
          <a:xfrm>
            <a:off x="539552" y="1700808"/>
            <a:ext cx="7848872" cy="3785652"/>
          </a:xfrm>
          <a:prstGeom prst="rect">
            <a:avLst/>
          </a:prstGeom>
        </p:spPr>
        <p:txBody>
          <a:bodyPr wrap="square">
            <a:spAutoFit/>
          </a:bodyPr>
          <a:lstStyle/>
          <a:p>
            <a:pPr algn="just"/>
            <a:r>
              <a:rPr lang="tr-TR" sz="2400" dirty="0"/>
              <a:t> Vezne ve ambar açıkları ile diğer muhasebe yetkilisi mutemetlerinin açıklarında, açığın meydana geldiği tarihte,</a:t>
            </a:r>
            <a:r>
              <a:rPr lang="tr-TR" sz="2400" dirty="0">
                <a:solidFill>
                  <a:srgbClr val="FF0000"/>
                </a:solidFill>
              </a:rPr>
              <a:t> </a:t>
            </a:r>
            <a:r>
              <a:rPr lang="tr-TR" sz="2400" dirty="0"/>
              <a:t>bu tarihin bilinmediği durumlarda olayın tespit edildiği tarihte, </a:t>
            </a:r>
          </a:p>
          <a:p>
            <a:pPr algn="just"/>
            <a:r>
              <a:rPr lang="tr-TR" sz="2400" dirty="0"/>
              <a:t> İş, mal veya hizmet karşılığı olarak ilgili mevzuatında belirlenen veya mevzuatında öngörülen karar, onay ya da sözleşmesinde belirlenen tutardan fazla yapılan ödemeler ile transfer niteliğindeki giderlerde yapılan yersiz ve fazla ödemelerde, ödemenin yapıldığı tarihte, </a:t>
            </a:r>
          </a:p>
        </p:txBody>
      </p:sp>
    </p:spTree>
    <p:extLst>
      <p:ext uri="{BB962C8B-B14F-4D97-AF65-F5344CB8AC3E}">
        <p14:creationId xmlns="" xmlns:p14="http://schemas.microsoft.com/office/powerpoint/2010/main" val="32372507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4960" y="1412776"/>
            <a:ext cx="7743598" cy="5262979"/>
          </a:xfrm>
          <a:prstGeom prst="rect">
            <a:avLst/>
          </a:prstGeom>
        </p:spPr>
        <p:txBody>
          <a:bodyPr wrap="square">
            <a:spAutoFit/>
          </a:bodyPr>
          <a:lstStyle/>
          <a:p>
            <a:pPr algn="just"/>
            <a:r>
              <a:rPr lang="tr-TR" sz="2400" dirty="0"/>
              <a:t> Kayıtlı olsun veya olmasın, kamu idaresinin yönetim ve kullanımında olan ya da kullanıcılarına teslim edilen taşınırların kaybedilmesi, çalınması veya zarar görmesi hallerinde olayın meydana geldiği tarihte; bu tarihin bilinmediği durumlarda olayın tespit edildiği tarihte, </a:t>
            </a:r>
          </a:p>
          <a:p>
            <a:pPr algn="just"/>
            <a:r>
              <a:rPr lang="tr-TR" sz="2400" dirty="0"/>
              <a:t> İş yaptırılmadan, mal veya hizmet alınmadan ya da mevzuatında öngörülmediği halde yapılan yersiz ödemelerde, ödemenin yapıldığı tarihte, </a:t>
            </a:r>
            <a:endParaRPr lang="tr-TR" sz="2400" dirty="0" smtClean="0"/>
          </a:p>
          <a:p>
            <a:pPr algn="just"/>
            <a:r>
              <a:rPr lang="tr-TR" sz="2400" dirty="0" smtClean="0"/>
              <a:t> </a:t>
            </a:r>
            <a:r>
              <a:rPr lang="tr-TR" sz="2400" dirty="0" err="1" smtClean="0"/>
              <a:t>Hakedişlerden</a:t>
            </a:r>
            <a:r>
              <a:rPr lang="tr-TR" sz="2400" dirty="0" smtClean="0"/>
              <a:t> kesinti suretiyle yapılan gelir tahsilatının eksik yapılması hallerinde, tahsilat tutarının gelir kaydedilmesi gerektiği tarihte, </a:t>
            </a:r>
          </a:p>
          <a:p>
            <a:pPr algn="just"/>
            <a:r>
              <a:rPr lang="tr-TR" sz="2400" dirty="0" smtClean="0"/>
              <a:t>oluşmuş kabul edilir.</a:t>
            </a:r>
          </a:p>
          <a:p>
            <a:pPr algn="just"/>
            <a:endParaRPr lang="tr-TR" sz="2400" dirty="0"/>
          </a:p>
        </p:txBody>
      </p:sp>
    </p:spTree>
    <p:extLst>
      <p:ext uri="{BB962C8B-B14F-4D97-AF65-F5344CB8AC3E}">
        <p14:creationId xmlns="" xmlns:p14="http://schemas.microsoft.com/office/powerpoint/2010/main" val="1759170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Dikdörtgen 1"/>
          <p:cNvSpPr/>
          <p:nvPr/>
        </p:nvSpPr>
        <p:spPr>
          <a:xfrm rot="10800000" flipV="1">
            <a:off x="755576" y="4052102"/>
            <a:ext cx="756084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dirty="0" smtClean="0"/>
              <a:t>Sayıştay</a:t>
            </a:r>
            <a:r>
              <a:rPr lang="tr-TR" sz="2000" dirty="0"/>
              <a:t>, adlî, idarî ve askerî mahkeme ilâmları ile tespit olunan </a:t>
            </a:r>
            <a:r>
              <a:rPr lang="tr-TR" sz="2000" dirty="0">
                <a:solidFill>
                  <a:schemeClr val="tx1"/>
                </a:solidFill>
              </a:rPr>
              <a:t>kamu zararından doğan alacaklarda faiz başlangıç tarihi, </a:t>
            </a:r>
            <a:r>
              <a:rPr lang="tr-TR" sz="2000" b="1" u="sng" dirty="0">
                <a:solidFill>
                  <a:schemeClr val="tx1"/>
                </a:solidFill>
              </a:rPr>
              <a:t>ilâmda faizin başlangıcı hakkında hüküm varsa belirtilen tarih, aksi takdirde karar tarihidir</a:t>
            </a:r>
            <a:r>
              <a:rPr lang="tr-TR" sz="2000" dirty="0">
                <a:solidFill>
                  <a:schemeClr val="tx1"/>
                </a:solidFill>
              </a:rPr>
              <a:t>. </a:t>
            </a:r>
          </a:p>
        </p:txBody>
      </p:sp>
      <p:sp>
        <p:nvSpPr>
          <p:cNvPr id="3" name="Dikdörtgen 2"/>
          <p:cNvSpPr/>
          <p:nvPr/>
        </p:nvSpPr>
        <p:spPr>
          <a:xfrm>
            <a:off x="977285" y="173566"/>
            <a:ext cx="7272808"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b="1" dirty="0">
                <a:solidFill>
                  <a:schemeClr val="bg2">
                    <a:lumMod val="25000"/>
                  </a:schemeClr>
                </a:solidFill>
              </a:rPr>
              <a:t>KAMU ZARARININ FAİZ BAŞLANGICINA İLİŞKİN HUSUSLAR NELERDİR? </a:t>
            </a:r>
          </a:p>
        </p:txBody>
      </p:sp>
      <p:sp>
        <p:nvSpPr>
          <p:cNvPr id="6" name="Aşağı Şerit 5"/>
          <p:cNvSpPr/>
          <p:nvPr/>
        </p:nvSpPr>
        <p:spPr>
          <a:xfrm>
            <a:off x="107504" y="1268760"/>
            <a:ext cx="8712968" cy="2088803"/>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just"/>
            <a:r>
              <a:rPr lang="tr-TR" dirty="0" smtClean="0">
                <a:solidFill>
                  <a:schemeClr val="tx1">
                    <a:lumMod val="95000"/>
                    <a:lumOff val="5000"/>
                  </a:schemeClr>
                </a:solidFill>
              </a:rPr>
              <a:t>Kamu zararından </a:t>
            </a:r>
            <a:r>
              <a:rPr lang="tr-TR" dirty="0">
                <a:solidFill>
                  <a:schemeClr val="tx1">
                    <a:lumMod val="95000"/>
                    <a:lumOff val="5000"/>
                  </a:schemeClr>
                </a:solidFill>
              </a:rPr>
              <a:t>doğan alacaklarda ilgili mevzuatına göre hesaplanacak faizin başlangıç tarihi, </a:t>
            </a:r>
            <a:r>
              <a:rPr lang="tr-TR" b="1" u="sng" dirty="0">
                <a:solidFill>
                  <a:schemeClr val="tx1">
                    <a:lumMod val="95000"/>
                    <a:lumOff val="5000"/>
                  </a:schemeClr>
                </a:solidFill>
              </a:rPr>
              <a:t>kural olarak zararın oluştuğu tarihtir. </a:t>
            </a:r>
          </a:p>
        </p:txBody>
      </p:sp>
      <p:sp>
        <p:nvSpPr>
          <p:cNvPr id="9" name="Şeritli Sağ Ok 8"/>
          <p:cNvSpPr/>
          <p:nvPr/>
        </p:nvSpPr>
        <p:spPr>
          <a:xfrm rot="5400000">
            <a:off x="3851920" y="5805264"/>
            <a:ext cx="792088" cy="7920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1807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179512" y="4221088"/>
            <a:ext cx="8460483" cy="1871067"/>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tr-TR" sz="3200" u="sng" dirty="0" smtClean="0">
                <a:solidFill>
                  <a:schemeClr val="bg2">
                    <a:lumMod val="25000"/>
                  </a:schemeClr>
                </a:solidFill>
              </a:rPr>
              <a:t>Zararı </a:t>
            </a:r>
            <a:r>
              <a:rPr lang="tr-TR" sz="3200" u="sng" dirty="0" err="1" smtClean="0">
                <a:solidFill>
                  <a:schemeClr val="tx1"/>
                </a:solidFill>
              </a:rPr>
              <a:t>mevzuatına</a:t>
            </a:r>
            <a:r>
              <a:rPr lang="tr-TR" sz="3200" u="sng" dirty="0" err="1" smtClean="0">
                <a:solidFill>
                  <a:schemeClr val="bg2">
                    <a:lumMod val="25000"/>
                  </a:schemeClr>
                </a:solidFill>
              </a:rPr>
              <a:t>n</a:t>
            </a:r>
            <a:r>
              <a:rPr lang="tr-TR" sz="3200" u="sng" dirty="0" smtClean="0">
                <a:solidFill>
                  <a:schemeClr val="bg2">
                    <a:lumMod val="25000"/>
                  </a:schemeClr>
                </a:solidFill>
              </a:rPr>
              <a:t> </a:t>
            </a:r>
            <a:r>
              <a:rPr lang="tr-TR" sz="3200" u="sng" dirty="0">
                <a:solidFill>
                  <a:schemeClr val="bg2">
                    <a:lumMod val="25000"/>
                  </a:schemeClr>
                </a:solidFill>
              </a:rPr>
              <a:t>oluştuğu tarihten itibaren </a:t>
            </a:r>
            <a:r>
              <a:rPr lang="tr-TR" sz="3200" u="sng" dirty="0" smtClean="0">
                <a:solidFill>
                  <a:schemeClr val="tx1"/>
                </a:solidFill>
              </a:rPr>
              <a:t>ilgili mevzuatına</a:t>
            </a:r>
            <a:r>
              <a:rPr lang="tr-TR" sz="3200" u="sng" dirty="0" smtClean="0">
                <a:solidFill>
                  <a:srgbClr val="FF0000"/>
                </a:solidFill>
              </a:rPr>
              <a:t> </a:t>
            </a:r>
            <a:r>
              <a:rPr lang="tr-TR" sz="3200" u="sng" dirty="0" smtClean="0">
                <a:solidFill>
                  <a:schemeClr val="bg2">
                    <a:lumMod val="25000"/>
                  </a:schemeClr>
                </a:solidFill>
              </a:rPr>
              <a:t>göre </a:t>
            </a:r>
            <a:r>
              <a:rPr lang="tr-TR" sz="3200" u="sng" dirty="0">
                <a:solidFill>
                  <a:schemeClr val="bg2">
                    <a:lumMod val="25000"/>
                  </a:schemeClr>
                </a:solidFill>
              </a:rPr>
              <a:t>hesaplanacak faiziyle birlikte ilgililerden tahsil edilir</a:t>
            </a:r>
            <a:r>
              <a:rPr lang="tr-TR" u="sng" dirty="0">
                <a:solidFill>
                  <a:schemeClr val="bg2">
                    <a:lumMod val="25000"/>
                  </a:schemeClr>
                </a:solidFill>
              </a:rPr>
              <a:t>. </a:t>
            </a:r>
          </a:p>
        </p:txBody>
      </p:sp>
      <p:sp>
        <p:nvSpPr>
          <p:cNvPr id="4" name="Aşağı Şerit 3"/>
          <p:cNvSpPr/>
          <p:nvPr/>
        </p:nvSpPr>
        <p:spPr>
          <a:xfrm>
            <a:off x="107504" y="1268760"/>
            <a:ext cx="8712968" cy="2088803"/>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just"/>
            <a:r>
              <a:rPr lang="tr-TR" b="1" dirty="0">
                <a:solidFill>
                  <a:schemeClr val="tx1">
                    <a:lumMod val="95000"/>
                    <a:lumOff val="5000"/>
                  </a:schemeClr>
                </a:solidFill>
              </a:rPr>
              <a:t>Kontrol, denetim, inceleme, kesin hükme bağlama veya yargılama sonucunda tespit edilen kamu zararı,</a:t>
            </a:r>
          </a:p>
          <a:p>
            <a:pPr algn="just"/>
            <a:endParaRPr lang="tr-TR" dirty="0"/>
          </a:p>
        </p:txBody>
      </p:sp>
    </p:spTree>
    <p:extLst>
      <p:ext uri="{BB962C8B-B14F-4D97-AF65-F5344CB8AC3E}">
        <p14:creationId xmlns="" xmlns:p14="http://schemas.microsoft.com/office/powerpoint/2010/main" val="10990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867312"/>
            <a:ext cx="7344816" cy="2749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Sorumlular ve/veya ilgililerce yapılan ödeme tutarının, alacak aslı ile faiz tutarının tamamını karşılamaması halinde ödenen tutar vadesi gelmiş alacak aslına ve faizine orantılı olarak mahsup edilir. </a:t>
            </a:r>
          </a:p>
          <a:p>
            <a:pPr algn="just"/>
            <a:r>
              <a:rPr lang="tr-TR" sz="2400" dirty="0"/>
              <a:t> Borç aslına faiz dâhil edilerek, tekrar faiz </a:t>
            </a:r>
            <a:r>
              <a:rPr lang="tr-TR" sz="2400" dirty="0" smtClean="0"/>
              <a:t>yürütülemez.</a:t>
            </a:r>
            <a:endParaRPr lang="tr-TR" sz="2400" dirty="0"/>
          </a:p>
        </p:txBody>
      </p:sp>
    </p:spTree>
    <p:extLst>
      <p:ext uri="{BB962C8B-B14F-4D97-AF65-F5344CB8AC3E}">
        <p14:creationId xmlns="" xmlns:p14="http://schemas.microsoft.com/office/powerpoint/2010/main" val="34733917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548680"/>
            <a:ext cx="7488832" cy="1200329"/>
          </a:xfrm>
          <a:prstGeom prst="rect">
            <a:avLst/>
          </a:prstGeom>
        </p:spPr>
        <p:txBody>
          <a:bodyPr wrap="square">
            <a:spAutoFit/>
          </a:bodyPr>
          <a:lstStyle/>
          <a:p>
            <a:r>
              <a:rPr lang="tr-TR" sz="2400" b="1" dirty="0"/>
              <a:t>KAMU ZARARININ TESPİT VE TAHSİLİNDE ZAMANAŞIMINA İLİŞKİN HUSUSLAR NELERDİR? </a:t>
            </a:r>
            <a:endParaRPr lang="tr-TR" sz="2400" dirty="0"/>
          </a:p>
        </p:txBody>
      </p:sp>
      <p:sp>
        <p:nvSpPr>
          <p:cNvPr id="4" name="Dikdörtgen 3"/>
          <p:cNvSpPr/>
          <p:nvPr/>
        </p:nvSpPr>
        <p:spPr>
          <a:xfrm>
            <a:off x="651790" y="3140968"/>
            <a:ext cx="7344816" cy="2739211"/>
          </a:xfrm>
          <a:prstGeom prst="rect">
            <a:avLst/>
          </a:prstGeom>
        </p:spPr>
        <p:txBody>
          <a:bodyPr wrap="square">
            <a:spAutoFit/>
          </a:bodyPr>
          <a:lstStyle/>
          <a:p>
            <a:pPr algn="just"/>
            <a:r>
              <a:rPr lang="tr-TR" sz="2400" dirty="0"/>
              <a:t> Kamu zararından doğan alacaklarda zamanaşımı süresi, zamanaşımını kesen ve durduran genel hükümler saklı kalmak kaydıyla, on yıldır. </a:t>
            </a:r>
          </a:p>
          <a:p>
            <a:pPr algn="just"/>
            <a:r>
              <a:rPr lang="tr-TR" sz="2400" dirty="0"/>
              <a:t> Zamanaşımı süresi, kamu zararının oluştuğu kabul edilen tarihi takip eden mali yılın başında işlemeye başlar ve </a:t>
            </a:r>
            <a:r>
              <a:rPr lang="tr-TR" sz="2400" b="1" dirty="0"/>
              <a:t>onuncu</a:t>
            </a:r>
            <a:r>
              <a:rPr lang="tr-TR" sz="2400" dirty="0"/>
              <a:t> yılın sonunda biter. </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31390" y="1484784"/>
            <a:ext cx="2385616" cy="1656184"/>
          </a:xfrm>
          <a:prstGeom prst="rect">
            <a:avLst/>
          </a:prstGeom>
        </p:spPr>
      </p:pic>
    </p:spTree>
    <p:extLst>
      <p:ext uri="{BB962C8B-B14F-4D97-AF65-F5344CB8AC3E}">
        <p14:creationId xmlns="" xmlns:p14="http://schemas.microsoft.com/office/powerpoint/2010/main" val="38515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15616" y="-6450627"/>
            <a:ext cx="7200800" cy="3585597"/>
          </a:xfrm>
          <a:prstGeom prst="rect">
            <a:avLst/>
          </a:prstGeom>
        </p:spPr>
        <p:txBody>
          <a:bodyPr wrap="square">
            <a:spAutoFit/>
          </a:bodyPr>
          <a:lstStyle/>
          <a:p>
            <a:r>
              <a:rPr lang="tr-TR" dirty="0" smtClean="0"/>
              <a:t>¸</a:t>
            </a:r>
          </a:p>
          <a:p>
            <a:r>
              <a:rPr lang="tr-TR" sz="1100" dirty="0" smtClean="0"/>
              <a:t>T.C.</a:t>
            </a:r>
          </a:p>
          <a:p>
            <a:r>
              <a:rPr lang="tr-TR" sz="1100" dirty="0" smtClean="0"/>
              <a:t>MİLLÎ EĞİTİM BAKANLIĞI</a:t>
            </a:r>
          </a:p>
          <a:p>
            <a:r>
              <a:rPr lang="tr-TR" sz="1100" dirty="0" smtClean="0"/>
              <a:t>Strateji Geliştirme Başkanlığı</a:t>
            </a:r>
          </a:p>
          <a:p>
            <a:endParaRPr lang="tr-TR" sz="1100" dirty="0" smtClean="0"/>
          </a:p>
          <a:p>
            <a:r>
              <a:rPr lang="tr-TR" sz="1100" dirty="0" smtClean="0"/>
              <a:t> </a:t>
            </a:r>
          </a:p>
          <a:p>
            <a:endParaRPr lang="tr-TR" sz="1100" dirty="0" smtClean="0"/>
          </a:p>
          <a:p>
            <a:r>
              <a:rPr lang="tr-TR" sz="1100" dirty="0" smtClean="0"/>
              <a:t>Sayı	: 10903426-855.01-E.7160003	10.07.2015</a:t>
            </a:r>
          </a:p>
          <a:p>
            <a:r>
              <a:rPr lang="tr-TR" sz="1100" dirty="0" smtClean="0"/>
              <a:t>Konu:  Maliye Bakanlığı inceleme Raporu</a:t>
            </a:r>
          </a:p>
          <a:p>
            <a:r>
              <a:rPr lang="tr-TR" sz="1100" dirty="0" smtClean="0"/>
              <a:t>            (71/İR.1/1 sayılı)</a:t>
            </a:r>
          </a:p>
          <a:p>
            <a:endParaRPr lang="tr-TR" sz="1100" dirty="0" smtClean="0"/>
          </a:p>
          <a:p>
            <a:endParaRPr lang="tr-TR" sz="1100" dirty="0" smtClean="0"/>
          </a:p>
          <a:p>
            <a:endParaRPr lang="tr-TR" sz="1100" dirty="0" smtClean="0"/>
          </a:p>
          <a:p>
            <a:r>
              <a:rPr lang="tr-TR" sz="1100" dirty="0" smtClean="0"/>
              <a:t>İlgi   : Maliye Bakanlığının 24.06.2015 tarihli ve 95713651-663.05-6254 sayılı yazısı.</a:t>
            </a:r>
          </a:p>
          <a:p>
            <a:endParaRPr lang="tr-TR" sz="1100" dirty="0" smtClean="0"/>
          </a:p>
          <a:p>
            <a:r>
              <a:rPr lang="tr-TR" sz="1100" dirty="0" smtClean="0"/>
              <a:t>	375 sayılı Kanun Hükmünde Kararnamenin 28. maddesi hükümleri doğrultusunda kamu personeline ödenen olağanüstü hal bölgesi ek tazminatının, olağanüstü hal bölgesi ve mücavir alanı dışında görev yapan kamu personeline ödenip ödenmediğine (2010-2014 dönemi) ilişkin Maliye Bakanlığı Muhasebat</a:t>
            </a:r>
          </a:p>
          <a:p>
            <a:endParaRPr lang="tr-TR" sz="1100" dirty="0" smtClean="0"/>
          </a:p>
        </p:txBody>
      </p:sp>
      <p:sp>
        <p:nvSpPr>
          <p:cNvPr id="3" name="2 Dikdörtgen"/>
          <p:cNvSpPr/>
          <p:nvPr/>
        </p:nvSpPr>
        <p:spPr>
          <a:xfrm>
            <a:off x="755576" y="116632"/>
            <a:ext cx="7632848" cy="5472607"/>
          </a:xfrm>
          <a:prstGeom prst="rect">
            <a:avLst/>
          </a:prstGeom>
        </p:spPr>
        <p:txBody>
          <a:bodyPr wrap="square">
            <a:spAutoFit/>
          </a:bodyPr>
          <a:lstStyle/>
          <a:p>
            <a:pPr algn="ctr"/>
            <a:r>
              <a:rPr lang="tr-TR" dirty="0" smtClean="0"/>
              <a:t>T.C.</a:t>
            </a:r>
          </a:p>
          <a:p>
            <a:pPr algn="ctr"/>
            <a:r>
              <a:rPr lang="tr-TR" sz="1000" dirty="0" smtClean="0"/>
              <a:t>MİLLÎ EĞİTİM BAKANLIĞI</a:t>
            </a:r>
          </a:p>
          <a:p>
            <a:pPr algn="ctr"/>
            <a:r>
              <a:rPr lang="tr-TR" sz="1000" dirty="0" smtClean="0"/>
              <a:t>Strateji Geliştirme Başkanlığı</a:t>
            </a:r>
          </a:p>
          <a:p>
            <a:pPr algn="ctr"/>
            <a:endParaRPr lang="tr-TR" sz="1000" dirty="0" smtClean="0"/>
          </a:p>
          <a:p>
            <a:pPr algn="ctr"/>
            <a:r>
              <a:rPr lang="tr-TR" sz="1000" dirty="0" smtClean="0"/>
              <a:t> </a:t>
            </a:r>
          </a:p>
          <a:p>
            <a:endParaRPr lang="tr-TR" sz="1000" dirty="0" smtClean="0"/>
          </a:p>
          <a:p>
            <a:r>
              <a:rPr lang="tr-TR" sz="1000" dirty="0" smtClean="0"/>
              <a:t>Sayı	: 10903426-855.01-E.7160003	10.07.2015</a:t>
            </a:r>
          </a:p>
          <a:p>
            <a:r>
              <a:rPr lang="tr-TR" sz="1000" dirty="0" smtClean="0"/>
              <a:t>Konu:  Maliye Bakanlığı inceleme Raporu</a:t>
            </a:r>
          </a:p>
          <a:p>
            <a:r>
              <a:rPr lang="tr-TR" sz="1000" dirty="0" smtClean="0"/>
              <a:t>            (71/İR.1/1 sayılı)</a:t>
            </a:r>
          </a:p>
          <a:p>
            <a:endParaRPr lang="tr-TR" sz="1000" dirty="0" smtClean="0"/>
          </a:p>
          <a:p>
            <a:r>
              <a:rPr lang="tr-TR" sz="1000" dirty="0" smtClean="0"/>
              <a:t>İlgi   : Maliye Bakanlığının 24.06.2015 tarihli ve 95713651-663.05-6254 sayılı yazısı.</a:t>
            </a:r>
          </a:p>
          <a:p>
            <a:endParaRPr lang="tr-TR" dirty="0" smtClean="0"/>
          </a:p>
          <a:p>
            <a:pPr algn="just"/>
            <a:r>
              <a:rPr lang="tr-TR" dirty="0" smtClean="0"/>
              <a:t>	</a:t>
            </a:r>
            <a:r>
              <a:rPr lang="tr-TR" sz="1000" dirty="0" smtClean="0"/>
              <a:t>375 sayılı Kanun Hükmünde Kararnamenin 28. maddesi hükümleri doğrultusunda kamu personeline ödenen olağanüstü hal bölgesi ek tazminatının, olağanüstü hal bölgesi ve mücavir alanı dışında görev yapan kamu personeline ödenip ödenmediğine (2010-2014 dönemi) ilişkin Maliye Bakanlığı Muhasebat Genel Müdürlüğünce bir inceleme raporu düzenlendiği ilgi yazı ile bildirilmiştir.</a:t>
            </a:r>
          </a:p>
          <a:p>
            <a:pPr algn="just"/>
            <a:r>
              <a:rPr lang="tr-TR" dirty="0" smtClean="0"/>
              <a:t>         	</a:t>
            </a:r>
            <a:r>
              <a:rPr lang="tr-TR" sz="1000" dirty="0" smtClean="0"/>
              <a:t>Söz konusu inceleme raporunda say2000i sisteminde elde edilen verilerden olağanüstü hal bölgesi ve mücavir alanı dışında görev yapan Milli Eğitim Bakanlığı personellerinin olağanüstü hal bölgesi ek tazminatından yararlandırıldığı ve bu tazminat kodlarına kaydedilmiş olmakla birlikte, tutarı olağanüstü hal bölgesi ek tazminatından fazla ödeme yapılanların da bulunduğu şeklinde iki farklı tespit yapılmıştır</a:t>
            </a:r>
            <a:r>
              <a:rPr lang="tr-TR" dirty="0" smtClean="0"/>
              <a:t>. </a:t>
            </a:r>
          </a:p>
          <a:p>
            <a:pPr algn="just"/>
            <a:r>
              <a:rPr lang="tr-TR" dirty="0" smtClean="0"/>
              <a:t>	</a:t>
            </a:r>
            <a:r>
              <a:rPr lang="tr-TR" sz="1000" dirty="0" smtClean="0"/>
              <a:t>Yapılan bu tespitler sonucunda </a:t>
            </a:r>
            <a:r>
              <a:rPr lang="tr-TR" sz="1000" dirty="0" err="1" smtClean="0"/>
              <a:t>excel</a:t>
            </a:r>
            <a:r>
              <a:rPr lang="tr-TR" sz="1000" dirty="0" smtClean="0"/>
              <a:t> tablolarında isimleri bildirilen il ve ilçenize bağlı birimlerinizde görevli personele ait (</a:t>
            </a:r>
            <a:r>
              <a:rPr lang="tr-TR" sz="1000" dirty="0" err="1" smtClean="0"/>
              <a:t>ilçelerede</a:t>
            </a:r>
            <a:r>
              <a:rPr lang="tr-TR" sz="1000" dirty="0" smtClean="0"/>
              <a:t> duyurulmak suretiyle) 2010-2014 yıllarını kapsayan 5 adet tablonun ekte gönderilen raporla birlikte incelenmesi, ayrıca bazı farklı maaş </a:t>
            </a:r>
            <a:r>
              <a:rPr lang="tr-TR" sz="1000" dirty="0" err="1" smtClean="0"/>
              <a:t>unsurlarınında</a:t>
            </a:r>
            <a:r>
              <a:rPr lang="tr-TR" sz="1000" dirty="0" smtClean="0"/>
              <a:t> bu tazminata ait koda kaydedilmiş olabileceği de değerlendirilerek varsa raporda tespit edilen fazla veya yersiz ödemelerin "Kamu Zararlarının Tahsiline İlişkin Usul ve Esaslar Hakkındaki Yönetmelik" ve 2007/2 sayılı genelge kapsamında e-Alacak modülüne de veri girişi yapılarak takip ve tahsil edilmesi hususunda;</a:t>
            </a:r>
          </a:p>
          <a:p>
            <a:pPr algn="just"/>
            <a:r>
              <a:rPr lang="tr-TR" sz="1000" dirty="0" smtClean="0"/>
              <a:t>                          Bilgilerinizi ve gereğini rica ederim.</a:t>
            </a:r>
          </a:p>
          <a:p>
            <a:endParaRPr lang="tr-TR"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3728" y="1412777"/>
            <a:ext cx="6120680" cy="1631216"/>
          </a:xfrm>
          <a:prstGeom prst="rect">
            <a:avLst/>
          </a:prstGeom>
        </p:spPr>
        <p:txBody>
          <a:bodyPr wrap="square">
            <a:spAutoFit/>
          </a:bodyPr>
          <a:lstStyle/>
          <a:p>
            <a:endParaRPr lang="tr-TR" sz="2000" dirty="0" smtClean="0"/>
          </a:p>
          <a:p>
            <a:endParaRPr lang="tr-TR" sz="2000" dirty="0"/>
          </a:p>
          <a:p>
            <a:endParaRPr lang="tr-TR" sz="2000" dirty="0" smtClean="0"/>
          </a:p>
          <a:p>
            <a:endParaRPr lang="tr-TR" sz="2000" dirty="0"/>
          </a:p>
          <a:p>
            <a:endParaRPr lang="tr-TR" sz="2000" dirty="0" smtClean="0"/>
          </a:p>
        </p:txBody>
      </p:sp>
      <p:sp>
        <p:nvSpPr>
          <p:cNvPr id="3" name="Dikdörtgen 2"/>
          <p:cNvSpPr/>
          <p:nvPr/>
        </p:nvSpPr>
        <p:spPr>
          <a:xfrm>
            <a:off x="1115616" y="332656"/>
            <a:ext cx="705678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a:t>Borç aslı zamanaşımına uğramış olan kamu zararından doğan alacakların faizleri de zaman aşımına uğrar. </a:t>
            </a:r>
          </a:p>
        </p:txBody>
      </p:sp>
      <p:sp>
        <p:nvSpPr>
          <p:cNvPr id="4" name="Dikdörtgen 3"/>
          <p:cNvSpPr/>
          <p:nvPr/>
        </p:nvSpPr>
        <p:spPr>
          <a:xfrm rot="10800000" flipV="1">
            <a:off x="683568" y="4649359"/>
            <a:ext cx="748883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b="1" dirty="0" smtClean="0"/>
              <a:t>Zamanaşımına </a:t>
            </a:r>
            <a:r>
              <a:rPr lang="tr-TR" b="1" dirty="0"/>
              <a:t>uğramış olsa dahi sorumlular ve/veya ilgililer tarafından </a:t>
            </a:r>
            <a:r>
              <a:rPr lang="tr-TR" b="1" dirty="0" err="1"/>
              <a:t>rızaen</a:t>
            </a:r>
            <a:r>
              <a:rPr lang="tr-TR" b="1" dirty="0"/>
              <a:t> yapılan ödemeler kabul edilir. </a:t>
            </a:r>
          </a:p>
          <a:p>
            <a:r>
              <a:rPr lang="tr-TR" dirty="0"/>
              <a:t> </a:t>
            </a:r>
          </a:p>
        </p:txBody>
      </p:sp>
      <p:sp>
        <p:nvSpPr>
          <p:cNvPr id="5" name="Dikdörtgen 4"/>
          <p:cNvSpPr/>
          <p:nvPr/>
        </p:nvSpPr>
        <p:spPr>
          <a:xfrm>
            <a:off x="416645" y="5844623"/>
            <a:ext cx="1995115" cy="400110"/>
          </a:xfrm>
          <a:prstGeom prst="rect">
            <a:avLst/>
          </a:prstGeom>
        </p:spPr>
        <p:txBody>
          <a:bodyPr wrap="square">
            <a:spAutoFit/>
          </a:bodyPr>
          <a:lstStyle/>
          <a:p>
            <a:r>
              <a:rPr lang="tr-TR" dirty="0"/>
              <a:t>(Madde 19-21</a:t>
            </a:r>
            <a:r>
              <a:rPr lang="tr-TR" sz="2000" dirty="0"/>
              <a:t>) </a:t>
            </a:r>
          </a:p>
        </p:txBody>
      </p:sp>
      <p:pic>
        <p:nvPicPr>
          <p:cNvPr id="7170" name="Picture 2" descr="https://encrypted-tbn0.gstatic.com/images?q=tbn:ANd9GcSQ_smailaxZU49DpQVZMnQRFjXA621wo4F_jChZ8EzGomIB-d0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484784"/>
            <a:ext cx="5544616" cy="27363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75266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8064896"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b="1" dirty="0"/>
              <a:t>KAMU ZARARINDAN DOĞAN ALACAKLARIN SİLİNMESİNE İLİŞKİN HUSUSLAR NELERDİR? </a:t>
            </a:r>
            <a:endParaRPr lang="tr-TR" sz="2400" dirty="0"/>
          </a:p>
        </p:txBody>
      </p:sp>
      <p:sp>
        <p:nvSpPr>
          <p:cNvPr id="4" name="Dikdörtgen 3"/>
          <p:cNvSpPr/>
          <p:nvPr/>
        </p:nvSpPr>
        <p:spPr>
          <a:xfrm>
            <a:off x="617576" y="2276872"/>
            <a:ext cx="7698840" cy="3046988"/>
          </a:xfrm>
          <a:prstGeom prst="rect">
            <a:avLst/>
          </a:prstGeom>
        </p:spPr>
        <p:txBody>
          <a:bodyPr wrap="square">
            <a:spAutoFit/>
          </a:bodyPr>
          <a:lstStyle/>
          <a:p>
            <a:pPr algn="just"/>
            <a:r>
              <a:rPr lang="tr-TR" sz="2400" dirty="0"/>
              <a:t> Zorunlu veya mücbir sebeplerle takip ve tahsil imkânı kalmayan kamu zararından doğan alacaklardan merkezî yönetim bütçe kanununda gösterilen tutara kadar olanların kayıtlardan çıkarılmasına, </a:t>
            </a:r>
            <a:r>
              <a:rPr lang="tr-TR" sz="2400" b="1" dirty="0"/>
              <a:t>genel bütçe kapsamındaki kamu idarelerinde Maliye Bakanı</a:t>
            </a:r>
            <a:r>
              <a:rPr lang="tr-TR" sz="2400" dirty="0"/>
              <a:t>, </a:t>
            </a:r>
            <a:r>
              <a:rPr lang="tr-TR" sz="2400" b="1" dirty="0"/>
              <a:t>diğer kamu idarelerinde özel kanunlarındaki hükümler saklı kalmak kaydıyla üst yöneticiler </a:t>
            </a:r>
            <a:r>
              <a:rPr lang="tr-TR" sz="2400" dirty="0"/>
              <a:t>yetkilidir. </a:t>
            </a:r>
          </a:p>
        </p:txBody>
      </p:sp>
      <p:sp>
        <p:nvSpPr>
          <p:cNvPr id="3" name="Metin kutusu 2"/>
          <p:cNvSpPr txBox="1"/>
          <p:nvPr/>
        </p:nvSpPr>
        <p:spPr>
          <a:xfrm>
            <a:off x="1187624" y="5733256"/>
            <a:ext cx="6552728" cy="369332"/>
          </a:xfrm>
          <a:prstGeom prst="rect">
            <a:avLst/>
          </a:prstGeom>
          <a:gradFill flip="none"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b="1" dirty="0" smtClean="0"/>
              <a:t>659 SAYILI K.H.K İLE DEĞİŞİKLİK YAPILMIŞTIR.</a:t>
            </a:r>
            <a:endParaRPr lang="tr-TR" b="1" dirty="0"/>
          </a:p>
        </p:txBody>
      </p:sp>
    </p:spTree>
    <p:extLst>
      <p:ext uri="{BB962C8B-B14F-4D97-AF65-F5344CB8AC3E}">
        <p14:creationId xmlns="" xmlns:p14="http://schemas.microsoft.com/office/powerpoint/2010/main" val="89761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xit" presetSubtype="0" fill="hold" grpId="0" nodeType="withEffect">
                                  <p:stCondLst>
                                    <p:cond delay="1500"/>
                                  </p:stCondLst>
                                  <p:iterate type="lt">
                                    <p:tmPct val="10000"/>
                                  </p:iterate>
                                  <p:childTnLst>
                                    <p:anim calcmode="lin" valueType="num">
                                      <p:cBhvr>
                                        <p:cTn id="6" dur="175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 dur="1750"/>
                                        <p:tgtEl>
                                          <p:spTgt spid="4"/>
                                        </p:tgtEl>
                                        <p:attrNameLst>
                                          <p:attrName>ppt_y</p:attrName>
                                        </p:attrNameLst>
                                      </p:cBhvr>
                                      <p:tavLst>
                                        <p:tav tm="0">
                                          <p:val>
                                            <p:strVal val="ppt_y"/>
                                          </p:val>
                                        </p:tav>
                                        <p:tav tm="100000">
                                          <p:val>
                                            <p:strVal val="ppt_y"/>
                                          </p:val>
                                        </p:tav>
                                      </p:tavLst>
                                    </p:anim>
                                    <p:anim calcmode="lin" valueType="num">
                                      <p:cBhvr>
                                        <p:cTn id="8" dur="1750"/>
                                        <p:tgtEl>
                                          <p:spTgt spid="4"/>
                                        </p:tgtEl>
                                        <p:attrNameLst>
                                          <p:attrName>ppt_h</p:attrName>
                                        </p:attrNameLst>
                                      </p:cBhvr>
                                      <p:tavLst>
                                        <p:tav tm="0">
                                          <p:val>
                                            <p:strVal val="ppt_h"/>
                                          </p:val>
                                        </p:tav>
                                        <p:tav tm="50000">
                                          <p:val>
                                            <p:strVal val="ppt_h+.01"/>
                                          </p:val>
                                        </p:tav>
                                        <p:tav tm="100000">
                                          <p:val>
                                            <p:strVal val="ppt_h/10"/>
                                          </p:val>
                                        </p:tav>
                                      </p:tavLst>
                                    </p:anim>
                                    <p:anim calcmode="lin" valueType="num">
                                      <p:cBhvr>
                                        <p:cTn id="9" dur="1750"/>
                                        <p:tgtEl>
                                          <p:spTgt spid="4"/>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1750" tmFilter="0,0; .5, 0; 1, 1"/>
                                        <p:tgtEl>
                                          <p:spTgt spid="4"/>
                                        </p:tgtEl>
                                      </p:cBhvr>
                                    </p:animEffect>
                                    <p:set>
                                      <p:cBhvr>
                                        <p:cTn id="11" dur="1" fill="hold">
                                          <p:stCondLst>
                                            <p:cond delay="1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340768"/>
            <a:ext cx="756084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Bu şekilde kayıtlardan çıkarılacak alacaklar için, alacak takip dosyası; merkezde strateji geliştirme birimlerince, taşrada ise alacağı takiple görevli birimlerce, idareyi temsile yetkili hukuk birimlerine gönderilerek yetkili mercilerden takipten vazgeçme onayının alınması istenilir. Takipten vazgeçme onayı alındıktan sonra dosya, onay da eklenerek ilgisine göre strateji geliştirme birimi veya takiple görevli ilgili taşra birimine geri gönderilir</a:t>
            </a:r>
          </a:p>
        </p:txBody>
      </p:sp>
      <p:sp>
        <p:nvSpPr>
          <p:cNvPr id="3" name="Metin kutusu 2"/>
          <p:cNvSpPr txBox="1"/>
          <p:nvPr/>
        </p:nvSpPr>
        <p:spPr>
          <a:xfrm>
            <a:off x="1187624" y="5733256"/>
            <a:ext cx="6552728" cy="369332"/>
          </a:xfrm>
          <a:prstGeom prst="rect">
            <a:avLst/>
          </a:prstGeom>
          <a:gradFill flip="none"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659 SAYILI K.H.K İLE DEĞİŞİKLİK YAPILMIŞTIR.</a:t>
            </a:r>
            <a:endParaRPr lang="tr-TR" dirty="0"/>
          </a:p>
        </p:txBody>
      </p:sp>
    </p:spTree>
    <p:extLst>
      <p:ext uri="{BB962C8B-B14F-4D97-AF65-F5344CB8AC3E}">
        <p14:creationId xmlns="" xmlns:p14="http://schemas.microsoft.com/office/powerpoint/2010/main" val="32672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 calcmode="lin" valueType="num">
                                      <p:cBhvr>
                                        <p:cTn id="15"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835696" y="548680"/>
            <a:ext cx="59046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    659 SAYILI K.H.K İLE YAPILAN DEĞİŞİKLİK</a:t>
            </a:r>
            <a:endParaRPr lang="tr-TR" dirty="0"/>
          </a:p>
        </p:txBody>
      </p:sp>
      <p:sp>
        <p:nvSpPr>
          <p:cNvPr id="5" name="Metin kutusu 4"/>
          <p:cNvSpPr txBox="1"/>
          <p:nvPr/>
        </p:nvSpPr>
        <p:spPr>
          <a:xfrm>
            <a:off x="611560" y="4509120"/>
            <a:ext cx="777686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dirty="0" smtClean="0"/>
              <a:t>            Anılan K.H.K ile Genel Bütçe kapsamındaki kamu idareleri hukuk hizmetlerinin etkili, verimli ve usul ekonomisine uygun şekilde yerine getirilmesi amaçlanmıştır. </a:t>
            </a:r>
          </a:p>
          <a:p>
            <a:pPr algn="just"/>
            <a:r>
              <a:rPr lang="tr-TR" dirty="0" smtClean="0"/>
              <a:t>            Bu kapsamda hukuk işlemlerinde etkili, verimliliği sağlamaya yönelik, K.H.K ye dayalı olarak Bakanlık Hukuk Müşavirliğince  24/03/2014 / tarih ve 1231488 sayılı taşra birimlerine yetki devrini kapsayan müsteşarlık onayı alınmıştır.</a:t>
            </a:r>
          </a:p>
          <a:p>
            <a:endParaRPr lang="tr-TR" dirty="0"/>
          </a:p>
        </p:txBody>
      </p:sp>
      <p:sp>
        <p:nvSpPr>
          <p:cNvPr id="7" name="Aşağı Şerit 6"/>
          <p:cNvSpPr/>
          <p:nvPr/>
        </p:nvSpPr>
        <p:spPr>
          <a:xfrm>
            <a:off x="0" y="1196752"/>
            <a:ext cx="8712968" cy="2088803"/>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just"/>
            <a:r>
              <a:rPr lang="tr-TR" sz="1600" dirty="0"/>
              <a:t>GENEL </a:t>
            </a:r>
            <a:r>
              <a:rPr lang="tr-TR" sz="1600" dirty="0" smtClean="0"/>
              <a:t>BÜTÇE KAPSAMINDAKİ </a:t>
            </a:r>
            <a:r>
              <a:rPr lang="tr-TR" sz="1600" dirty="0"/>
              <a:t>KAMU İDARELERİ VE </a:t>
            </a:r>
            <a:r>
              <a:rPr lang="tr-TR" sz="1600" dirty="0" smtClean="0"/>
              <a:t>ÖZEL BÜTÇELİ </a:t>
            </a:r>
            <a:r>
              <a:rPr lang="tr-TR" sz="1600" dirty="0"/>
              <a:t>İDARELERDE HUKUK HİZMETLERİNİN YÜRÜTÜLMESİNE İLİŞKİN K.H.K</a:t>
            </a:r>
          </a:p>
        </p:txBody>
      </p:sp>
    </p:spTree>
    <p:extLst>
      <p:ext uri="{BB962C8B-B14F-4D97-AF65-F5344CB8AC3E}">
        <p14:creationId xmlns="" xmlns:p14="http://schemas.microsoft.com/office/powerpoint/2010/main" val="283011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1000"/>
                                        <p:tgtEl>
                                          <p:spTgt spid="7">
                                            <p:bg/>
                                          </p:spTgt>
                                        </p:tgtEl>
                                      </p:cBhvr>
                                    </p:animEffect>
                                    <p:anim calcmode="lin" valueType="num">
                                      <p:cBhvr>
                                        <p:cTn id="14" dur="1000" fill="hold"/>
                                        <p:tgtEl>
                                          <p:spTgt spid="7">
                                            <p:bg/>
                                          </p:spTgt>
                                        </p:tgtEl>
                                        <p:attrNameLst>
                                          <p:attrName>ppt_x</p:attrName>
                                        </p:attrNameLst>
                                      </p:cBhvr>
                                      <p:tavLst>
                                        <p:tav tm="0">
                                          <p:val>
                                            <p:strVal val="#ppt_x"/>
                                          </p:val>
                                        </p:tav>
                                        <p:tav tm="100000">
                                          <p:val>
                                            <p:strVal val="#ppt_x"/>
                                          </p:val>
                                        </p:tav>
                                      </p:tavLst>
                                    </p:anim>
                                    <p:anim calcmode="lin" valueType="num">
                                      <p:cBhvr>
                                        <p:cTn id="15" dur="1000" fill="hold"/>
                                        <p:tgtEl>
                                          <p:spTgt spid="7">
                                            <p:bg/>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484784"/>
            <a:ext cx="756084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a:t>
            </a:r>
            <a:r>
              <a:rPr lang="tr-TR" sz="2400" b="1" dirty="0"/>
              <a:t>Strateji geliştirme birimi </a:t>
            </a:r>
            <a:r>
              <a:rPr lang="tr-TR" sz="2400" dirty="0"/>
              <a:t>veya </a:t>
            </a:r>
            <a:r>
              <a:rPr lang="tr-TR" sz="2400" b="1" dirty="0"/>
              <a:t>ilgili taşra birimince</a:t>
            </a:r>
            <a:r>
              <a:rPr lang="tr-TR" sz="2400" dirty="0"/>
              <a:t>, alacağın takibinden vazgeçildiğine dair onay muhasebe birimine gönderilerek alacağın muhasebe kayıtlarından çıkarılması sağlanır. </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23728" y="3429000"/>
            <a:ext cx="4680520" cy="2880320"/>
          </a:xfrm>
          <a:prstGeom prst="rect">
            <a:avLst/>
          </a:prstGeom>
        </p:spPr>
      </p:pic>
    </p:spTree>
    <p:extLst>
      <p:ext uri="{BB962C8B-B14F-4D97-AF65-F5344CB8AC3E}">
        <p14:creationId xmlns="" xmlns:p14="http://schemas.microsoft.com/office/powerpoint/2010/main" val="13938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3"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83806"/>
            <a:ext cx="8676456"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MİLLÎ EĞİTİM BAKANLIĞI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Hukuk Müşavirliği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Sayı  : 52195961/20/1231488      24/03/2014</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Konu : Yetki devri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MÜSTEŞARLIK MAKAMINA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İlgi:   26/09/2011 tarihli ve 659 sayılı Genel Bütçe Kapsamındaki Kamu İdareleri ve Özel Bütçeli İdarelerde Hukuk Hizmetlerinin Yürütülmesine ilişkin Kanun Hükmünde Kararname.</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İlgi Kanun Hükmünde Kararname'nin Adli uyuşmazlıkların sulh yoluyla halli, uzlaşma ve vazgeçme yetkileri başlıklı 11 inci maddesinin ikinci fıkrasında;</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"(2) Birinci fıkrada belirtilenler dışında, idarelerin, herhangi bir sözleşmeye dayanıp dayanmadığına, yargıya intikal edip etmediğine bakılmaksızın gerçek veya tüzel kişilerle aralarında çıkan her türlü hukuki uyuşmazlığın sulh yoluyla halline, her türlü dava açılmasından veya icra takibine başlanılmasından, bunlardan yargı veya icra mercilerine intikal etmiş olanların takiplerinden veya verilen kararlara karşı karar düzeltme yoluna gidilmesi dışındaki kanun yollarına gidilmesinden vazgeçmeye, davaları kabule, ceza uyuşmazlıklarında şikayetten vazgeçmeye veya uzlaşmaya, davadan feragat etmeye, sözleşmede belirtilmeyen sebeplerle sözleşmelerin değiştirilmesinde veya sona erdirilmesinde maddi ve hukuki sebeplerle kamu menfaati görülmesi halinde, buna dair onay veya anlaşmaları imzalamaya, vazgeçilen veya tanınan ya da terkin edilen hak ve menfaatin değeri dikkate alınmak suretiyle;</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Tutara ilişkin olmayanlar ile 1.000.000 Türk Lirasına kadar olanlarda (1.000.000 Türk Lirası dahil) hukuk biriminin görüşü alınarak, ilgili harcama yetkilisinin teklifi üzerine üst yönetici, ... yetkilidir. Bakan ya da üst yönetici bu yetkisini sınırlarını açıkça belirlemek suretiyle alt kademelere, münhasıran taşra birimlerinin iş ve işlemleriyle ilgili olup illerde valilik, ilçelerde kaymakamlık onayına bağlanan iş ve işlemlerden kaynaklanan uyuşmazlıklarda vali ve kaymakamlara devredebilir. ..." hükmüne yer verilmiştir.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Bu düzenlemede yer alan iş ve işlemler süreli işlerden olduğundan taşra ve merkez birimleri arasında yapılan yazışmalar nedeni ile süresinde işlem tesis edilememekte; bu durum kamu zararına yol açmakta ve ayrıca gereksiz yere emek ve zaman kaybı olmaktadır.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Bu nedenle ve usul ekonomisi bakımından ikinci fıkrada belirtilen iş ve işlemlerden tutara ilişkin olmayanlar ile </a:t>
            </a:r>
            <a:r>
              <a:rPr kumimoji="0" lang="tr-TR" sz="1200" b="0" i="0" u="sng" strike="noStrike" cap="none" normalizeH="0" baseline="0" dirty="0" smtClean="0">
                <a:ln>
                  <a:noFill/>
                </a:ln>
                <a:solidFill>
                  <a:srgbClr val="000000"/>
                </a:solidFill>
                <a:effectLst/>
                <a:latin typeface="Arial" pitchFamily="34" charset="0"/>
                <a:ea typeface="Calibri" pitchFamily="34" charset="0"/>
                <a:cs typeface="Arial" pitchFamily="34" charset="0"/>
              </a:rPr>
              <a:t>100.000 Türk Lirasına kadar olanlarda (100.000 Türk Lirası dahil) yetkinin merkez teşkilatında birim amirlerine; münhasıran taşra birimlerinin iş ve işlemleri ile ilgili olup, illerde valilik, ilçelerde kaymakamlık onayına </a:t>
            </a: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bağlanan iş ve işlemlerden kaynaklanan uyuşmazlıklarda vali ve kaymakamlara devredilmesi hususunu olurlarınıza arz ederim.</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Hayati CANKALOĞLU</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1.Hukuk Müşaviri V.</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3061" y="980728"/>
            <a:ext cx="7344816"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Alacağın tahsili için açılan davada kamu idaresi aleyhine karar verildiği ve Yargıtay tarafından da onanmak suretiyle hüküm kesinleştiği veya kamu idaresi için bir yarar görülmediğinden temyizden yetkili </a:t>
            </a:r>
            <a:r>
              <a:rPr lang="tr-TR" sz="2400" dirty="0" smtClean="0"/>
              <a:t>merciinin </a:t>
            </a:r>
            <a:r>
              <a:rPr lang="tr-TR" sz="2400" dirty="0"/>
              <a:t>onayı alınarak vazgeçildiği hallerde, Yargıtay ilâmı veya temyizden vazgeçme onayı ile buna ilişkin aleyhteki mahkeme kararı, hukuk birimince strateji geliştirme birimi veya ilgili taşra birimine gönderilir</a:t>
            </a:r>
            <a:r>
              <a:rPr lang="tr-TR" sz="2400" dirty="0" smtClean="0"/>
              <a:t>.</a:t>
            </a:r>
            <a:endParaRPr lang="tr-TR" sz="2400" dirty="0"/>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4725144"/>
            <a:ext cx="5328592" cy="1512168"/>
          </a:xfrm>
          <a:prstGeom prst="rect">
            <a:avLst/>
          </a:prstGeom>
        </p:spPr>
      </p:pic>
    </p:spTree>
    <p:extLst>
      <p:ext uri="{BB962C8B-B14F-4D97-AF65-F5344CB8AC3E}">
        <p14:creationId xmlns="" xmlns:p14="http://schemas.microsoft.com/office/powerpoint/2010/main" val="20808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44014" y="2060848"/>
            <a:ext cx="7508846"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smtClean="0"/>
              <a:t> </a:t>
            </a:r>
            <a:r>
              <a:rPr lang="tr-TR" sz="2400" b="1" dirty="0" smtClean="0"/>
              <a:t>Bu </a:t>
            </a:r>
            <a:r>
              <a:rPr lang="tr-TR" sz="2400" b="1" dirty="0" err="1" smtClean="0"/>
              <a:t>birimlercede</a:t>
            </a:r>
            <a:r>
              <a:rPr lang="tr-TR" sz="2400" b="1" dirty="0"/>
              <a:t>, söz konusu belgelerin onaylı birer örnekleri ilgili muhasebe birimine intikal ettirilerek alacağın kayıtlardan çıkarılması </a:t>
            </a:r>
            <a:r>
              <a:rPr lang="tr-TR" sz="2400" b="1" dirty="0" smtClean="0"/>
              <a:t>sağlanır.</a:t>
            </a:r>
            <a:endParaRPr lang="tr-TR" sz="2400" b="1" dirty="0"/>
          </a:p>
        </p:txBody>
      </p:sp>
    </p:spTree>
    <p:extLst>
      <p:ext uri="{BB962C8B-B14F-4D97-AF65-F5344CB8AC3E}">
        <p14:creationId xmlns="" xmlns:p14="http://schemas.microsoft.com/office/powerpoint/2010/main" val="35929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1412776"/>
            <a:ext cx="712879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dirty="0"/>
              <a:t> Adlî, idarî ve askerî mahkemelerce hükme bağlanan ve taraflara tebliğ edilen kamu zararından doğan alacaklara ilişkin kararın kesinleşmesi beklenmeksizin, takip işlemlerine başlanır. Yargılama sonucunda verilen tazmine ilişkin kararlardan kamu idaresini </a:t>
            </a:r>
            <a:r>
              <a:rPr lang="tr-TR" sz="2400" dirty="0" smtClean="0"/>
              <a:t>temsile (il ilçe </a:t>
            </a:r>
            <a:r>
              <a:rPr lang="tr-TR" sz="2400" dirty="0" err="1" smtClean="0"/>
              <a:t>mem</a:t>
            </a:r>
            <a:r>
              <a:rPr lang="tr-TR" sz="2400" dirty="0" smtClean="0"/>
              <a:t>) </a:t>
            </a:r>
            <a:r>
              <a:rPr lang="tr-TR" sz="2400" dirty="0"/>
              <a:t>yetkili hukuk birimince takip edilmeyenler, takip edilmek üzere temsile yetkili hukuk birimlerine intikal ettirilir. </a:t>
            </a:r>
          </a:p>
        </p:txBody>
      </p:sp>
    </p:spTree>
    <p:extLst>
      <p:ext uri="{BB962C8B-B14F-4D97-AF65-F5344CB8AC3E}">
        <p14:creationId xmlns="" xmlns:p14="http://schemas.microsoft.com/office/powerpoint/2010/main" val="28886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43608" y="1412776"/>
            <a:ext cx="6912768"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tr-TR" sz="2000" dirty="0" smtClean="0"/>
              <a:t>ALACAĞIN TAKİBİNDEN SORUMLU BİRİM YÖNETİCİLERİ, MAHKEMEYE VEYA İCRAYA İNTİKAL ETTİRİLEN ALACAKLARIN TAKİBİNİN HANGİ AŞAMADA OLDUĞUNU İLGİLİ HUKUK BİRİMLERİ NEZDİNDE İZLEMEK, İCRA DAİRELERİNCE TAHSİL EDİLDİĞİ BİLDİRİLEN PARALARIN MUHASEBE BİRİMİNİN VEZNESİNE VEYA BANKA HESABINA YATIRILMASINI VE SORUMLULARIN VE/VEYA İLGİLİLERİN </a:t>
            </a:r>
            <a:r>
              <a:rPr lang="tr-TR" sz="2000" dirty="0" smtClean="0">
                <a:solidFill>
                  <a:srgbClr val="FF0000"/>
                </a:solidFill>
              </a:rPr>
              <a:t>BORÇLARINA MAHSUBUNU SAĞLAMAK ZORUNDADIRLAR</a:t>
            </a:r>
            <a:r>
              <a:rPr lang="tr-TR" sz="2000" dirty="0" smtClean="0"/>
              <a:t>.</a:t>
            </a:r>
            <a:endParaRPr lang="tr-TR" sz="2000" dirty="0"/>
          </a:p>
        </p:txBody>
      </p:sp>
      <p:sp>
        <p:nvSpPr>
          <p:cNvPr id="3" name="Metin kutusu 2"/>
          <p:cNvSpPr txBox="1"/>
          <p:nvPr/>
        </p:nvSpPr>
        <p:spPr>
          <a:xfrm>
            <a:off x="1259632" y="5445224"/>
            <a:ext cx="5904656" cy="369332"/>
          </a:xfrm>
          <a:prstGeom prst="rect">
            <a:avLst/>
          </a:prstGeom>
          <a:noFill/>
        </p:spPr>
        <p:txBody>
          <a:bodyPr wrap="square" rtlCol="0">
            <a:spAutoFit/>
          </a:bodyPr>
          <a:lstStyle/>
          <a:p>
            <a:r>
              <a:rPr lang="tr-TR" dirty="0" smtClean="0"/>
              <a:t>MADDE 22 </a:t>
            </a:r>
            <a:endParaRPr lang="tr-TR" dirty="0"/>
          </a:p>
        </p:txBody>
      </p:sp>
    </p:spTree>
    <p:extLst>
      <p:ext uri="{BB962C8B-B14F-4D97-AF65-F5344CB8AC3E}">
        <p14:creationId xmlns="" xmlns:p14="http://schemas.microsoft.com/office/powerpoint/2010/main" val="40723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2852936"/>
            <a:ext cx="8136904"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400" b="1" dirty="0" smtClean="0">
                <a:solidFill>
                  <a:srgbClr val="002060"/>
                </a:solidFill>
              </a:rPr>
              <a:t>           </a:t>
            </a:r>
            <a:r>
              <a:rPr lang="tr-TR" sz="2400" b="1" dirty="0" smtClean="0">
                <a:solidFill>
                  <a:schemeClr val="tx1"/>
                </a:solidFill>
              </a:rPr>
              <a:t>Yapılan iş, alınan mal veya hizmet karşılığı olarak ilgili mevzuatında belirtilen ya da mevzuatında ön görülen karar, onay, sözleşme ve benzeri belgelerde belirlenen </a:t>
            </a:r>
            <a:r>
              <a:rPr lang="tr-TR" sz="2400" b="1" i="1" u="sng" dirty="0" smtClean="0">
                <a:solidFill>
                  <a:schemeClr val="tx1"/>
                </a:solidFill>
              </a:rPr>
              <a:t>tutardan fazla ödeme yapılması, </a:t>
            </a:r>
          </a:p>
        </p:txBody>
      </p:sp>
      <p:sp>
        <p:nvSpPr>
          <p:cNvPr id="5" name="12-Noktalı Yıldız 4"/>
          <p:cNvSpPr/>
          <p:nvPr/>
        </p:nvSpPr>
        <p:spPr>
          <a:xfrm>
            <a:off x="179512" y="620688"/>
            <a:ext cx="432048" cy="432048"/>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51520" y="620688"/>
            <a:ext cx="288032" cy="369332"/>
          </a:xfrm>
          <a:prstGeom prst="rect">
            <a:avLst/>
          </a:prstGeom>
          <a:noFill/>
        </p:spPr>
        <p:txBody>
          <a:bodyPr wrap="square" rtlCol="0">
            <a:spAutoFit/>
          </a:bodyPr>
          <a:lstStyle/>
          <a:p>
            <a:r>
              <a:rPr lang="tr-TR" b="1" i="1" dirty="0" smtClean="0">
                <a:effectLst>
                  <a:outerShdw blurRad="38100" dist="38100" dir="2700000" algn="tl">
                    <a:srgbClr val="000000">
                      <a:alpha val="43137"/>
                    </a:srgbClr>
                  </a:outerShdw>
                </a:effectLst>
              </a:rPr>
              <a:t>1</a:t>
            </a:r>
            <a:endParaRPr lang="tr-TR" b="1" i="1" dirty="0">
              <a:effectLst>
                <a:outerShdw blurRad="38100" dist="38100" dir="2700000" algn="tl">
                  <a:srgbClr val="000000">
                    <a:alpha val="43137"/>
                  </a:srgbClr>
                </a:outerShdw>
              </a:effectLst>
            </a:endParaRPr>
          </a:p>
        </p:txBody>
      </p:sp>
      <p:sp>
        <p:nvSpPr>
          <p:cNvPr id="7" name="Dikdörtgen 6"/>
          <p:cNvSpPr/>
          <p:nvPr/>
        </p:nvSpPr>
        <p:spPr>
          <a:xfrm>
            <a:off x="1835696" y="476672"/>
            <a:ext cx="54726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dirty="0" smtClean="0"/>
              <a:t> KAMU ZARARI  NASIL  MEYDANA GELİR ?</a:t>
            </a:r>
            <a:endParaRPr lang="tr-TR" b="1" dirty="0"/>
          </a:p>
        </p:txBody>
      </p:sp>
    </p:spTree>
    <p:extLst>
      <p:ext uri="{BB962C8B-B14F-4D97-AF65-F5344CB8AC3E}">
        <p14:creationId xmlns="" xmlns:p14="http://schemas.microsoft.com/office/powerpoint/2010/main" val="12842050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14348" y="2428868"/>
            <a:ext cx="7416824"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4000" b="1" dirty="0" smtClean="0"/>
              <a:t>TEŞEKKÜRLER</a:t>
            </a:r>
          </a:p>
          <a:p>
            <a:endParaRPr lang="tr-TR" dirty="0" smtClean="0"/>
          </a:p>
          <a:p>
            <a:endParaRPr lang="tr-TR" dirty="0" smtClean="0"/>
          </a:p>
          <a:p>
            <a:r>
              <a:rPr lang="tr-TR" dirty="0" smtClean="0"/>
              <a:t>                                                                      NECAT ALTIOK</a:t>
            </a:r>
          </a:p>
          <a:p>
            <a:r>
              <a:rPr lang="tr-TR" dirty="0" smtClean="0"/>
              <a:t>                                                              SGB Mali Hizmetler Uzmanı.</a:t>
            </a:r>
          </a:p>
          <a:p>
            <a:r>
              <a:rPr lang="tr-TR" dirty="0" smtClean="0"/>
              <a:t>                                                                   TLF: (0312) 4131818</a:t>
            </a:r>
          </a:p>
          <a:p>
            <a:r>
              <a:rPr lang="tr-TR" dirty="0" smtClean="0"/>
              <a:t>                                                                 </a:t>
            </a:r>
            <a:r>
              <a:rPr lang="tr-TR" dirty="0" err="1" smtClean="0"/>
              <a:t>necataltiok</a:t>
            </a:r>
            <a:r>
              <a:rPr lang="tr-TR" dirty="0" smtClean="0"/>
              <a:t>@</a:t>
            </a:r>
            <a:r>
              <a:rPr lang="tr-TR" dirty="0" err="1" smtClean="0"/>
              <a:t>meb</a:t>
            </a:r>
            <a:r>
              <a:rPr lang="tr-TR" dirty="0" smtClean="0"/>
              <a:t>.gov.tr</a:t>
            </a:r>
            <a:endParaRPr lang="tr-TR" dirty="0"/>
          </a:p>
        </p:txBody>
      </p:sp>
      <p:sp>
        <p:nvSpPr>
          <p:cNvPr id="3" name="2 Metin kutusu"/>
          <p:cNvSpPr txBox="1"/>
          <p:nvPr/>
        </p:nvSpPr>
        <p:spPr>
          <a:xfrm>
            <a:off x="1214414" y="3714752"/>
            <a:ext cx="2714644" cy="1200329"/>
          </a:xfrm>
          <a:prstGeom prst="rect">
            <a:avLst/>
          </a:prstGeom>
          <a:noFill/>
        </p:spPr>
        <p:txBody>
          <a:bodyPr wrap="square" rtlCol="0">
            <a:spAutoFit/>
          </a:bodyPr>
          <a:lstStyle/>
          <a:p>
            <a:r>
              <a:rPr lang="tr-TR" dirty="0" smtClean="0">
                <a:solidFill>
                  <a:schemeClr val="bg1"/>
                </a:solidFill>
              </a:rPr>
              <a:t>  </a:t>
            </a:r>
            <a:r>
              <a:rPr lang="tr-TR" b="1" dirty="0">
                <a:solidFill>
                  <a:schemeClr val="bg1"/>
                </a:solidFill>
              </a:rPr>
              <a:t>Bölüm Şefi</a:t>
            </a:r>
          </a:p>
          <a:p>
            <a:r>
              <a:rPr lang="tr-TR" dirty="0" smtClean="0">
                <a:solidFill>
                  <a:schemeClr val="bg1"/>
                </a:solidFill>
              </a:rPr>
              <a:t>    </a:t>
            </a:r>
            <a:r>
              <a:rPr lang="tr-TR" b="1" dirty="0" smtClean="0">
                <a:solidFill>
                  <a:schemeClr val="bg1"/>
                </a:solidFill>
              </a:rPr>
              <a:t>Nilüfer AKSOY</a:t>
            </a:r>
          </a:p>
          <a:p>
            <a:r>
              <a:rPr lang="tr-TR" b="1" dirty="0" smtClean="0">
                <a:solidFill>
                  <a:schemeClr val="bg1"/>
                </a:solidFill>
              </a:rPr>
              <a:t>       Selma   KINALI</a:t>
            </a:r>
          </a:p>
          <a:p>
            <a:r>
              <a:rPr lang="tr-TR" b="1" dirty="0" smtClean="0">
                <a:solidFill>
                  <a:schemeClr val="bg1"/>
                </a:solidFill>
              </a:rPr>
              <a:t>  </a:t>
            </a:r>
            <a:endParaRPr lang="tr-T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2">
                                            <p:txEl>
                                              <p:pRg st="3" end="3"/>
                                            </p:txEl>
                                          </p:spTgt>
                                        </p:tgtEl>
                                      </p:cBhvr>
                                      <p:by x="150000" y="150000"/>
                                    </p:animScale>
                                  </p:childTnLst>
                                </p:cTn>
                              </p:par>
                            </p:childTnLst>
                          </p:cTn>
                        </p:par>
                        <p:par>
                          <p:cTn id="13" fill="hold">
                            <p:stCondLst>
                              <p:cond delay="4000"/>
                            </p:stCondLst>
                            <p:childTnLst>
                              <p:par>
                                <p:cTn id="14" presetID="6" presetClass="emph" presetSubtype="0" fill="hold" nodeType="afterEffect">
                                  <p:stCondLst>
                                    <p:cond delay="0"/>
                                  </p:stCondLst>
                                  <p:childTnLst>
                                    <p:animScale>
                                      <p:cBhvr>
                                        <p:cTn id="15" dur="2000" fill="hold"/>
                                        <p:tgtEl>
                                          <p:spTgt spid="2">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95536" y="332656"/>
            <a:ext cx="79208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t>                  </a:t>
            </a:r>
            <a:r>
              <a:rPr lang="tr-TR" b="1" dirty="0" smtClean="0">
                <a:solidFill>
                  <a:srgbClr val="FF0000"/>
                </a:solidFill>
                <a:effectLst>
                  <a:outerShdw blurRad="38100" dist="38100" dir="2700000" algn="tl">
                    <a:srgbClr val="000000">
                      <a:alpha val="43137"/>
                    </a:srgbClr>
                  </a:outerShdw>
                </a:effectLst>
              </a:rPr>
              <a:t>Bütçeden</a:t>
            </a:r>
            <a:r>
              <a:rPr lang="tr-TR" b="1" dirty="0" smtClean="0">
                <a:solidFill>
                  <a:srgbClr val="FF0000"/>
                </a:solidFill>
              </a:rPr>
              <a:t> </a:t>
            </a:r>
            <a:r>
              <a:rPr lang="tr-TR" b="1" dirty="0" smtClean="0">
                <a:solidFill>
                  <a:srgbClr val="FF0000"/>
                </a:solidFill>
                <a:effectLst>
                  <a:outerShdw blurRad="38100" dist="38100" dir="2700000" algn="tl">
                    <a:srgbClr val="000000">
                      <a:alpha val="43137"/>
                    </a:srgbClr>
                  </a:outerShdw>
                </a:effectLst>
              </a:rPr>
              <a:t>yapılacak</a:t>
            </a:r>
            <a:r>
              <a:rPr lang="tr-TR" b="1" dirty="0" smtClean="0"/>
              <a:t>; </a:t>
            </a:r>
            <a:r>
              <a:rPr lang="tr-TR" b="1" dirty="0" smtClean="0">
                <a:effectLst>
                  <a:outerShdw blurRad="38100" dist="38100" dir="2700000" algn="tl">
                    <a:srgbClr val="000000">
                      <a:alpha val="43137"/>
                    </a:srgbClr>
                  </a:outerShdw>
                </a:effectLst>
              </a:rPr>
              <a:t>aylık zam ve tazminatlar</a:t>
            </a:r>
            <a:endParaRPr lang="tr-TR" b="1" dirty="0">
              <a:effectLst>
                <a:outerShdw blurRad="38100" dist="38100" dir="2700000" algn="tl">
                  <a:srgbClr val="000000">
                    <a:alpha val="43137"/>
                  </a:srgbClr>
                </a:outerShdw>
              </a:effectLst>
            </a:endParaRPr>
          </a:p>
        </p:txBody>
      </p:sp>
      <p:sp>
        <p:nvSpPr>
          <p:cNvPr id="11" name="Metin kutusu 10"/>
          <p:cNvSpPr txBox="1"/>
          <p:nvPr/>
        </p:nvSpPr>
        <p:spPr>
          <a:xfrm>
            <a:off x="827584" y="1196752"/>
            <a:ext cx="69847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effectLst>
                  <a:outerShdw blurRad="38100" dist="38100" dir="2700000" algn="tl">
                    <a:srgbClr val="000000">
                      <a:alpha val="43137"/>
                    </a:srgbClr>
                  </a:outerShdw>
                </a:effectLst>
              </a:rPr>
              <a:t>  </a:t>
            </a:r>
            <a:r>
              <a:rPr lang="tr-TR" b="1" dirty="0" smtClean="0">
                <a:effectLst>
                  <a:outerShdw blurRad="38100" dist="38100" dir="2700000" algn="tl">
                    <a:srgbClr val="000000">
                      <a:alpha val="43137"/>
                    </a:srgbClr>
                  </a:outerShdw>
                </a:effectLst>
              </a:rPr>
              <a:t>Kurs ve Toplantı Giderleri</a:t>
            </a:r>
            <a:endParaRPr lang="tr-TR" b="1" dirty="0">
              <a:effectLst>
                <a:outerShdw blurRad="38100" dist="38100" dir="2700000" algn="tl">
                  <a:srgbClr val="000000">
                    <a:alpha val="43137"/>
                  </a:srgbClr>
                </a:outerShdw>
              </a:effectLst>
            </a:endParaRPr>
          </a:p>
        </p:txBody>
      </p:sp>
      <p:sp>
        <p:nvSpPr>
          <p:cNvPr id="6" name="Metin kutusu 5"/>
          <p:cNvSpPr txBox="1"/>
          <p:nvPr/>
        </p:nvSpPr>
        <p:spPr>
          <a:xfrm>
            <a:off x="827584" y="1988840"/>
            <a:ext cx="64807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  Öğrenim Giderleri</a:t>
            </a:r>
            <a:endParaRPr lang="tr-TR" b="1" dirty="0">
              <a:effectLst>
                <a:outerShdw blurRad="38100" dist="38100" dir="2700000" algn="tl">
                  <a:srgbClr val="000000">
                    <a:alpha val="43137"/>
                  </a:srgbClr>
                </a:outerShdw>
              </a:effectLst>
            </a:endParaRPr>
          </a:p>
        </p:txBody>
      </p:sp>
      <p:sp>
        <p:nvSpPr>
          <p:cNvPr id="8" name="Metin kutusu 7"/>
          <p:cNvSpPr txBox="1"/>
          <p:nvPr/>
        </p:nvSpPr>
        <p:spPr>
          <a:xfrm>
            <a:off x="827584" y="2780928"/>
            <a:ext cx="59046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  Bilirkişilik Ücretleri</a:t>
            </a:r>
            <a:endParaRPr lang="tr-TR" b="1" dirty="0">
              <a:effectLst>
                <a:outerShdw blurRad="38100" dist="38100" dir="2700000" algn="tl">
                  <a:srgbClr val="000000">
                    <a:alpha val="43137"/>
                  </a:srgbClr>
                </a:outerShdw>
              </a:effectLst>
            </a:endParaRPr>
          </a:p>
        </p:txBody>
      </p:sp>
      <p:sp>
        <p:nvSpPr>
          <p:cNvPr id="10" name="Metin kutusu 9"/>
          <p:cNvSpPr txBox="1"/>
          <p:nvPr/>
        </p:nvSpPr>
        <p:spPr>
          <a:xfrm>
            <a:off x="827584" y="3645024"/>
            <a:ext cx="5400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  Ek Çalışma Karşılıkları</a:t>
            </a:r>
            <a:endParaRPr lang="tr-TR" b="1" dirty="0">
              <a:effectLst>
                <a:outerShdw blurRad="38100" dist="38100" dir="2700000" algn="tl">
                  <a:srgbClr val="000000">
                    <a:alpha val="43137"/>
                  </a:srgbClr>
                </a:outerShdw>
              </a:effectLst>
            </a:endParaRPr>
          </a:p>
        </p:txBody>
      </p:sp>
      <p:sp>
        <p:nvSpPr>
          <p:cNvPr id="12" name="Metin kutusu 11"/>
          <p:cNvSpPr txBox="1"/>
          <p:nvPr/>
        </p:nvSpPr>
        <p:spPr>
          <a:xfrm>
            <a:off x="827584" y="4581128"/>
            <a:ext cx="49685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effectLst>
                  <a:outerShdw blurRad="38100" dist="38100" dir="2700000" algn="tl">
                    <a:srgbClr val="000000">
                      <a:alpha val="43137"/>
                    </a:srgbClr>
                  </a:outerShdw>
                </a:effectLst>
              </a:rPr>
              <a:t>  Sosyal Yardımlar</a:t>
            </a:r>
            <a:endParaRPr lang="tr-TR" b="1" dirty="0">
              <a:effectLst>
                <a:outerShdw blurRad="38100" dist="38100" dir="2700000" algn="tl">
                  <a:srgbClr val="000000">
                    <a:alpha val="43137"/>
                  </a:srgbClr>
                </a:outerShdw>
              </a:effectLst>
            </a:endParaRPr>
          </a:p>
        </p:txBody>
      </p:sp>
      <p:sp>
        <p:nvSpPr>
          <p:cNvPr id="3" name="Metin kutusu 2"/>
          <p:cNvSpPr txBox="1"/>
          <p:nvPr/>
        </p:nvSpPr>
        <p:spPr>
          <a:xfrm>
            <a:off x="395536" y="6309320"/>
            <a:ext cx="741682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dirty="0" smtClean="0"/>
              <a:t>      BELİRLENEN TUTARLARDAN FAZLA ÖDEME YAPILMASI</a:t>
            </a:r>
            <a:endParaRPr lang="tr-TR" dirty="0"/>
          </a:p>
        </p:txBody>
      </p:sp>
    </p:spTree>
    <p:extLst>
      <p:ext uri="{BB962C8B-B14F-4D97-AF65-F5344CB8AC3E}">
        <p14:creationId xmlns="" xmlns:p14="http://schemas.microsoft.com/office/powerpoint/2010/main" val="269465112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FAFB3-6E52-4FF1-81D9-A0169C293389}">
  <we:reference id="wa104198733" version="1.0.0.7" store="en-us" storeType="OMEX"/>
  <we:alternateReferences>
    <we:reference id="WA104198733" version="1.0.0.7" store="WA10419873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Hardcover</Template>
  <TotalTime>3219</TotalTime>
  <Words>3168</Words>
  <Application>Microsoft Office PowerPoint</Application>
  <PresentationFormat>Ekran Gösterisi (4:3)</PresentationFormat>
  <Paragraphs>383</Paragraphs>
  <Slides>80</Slides>
  <Notes>12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80</vt:i4>
      </vt:variant>
    </vt:vector>
  </HeadingPairs>
  <TitlesOfParts>
    <vt:vector size="82" baseType="lpstr">
      <vt:lpstr>Cumba</vt:lpstr>
      <vt:lpstr>Acrobat Document</vt:lpstr>
      <vt:lpstr>    KAMU ZARARI MEVZUATI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ZARARI</dc:title>
  <dc:creator>Merve ASLAN</dc:creator>
  <cp:lastModifiedBy>m</cp:lastModifiedBy>
  <cp:revision>479</cp:revision>
  <dcterms:created xsi:type="dcterms:W3CDTF">2013-12-04T11:55:27Z</dcterms:created>
  <dcterms:modified xsi:type="dcterms:W3CDTF">2015-08-27T05:46:41Z</dcterms:modified>
</cp:coreProperties>
</file>